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16"/>
  </p:notesMasterIdLst>
  <p:handoutMasterIdLst>
    <p:handoutMasterId r:id="rId117"/>
  </p:handoutMasterIdLst>
  <p:sldIdLst>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 id="310" r:id="rId25"/>
    <p:sldId id="311" r:id="rId26"/>
    <p:sldId id="312" r:id="rId27"/>
    <p:sldId id="313" r:id="rId28"/>
    <p:sldId id="314" r:id="rId29"/>
    <p:sldId id="315" r:id="rId30"/>
    <p:sldId id="316" r:id="rId31"/>
    <p:sldId id="317" r:id="rId32"/>
    <p:sldId id="318" r:id="rId33"/>
    <p:sldId id="319" r:id="rId34"/>
    <p:sldId id="320" r:id="rId35"/>
    <p:sldId id="321" r:id="rId36"/>
    <p:sldId id="322" r:id="rId37"/>
    <p:sldId id="323" r:id="rId38"/>
    <p:sldId id="324" r:id="rId39"/>
    <p:sldId id="325" r:id="rId40"/>
    <p:sldId id="326" r:id="rId41"/>
    <p:sldId id="327" r:id="rId42"/>
    <p:sldId id="328" r:id="rId43"/>
    <p:sldId id="329" r:id="rId44"/>
    <p:sldId id="330" r:id="rId45"/>
    <p:sldId id="331" r:id="rId46"/>
    <p:sldId id="332" r:id="rId47"/>
    <p:sldId id="333" r:id="rId48"/>
    <p:sldId id="334" r:id="rId49"/>
    <p:sldId id="335" r:id="rId50"/>
    <p:sldId id="336" r:id="rId51"/>
    <p:sldId id="337" r:id="rId52"/>
    <p:sldId id="338" r:id="rId53"/>
    <p:sldId id="339" r:id="rId54"/>
    <p:sldId id="340" r:id="rId55"/>
    <p:sldId id="341" r:id="rId56"/>
    <p:sldId id="342" r:id="rId57"/>
    <p:sldId id="343" r:id="rId58"/>
    <p:sldId id="344" r:id="rId59"/>
    <p:sldId id="345" r:id="rId60"/>
    <p:sldId id="346" r:id="rId61"/>
    <p:sldId id="347" r:id="rId62"/>
    <p:sldId id="348" r:id="rId63"/>
    <p:sldId id="349" r:id="rId64"/>
    <p:sldId id="350" r:id="rId65"/>
    <p:sldId id="351" r:id="rId66"/>
    <p:sldId id="352" r:id="rId67"/>
    <p:sldId id="353" r:id="rId68"/>
    <p:sldId id="354" r:id="rId69"/>
    <p:sldId id="355" r:id="rId70"/>
    <p:sldId id="356" r:id="rId71"/>
    <p:sldId id="357" r:id="rId72"/>
    <p:sldId id="358" r:id="rId73"/>
    <p:sldId id="359" r:id="rId74"/>
    <p:sldId id="360" r:id="rId75"/>
    <p:sldId id="361" r:id="rId76"/>
    <p:sldId id="362" r:id="rId77"/>
    <p:sldId id="363" r:id="rId78"/>
    <p:sldId id="364" r:id="rId79"/>
    <p:sldId id="365" r:id="rId80"/>
    <p:sldId id="366" r:id="rId81"/>
    <p:sldId id="367" r:id="rId82"/>
    <p:sldId id="368" r:id="rId83"/>
    <p:sldId id="369" r:id="rId84"/>
    <p:sldId id="370" r:id="rId85"/>
    <p:sldId id="371" r:id="rId86"/>
    <p:sldId id="372" r:id="rId87"/>
    <p:sldId id="373" r:id="rId88"/>
    <p:sldId id="374" r:id="rId89"/>
    <p:sldId id="375" r:id="rId90"/>
    <p:sldId id="376" r:id="rId91"/>
    <p:sldId id="377" r:id="rId92"/>
    <p:sldId id="378" r:id="rId93"/>
    <p:sldId id="379" r:id="rId94"/>
    <p:sldId id="380" r:id="rId95"/>
    <p:sldId id="381" r:id="rId96"/>
    <p:sldId id="382" r:id="rId97"/>
    <p:sldId id="383" r:id="rId98"/>
    <p:sldId id="384" r:id="rId99"/>
    <p:sldId id="385" r:id="rId100"/>
    <p:sldId id="386" r:id="rId101"/>
    <p:sldId id="387" r:id="rId102"/>
    <p:sldId id="389" r:id="rId103"/>
    <p:sldId id="390" r:id="rId104"/>
    <p:sldId id="391" r:id="rId105"/>
    <p:sldId id="392" r:id="rId106"/>
    <p:sldId id="393" r:id="rId107"/>
    <p:sldId id="394" r:id="rId108"/>
    <p:sldId id="395" r:id="rId109"/>
    <p:sldId id="396" r:id="rId110"/>
    <p:sldId id="397" r:id="rId111"/>
    <p:sldId id="398" r:id="rId112"/>
    <p:sldId id="399" r:id="rId113"/>
    <p:sldId id="400" r:id="rId114"/>
    <p:sldId id="401" r:id="rId1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E75E278A-FF0E-49A4-B170-79828D63BBAD}">
          <p14:sldIdLst>
            <p14:sldId id="290"/>
            <p14:sldId id="291"/>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341"/>
            <p14:sldId id="342"/>
            <p14:sldId id="343"/>
            <p14:sldId id="344"/>
            <p14:sldId id="345"/>
            <p14:sldId id="346"/>
            <p14:sldId id="347"/>
            <p14:sldId id="348"/>
            <p14:sldId id="349"/>
            <p14:sldId id="350"/>
            <p14:sldId id="351"/>
            <p14:sldId id="352"/>
            <p14:sldId id="353"/>
            <p14:sldId id="354"/>
            <p14:sldId id="355"/>
            <p14:sldId id="356"/>
            <p14:sldId id="357"/>
            <p14:sldId id="358"/>
            <p14:sldId id="359"/>
            <p14:sldId id="360"/>
            <p14:sldId id="361"/>
            <p14:sldId id="362"/>
            <p14:sldId id="363"/>
            <p14:sldId id="364"/>
            <p14:sldId id="365"/>
            <p14:sldId id="366"/>
            <p14:sldId id="367"/>
            <p14:sldId id="368"/>
            <p14:sldId id="369"/>
            <p14:sldId id="370"/>
            <p14:sldId id="371"/>
            <p14:sldId id="372"/>
            <p14:sldId id="373"/>
            <p14:sldId id="374"/>
            <p14:sldId id="375"/>
            <p14:sldId id="376"/>
            <p14:sldId id="377"/>
            <p14:sldId id="378"/>
            <p14:sldId id="379"/>
            <p14:sldId id="380"/>
            <p14:sldId id="381"/>
            <p14:sldId id="382"/>
            <p14:sldId id="383"/>
            <p14:sldId id="384"/>
            <p14:sldId id="385"/>
            <p14:sldId id="386"/>
            <p14:sldId id="387"/>
            <p14:sldId id="389"/>
            <p14:sldId id="390"/>
            <p14:sldId id="391"/>
            <p14:sldId id="392"/>
            <p14:sldId id="393"/>
            <p14:sldId id="394"/>
            <p14:sldId id="395"/>
            <p14:sldId id="396"/>
            <p14:sldId id="397"/>
            <p14:sldId id="398"/>
            <p14:sldId id="399"/>
            <p14:sldId id="400"/>
            <p14:sldId id="401"/>
          </p14:sldIdLst>
        </p14:section>
        <p14:section name="Learn More" id="{2CC34DB2-6590-42C0-AD4B-A04C6060184E}">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4726"/>
    <a:srgbClr val="404040"/>
    <a:srgbClr val="FF9B45"/>
    <a:srgbClr val="DD462F"/>
    <a:srgbClr val="F8CFB6"/>
    <a:srgbClr val="F8CAB6"/>
    <a:srgbClr val="923922"/>
    <a:srgbClr val="F5F5F5"/>
    <a:srgbClr val="F2F2F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241" autoAdjust="0"/>
  </p:normalViewPr>
  <p:slideViewPr>
    <p:cSldViewPr snapToGrid="0">
      <p:cViewPr varScale="1">
        <p:scale>
          <a:sx n="68" d="100"/>
          <a:sy n="68" d="100"/>
        </p:scale>
        <p:origin x="1470"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117" Type="http://schemas.openxmlformats.org/officeDocument/2006/relationships/handoutMaster" Target="handoutMasters/handoutMaster1.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slide" Target="slides/slide108.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slide" Target="slides/slide86.xml"/><Relationship Id="rId95" Type="http://schemas.openxmlformats.org/officeDocument/2006/relationships/slide" Target="slides/slide9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13" Type="http://schemas.openxmlformats.org/officeDocument/2006/relationships/slide" Target="slides/slide109.xml"/><Relationship Id="rId118"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103" Type="http://schemas.openxmlformats.org/officeDocument/2006/relationships/slide" Target="slides/slide99.xml"/><Relationship Id="rId108" Type="http://schemas.openxmlformats.org/officeDocument/2006/relationships/slide" Target="slides/slide104.xml"/><Relationship Id="rId11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slide" Target="slides/slide92.xml"/><Relationship Id="rId111" Type="http://schemas.openxmlformats.org/officeDocument/2006/relationships/slide" Target="slides/slide10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slide" Target="slides/slide102.xml"/><Relationship Id="rId114" Type="http://schemas.openxmlformats.org/officeDocument/2006/relationships/slide" Target="slides/slide110.xml"/><Relationship Id="rId119" Type="http://schemas.openxmlformats.org/officeDocument/2006/relationships/presProps" Target="pres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viewProps" Target="viewProps.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0680FBE-A8DF-4758-9AC4-3A9E1039168F}" type="datetimeFigureOut">
              <a:rPr lang="en-US" smtClean="0"/>
              <a:t>4/4/2026</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679768-A2FC-4D08-91F6-8DCE6C566B36}" type="slidenum">
              <a:rPr lang="en-US" smtClean="0"/>
              <a:t>‹#›</a:t>
            </a:fld>
            <a:endParaRPr lang="en-US" dirty="0"/>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13577B-6902-467D-A26C-08A0DD5E4E03}" type="datetimeFigureOut">
              <a:rPr lang="en-US" smtClean="0"/>
              <a:t>4/4/2026</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1EA0F-A667-4B49-8422-0062BC55E249}" type="slidenum">
              <a:rPr lang="en-US" smtClean="0"/>
              <a:t>‹#›</a:t>
            </a:fld>
            <a:endParaRPr lang="en-US" dirty="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61EA0F-A667-4B49-8422-0062BC55E249}" type="slidenum">
              <a:rPr lang="en-US" smtClean="0"/>
              <a:t>13</a:t>
            </a:fld>
            <a:endParaRPr lang="en-US" dirty="0"/>
          </a:p>
        </p:txBody>
      </p:sp>
    </p:spTree>
    <p:extLst>
      <p:ext uri="{BB962C8B-B14F-4D97-AF65-F5344CB8AC3E}">
        <p14:creationId xmlns:p14="http://schemas.microsoft.com/office/powerpoint/2010/main" val="1684174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bwMode="blackWhite">
          <a:xfrm>
            <a:off x="191213" y="262785"/>
            <a:ext cx="8761576"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Rectangle 8"/>
          <p:cNvSpPr/>
          <p:nvPr userDrawn="1"/>
        </p:nvSpPr>
        <p:spPr>
          <a:xfrm>
            <a:off x="192024" y="265177"/>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350" dirty="0"/>
          </a:p>
        </p:txBody>
      </p:sp>
      <p:cxnSp>
        <p:nvCxnSpPr>
          <p:cNvPr id="12" name="Straight Connector 11"/>
          <p:cNvCxnSpPr/>
          <p:nvPr userDrawn="1"/>
        </p:nvCxnSpPr>
        <p:spPr>
          <a:xfrm>
            <a:off x="453326" y="1196392"/>
            <a:ext cx="8237349"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390906" y="448056"/>
            <a:ext cx="5157839" cy="640080"/>
          </a:xfrm>
        </p:spPr>
        <p:txBody>
          <a:bodyPr anchor="b" anchorCtr="0">
            <a:normAutofit/>
          </a:bodyPr>
          <a:lstStyle>
            <a:lvl1pPr>
              <a:defRPr sz="21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404622" y="1435608"/>
            <a:ext cx="3312414" cy="3977640"/>
          </a:xfrm>
        </p:spPr>
        <p:txBody>
          <a:bodyPr vert="horz" lIns="91440" tIns="45720" rIns="91440" bIns="45720" rtlCol="0">
            <a:normAutofit/>
          </a:bodyPr>
          <a:lstStyle>
            <a:lvl1pPr>
              <a:defRPr lang="en-US" sz="900" smtClean="0">
                <a:solidFill>
                  <a:schemeClr val="tx1">
                    <a:lumMod val="75000"/>
                    <a:lumOff val="25000"/>
                  </a:schemeClr>
                </a:solidFill>
              </a:defRPr>
            </a:lvl1pPr>
            <a:lvl2pPr>
              <a:defRPr lang="en-US" sz="900" smtClean="0">
                <a:solidFill>
                  <a:schemeClr val="tx1">
                    <a:lumMod val="75000"/>
                    <a:lumOff val="25000"/>
                  </a:schemeClr>
                </a:solidFill>
              </a:defRPr>
            </a:lvl2pPr>
            <a:lvl3pPr>
              <a:defRPr lang="en-US" sz="900" smtClean="0">
                <a:solidFill>
                  <a:schemeClr val="tx1">
                    <a:lumMod val="75000"/>
                    <a:lumOff val="25000"/>
                  </a:schemeClr>
                </a:solidFill>
              </a:defRPr>
            </a:lvl3pPr>
            <a:lvl4pPr>
              <a:defRPr lang="en-US" sz="900" smtClean="0">
                <a:solidFill>
                  <a:schemeClr val="tx1">
                    <a:lumMod val="75000"/>
                    <a:lumOff val="25000"/>
                  </a:schemeClr>
                </a:solidFill>
              </a:defRPr>
            </a:lvl4pPr>
            <a:lvl5pPr>
              <a:defRPr lang="en-US" sz="900">
                <a:solidFill>
                  <a:schemeClr val="tx1">
                    <a:lumMod val="75000"/>
                    <a:lumOff val="25000"/>
                  </a:schemeClr>
                </a:solidFill>
              </a:defRPr>
            </a:lvl5pPr>
          </a:lstStyle>
          <a:p>
            <a:pPr marL="0" lvl="0" indent="0">
              <a:lnSpc>
                <a:spcPct val="150000"/>
              </a:lnSpc>
              <a:spcBef>
                <a:spcPts val="750"/>
              </a:spcBef>
              <a:spcAft>
                <a:spcPts val="900"/>
              </a:spcAft>
              <a:buNone/>
            </a:pPr>
            <a:r>
              <a:rPr lang="en-US"/>
              <a:t>Click to edit Master text styles</a:t>
            </a:r>
          </a:p>
          <a:p>
            <a:pPr marL="0" lvl="1" indent="0">
              <a:lnSpc>
                <a:spcPct val="150000"/>
              </a:lnSpc>
              <a:spcBef>
                <a:spcPts val="750"/>
              </a:spcBef>
              <a:spcAft>
                <a:spcPts val="900"/>
              </a:spcAft>
              <a:buNone/>
            </a:pPr>
            <a:r>
              <a:rPr lang="en-US"/>
              <a:t>Second level</a:t>
            </a:r>
          </a:p>
          <a:p>
            <a:pPr marL="0" lvl="2" indent="0">
              <a:lnSpc>
                <a:spcPct val="150000"/>
              </a:lnSpc>
              <a:spcBef>
                <a:spcPts val="750"/>
              </a:spcBef>
              <a:spcAft>
                <a:spcPts val="900"/>
              </a:spcAft>
              <a:buNone/>
            </a:pPr>
            <a:r>
              <a:rPr lang="en-US"/>
              <a:t>Third level</a:t>
            </a:r>
          </a:p>
          <a:p>
            <a:pPr marL="0" lvl="3" indent="0">
              <a:lnSpc>
                <a:spcPct val="150000"/>
              </a:lnSpc>
              <a:spcBef>
                <a:spcPts val="750"/>
              </a:spcBef>
              <a:spcAft>
                <a:spcPts val="900"/>
              </a:spcAft>
              <a:buNone/>
            </a:pPr>
            <a:r>
              <a:rPr lang="en-US"/>
              <a:t>Fourth level</a:t>
            </a:r>
          </a:p>
          <a:p>
            <a:pPr marL="0" lvl="4" indent="0">
              <a:lnSpc>
                <a:spcPct val="150000"/>
              </a:lnSpc>
              <a:spcBef>
                <a:spcPts val="750"/>
              </a:spcBef>
              <a:spcAft>
                <a:spcPts val="900"/>
              </a:spcAft>
              <a:buNone/>
            </a:pPr>
            <a:r>
              <a:rPr lang="en-US"/>
              <a:t>Fifth level</a:t>
            </a:r>
            <a:endParaRPr lang="en-US" dirty="0"/>
          </a:p>
        </p:txBody>
      </p:sp>
      <p:sp>
        <p:nvSpPr>
          <p:cNvPr id="6" name="Date Placeholder 3"/>
          <p:cNvSpPr>
            <a:spLocks noGrp="1"/>
          </p:cNvSpPr>
          <p:nvPr>
            <p:ph type="dt" sz="half" idx="2"/>
          </p:nvPr>
        </p:nvSpPr>
        <p:spPr>
          <a:xfrm>
            <a:off x="404622" y="6203953"/>
            <a:ext cx="2457450" cy="365125"/>
          </a:xfrm>
          <a:prstGeom prst="rect">
            <a:avLst/>
          </a:prstGeom>
        </p:spPr>
        <p:txBody>
          <a:bodyPr vert="horz" lIns="91440" tIns="45720" rIns="91440" bIns="45720" rtlCol="0" anchor="ctr"/>
          <a:lstStyle>
            <a:lvl1pPr algn="l">
              <a:defRPr sz="900" baseline="0">
                <a:solidFill>
                  <a:schemeClr val="tx1">
                    <a:lumMod val="65000"/>
                    <a:lumOff val="35000"/>
                  </a:schemeClr>
                </a:solidFill>
              </a:defRPr>
            </a:lvl1pPr>
          </a:lstStyle>
          <a:p>
            <a:fld id="{8BEEBAAA-29B5-4AF5-BC5F-7E580C29002D}" type="datetimeFigureOut">
              <a:rPr lang="en-US" smtClean="0"/>
              <a:pPr/>
              <a:t>4/4/2026</a:t>
            </a:fld>
            <a:endParaRPr lang="en-US" dirty="0"/>
          </a:p>
        </p:txBody>
      </p:sp>
      <p:sp>
        <p:nvSpPr>
          <p:cNvPr id="7" name="Footer Placeholder 4"/>
          <p:cNvSpPr>
            <a:spLocks noGrp="1"/>
          </p:cNvSpPr>
          <p:nvPr>
            <p:ph type="ftr" sz="quarter" idx="3"/>
          </p:nvPr>
        </p:nvSpPr>
        <p:spPr>
          <a:xfrm>
            <a:off x="3486150" y="6203953"/>
            <a:ext cx="2171700" cy="365125"/>
          </a:xfrm>
          <a:prstGeom prst="rect">
            <a:avLst/>
          </a:prstGeom>
        </p:spPr>
        <p:txBody>
          <a:bodyPr vert="horz" lIns="91440" tIns="45720" rIns="91440" bIns="45720" rtlCol="0" anchor="ctr"/>
          <a:lstStyle>
            <a:lvl1pPr algn="ctr">
              <a:defRPr sz="9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6278945" y="6203953"/>
            <a:ext cx="2457450" cy="365125"/>
          </a:xfrm>
          <a:prstGeom prst="rect">
            <a:avLst/>
          </a:prstGeom>
        </p:spPr>
        <p:txBody>
          <a:bodyPr vert="horz" lIns="91440" tIns="45720" rIns="91440" bIns="45720" rtlCol="0" anchor="ctr"/>
          <a:lstStyle>
            <a:lvl1pPr algn="r">
              <a:defRPr sz="900" baseline="0">
                <a:solidFill>
                  <a:schemeClr val="tx1">
                    <a:lumMod val="65000"/>
                    <a:lumOff val="35000"/>
                  </a:schemeClr>
                </a:solidFill>
              </a:defRPr>
            </a:lvl1pPr>
          </a:lstStyle>
          <a:p>
            <a:fld id="{9860EDB8-5305-433F-BE41-D7A86D811DB3}" type="slidenum">
              <a:rPr lang="en-US" smtClean="0"/>
              <a:pPr/>
              <a:t>‹#›</a:t>
            </a:fld>
            <a:endParaRPr lang="en-US" dirty="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191214" y="262785"/>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0" name="Rectangle 9"/>
          <p:cNvSpPr/>
          <p:nvPr userDrawn="1"/>
        </p:nvSpPr>
        <p:spPr bwMode="blackWhite">
          <a:xfrm>
            <a:off x="191213" y="262785"/>
            <a:ext cx="8761576"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p:cNvSpPr>
            <a:spLocks noGrp="1"/>
          </p:cNvSpPr>
          <p:nvPr>
            <p:ph type="title"/>
          </p:nvPr>
        </p:nvSpPr>
        <p:spPr>
          <a:xfrm>
            <a:off x="390906" y="1536192"/>
            <a:ext cx="5157216" cy="640080"/>
          </a:xfrm>
        </p:spPr>
        <p:txBody>
          <a:bodyPr>
            <a:normAutofit/>
          </a:bodyPr>
          <a:lstStyle>
            <a:lvl1pPr>
              <a:defRPr sz="2700">
                <a:solidFill>
                  <a:schemeClr val="bg1"/>
                </a:solidFill>
              </a:defRPr>
            </a:lvl1pPr>
          </a:lstStyle>
          <a:p>
            <a:r>
              <a:rPr lang="en-US"/>
              <a:t>Click to edit Master title style</a:t>
            </a:r>
            <a:endParaRPr lang="en-US" dirty="0"/>
          </a:p>
        </p:txBody>
      </p:sp>
      <p:sp>
        <p:nvSpPr>
          <p:cNvPr id="7" name="Content Placeholder 6"/>
          <p:cNvSpPr>
            <a:spLocks noGrp="1"/>
          </p:cNvSpPr>
          <p:nvPr>
            <p:ph sz="quarter" idx="13"/>
          </p:nvPr>
        </p:nvSpPr>
        <p:spPr>
          <a:xfrm>
            <a:off x="404622" y="2560320"/>
            <a:ext cx="7084314" cy="3977640"/>
          </a:xfrm>
        </p:spPr>
        <p:txBody>
          <a:bodyPr vert="horz" lIns="91440" tIns="45720" rIns="91440" bIns="45720" rtlCol="0">
            <a:normAutofit/>
          </a:bodyPr>
          <a:lstStyle>
            <a:lvl1pPr>
              <a:defRPr lang="en-US" sz="1800" smtClean="0">
                <a:solidFill>
                  <a:schemeClr val="tx1">
                    <a:lumMod val="75000"/>
                    <a:lumOff val="25000"/>
                  </a:schemeClr>
                </a:solidFill>
                <a:latin typeface="+mj-lt"/>
              </a:defRPr>
            </a:lvl1pPr>
            <a:lvl2pPr>
              <a:defRPr lang="en-US" sz="900" dirty="0" smtClean="0">
                <a:solidFill>
                  <a:schemeClr val="tx1">
                    <a:lumMod val="75000"/>
                    <a:lumOff val="25000"/>
                  </a:schemeClr>
                </a:solidFill>
              </a:defRPr>
            </a:lvl2pPr>
            <a:lvl3pPr>
              <a:defRPr lang="en-US" sz="900" dirty="0" smtClean="0">
                <a:solidFill>
                  <a:schemeClr val="tx1">
                    <a:lumMod val="75000"/>
                    <a:lumOff val="25000"/>
                  </a:schemeClr>
                </a:solidFill>
              </a:defRPr>
            </a:lvl3pPr>
            <a:lvl4pPr>
              <a:defRPr lang="en-US" sz="900" dirty="0" smtClean="0">
                <a:solidFill>
                  <a:schemeClr val="tx1">
                    <a:lumMod val="75000"/>
                    <a:lumOff val="25000"/>
                  </a:schemeClr>
                </a:solidFill>
              </a:defRPr>
            </a:lvl4pPr>
            <a:lvl5pPr>
              <a:defRPr lang="en-US" sz="900" dirty="0">
                <a:solidFill>
                  <a:schemeClr val="tx1">
                    <a:lumMod val="75000"/>
                    <a:lumOff val="25000"/>
                  </a:schemeClr>
                </a:solidFill>
              </a:defRPr>
            </a:lvl5pPr>
          </a:lstStyle>
          <a:p>
            <a:pPr marL="0" lvl="0" indent="0">
              <a:lnSpc>
                <a:spcPct val="150000"/>
              </a:lnSpc>
              <a:spcBef>
                <a:spcPts val="750"/>
              </a:spcBef>
              <a:spcAft>
                <a:spcPts val="900"/>
              </a:spcAft>
              <a:buNone/>
            </a:pPr>
            <a:r>
              <a:rPr lang="en-US"/>
              <a:t>Click to edit Master text styles</a:t>
            </a:r>
          </a:p>
          <a:p>
            <a:pPr marL="0" lvl="1" indent="0">
              <a:lnSpc>
                <a:spcPct val="150000"/>
              </a:lnSpc>
              <a:spcBef>
                <a:spcPts val="750"/>
              </a:spcBef>
              <a:spcAft>
                <a:spcPts val="900"/>
              </a:spcAft>
              <a:buNone/>
            </a:pPr>
            <a:r>
              <a:rPr lang="en-US"/>
              <a:t>Second level</a:t>
            </a:r>
          </a:p>
          <a:p>
            <a:pPr marL="0" lvl="2" indent="0">
              <a:lnSpc>
                <a:spcPct val="150000"/>
              </a:lnSpc>
              <a:spcBef>
                <a:spcPts val="750"/>
              </a:spcBef>
              <a:spcAft>
                <a:spcPts val="900"/>
              </a:spcAft>
              <a:buNone/>
            </a:pPr>
            <a:r>
              <a:rPr lang="en-US"/>
              <a:t>Third level</a:t>
            </a:r>
          </a:p>
          <a:p>
            <a:pPr marL="0" lvl="3" indent="0">
              <a:lnSpc>
                <a:spcPct val="150000"/>
              </a:lnSpc>
              <a:spcBef>
                <a:spcPts val="750"/>
              </a:spcBef>
              <a:spcAft>
                <a:spcPts val="900"/>
              </a:spcAft>
              <a:buNone/>
            </a:pPr>
            <a:r>
              <a:rPr lang="en-US"/>
              <a:t>Fourth level</a:t>
            </a:r>
          </a:p>
          <a:p>
            <a:pPr marL="0" lvl="4" indent="0">
              <a:lnSpc>
                <a:spcPct val="150000"/>
              </a:lnSpc>
              <a:spcBef>
                <a:spcPts val="750"/>
              </a:spcBef>
              <a:spcAft>
                <a:spcPts val="900"/>
              </a:spcAft>
              <a:buNone/>
            </a:pPr>
            <a:r>
              <a:rPr lang="en-US"/>
              <a:t>Fifth level</a:t>
            </a:r>
            <a:endParaRPr lang="en-US" dirty="0"/>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92024" y="265177"/>
            <a:ext cx="8762287"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350" dirty="0"/>
          </a:p>
        </p:txBody>
      </p:sp>
      <p:sp>
        <p:nvSpPr>
          <p:cNvPr id="2" name="Title Placeholder 1"/>
          <p:cNvSpPr>
            <a:spLocks noGrp="1"/>
          </p:cNvSpPr>
          <p:nvPr>
            <p:ph type="title"/>
          </p:nvPr>
        </p:nvSpPr>
        <p:spPr>
          <a:xfrm>
            <a:off x="390906" y="448056"/>
            <a:ext cx="5157216" cy="64008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404622" y="1435608"/>
            <a:ext cx="3312414" cy="39776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04622" y="6203953"/>
            <a:ext cx="2457450" cy="365125"/>
          </a:xfrm>
          <a:prstGeom prst="rect">
            <a:avLst/>
          </a:prstGeom>
        </p:spPr>
        <p:txBody>
          <a:bodyPr vert="horz" lIns="91440" tIns="45720" rIns="91440" bIns="45720" rtlCol="0" anchor="ctr"/>
          <a:lstStyle>
            <a:lvl1pPr algn="l">
              <a:defRPr sz="900" baseline="0">
                <a:solidFill>
                  <a:schemeClr val="tx1">
                    <a:lumMod val="65000"/>
                    <a:lumOff val="35000"/>
                  </a:schemeClr>
                </a:solidFill>
              </a:defRPr>
            </a:lvl1pPr>
          </a:lstStyle>
          <a:p>
            <a:fld id="{8BEEBAAA-29B5-4AF5-BC5F-7E580C29002D}" type="datetimeFigureOut">
              <a:rPr lang="en-US" smtClean="0"/>
              <a:pPr/>
              <a:t>4/4/2026</a:t>
            </a:fld>
            <a:endParaRPr lang="en-US" dirty="0"/>
          </a:p>
        </p:txBody>
      </p:sp>
      <p:sp>
        <p:nvSpPr>
          <p:cNvPr id="5" name="Footer Placeholder 4"/>
          <p:cNvSpPr>
            <a:spLocks noGrp="1"/>
          </p:cNvSpPr>
          <p:nvPr>
            <p:ph type="ftr" sz="quarter" idx="3"/>
          </p:nvPr>
        </p:nvSpPr>
        <p:spPr>
          <a:xfrm>
            <a:off x="3486150" y="6203953"/>
            <a:ext cx="2171700" cy="365125"/>
          </a:xfrm>
          <a:prstGeom prst="rect">
            <a:avLst/>
          </a:prstGeom>
        </p:spPr>
        <p:txBody>
          <a:bodyPr vert="horz" lIns="91440" tIns="45720" rIns="91440" bIns="45720" rtlCol="0" anchor="ctr"/>
          <a:lstStyle>
            <a:lvl1pPr algn="ctr">
              <a:defRPr sz="900"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6281928" y="6203953"/>
            <a:ext cx="2457450" cy="365125"/>
          </a:xfrm>
          <a:prstGeom prst="rect">
            <a:avLst/>
          </a:prstGeom>
        </p:spPr>
        <p:txBody>
          <a:bodyPr vert="horz" lIns="91440" tIns="45720" rIns="91440" bIns="45720" rtlCol="0" anchor="ctr"/>
          <a:lstStyle>
            <a:lvl1pPr algn="r">
              <a:defRPr sz="900" baseline="0">
                <a:solidFill>
                  <a:schemeClr val="tx1">
                    <a:lumMod val="65000"/>
                    <a:lumOff val="35000"/>
                  </a:schemeClr>
                </a:solidFill>
              </a:defRPr>
            </a:lvl1pPr>
          </a:lstStyle>
          <a:p>
            <a:fld id="{9860EDB8-5305-433F-BE41-D7A86D811DB3}" type="slidenum">
              <a:rPr lang="en-US" smtClean="0"/>
              <a:pPr/>
              <a:t>‹#›</a:t>
            </a:fld>
            <a:endParaRPr lang="en-US" dirty="0"/>
          </a:p>
        </p:txBody>
      </p:sp>
      <p:cxnSp>
        <p:nvCxnSpPr>
          <p:cNvPr id="8" name="Straight Connector 7"/>
          <p:cNvCxnSpPr/>
          <p:nvPr userDrawn="1"/>
        </p:nvCxnSpPr>
        <p:spPr>
          <a:xfrm>
            <a:off x="453326" y="1196392"/>
            <a:ext cx="8237349"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685800" rtl="0" eaLnBrk="1" latinLnBrk="0" hangingPunct="1">
        <a:spcBef>
          <a:spcPct val="0"/>
        </a:spcBef>
        <a:buNone/>
        <a:defRPr sz="2100" kern="1200">
          <a:solidFill>
            <a:schemeClr val="tx1"/>
          </a:solidFill>
          <a:latin typeface="+mj-lt"/>
          <a:ea typeface="+mj-ea"/>
          <a:cs typeface="+mj-cs"/>
        </a:defRPr>
      </a:lvl1pPr>
    </p:titleStyle>
    <p:bodyStyle>
      <a:lvl1pPr marL="0" indent="0" algn="l" defTabSz="685800" rtl="0" eaLnBrk="1" latinLnBrk="0" hangingPunct="1">
        <a:lnSpc>
          <a:spcPct val="150000"/>
        </a:lnSpc>
        <a:spcBef>
          <a:spcPts val="750"/>
        </a:spcBef>
        <a:spcAft>
          <a:spcPts val="900"/>
        </a:spcAft>
        <a:buFontTx/>
        <a:buNone/>
        <a:defRPr lang="en-US" sz="900" kern="1200" dirty="0">
          <a:solidFill>
            <a:schemeClr val="tx1"/>
          </a:solidFill>
          <a:latin typeface="+mn-lt"/>
          <a:ea typeface="+mn-ea"/>
          <a:cs typeface="+mn-cs"/>
        </a:defRPr>
      </a:lvl1pPr>
      <a:lvl2pPr marL="1714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a:solidFill>
            <a:schemeClr val="tx1"/>
          </a:solidFill>
          <a:latin typeface="+mn-lt"/>
          <a:ea typeface="+mn-ea"/>
          <a:cs typeface="+mn-cs"/>
        </a:defRPr>
      </a:lvl2pPr>
      <a:lvl3pPr marL="5143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a:solidFill>
            <a:schemeClr val="tx1"/>
          </a:solidFill>
          <a:latin typeface="+mn-lt"/>
          <a:ea typeface="+mn-ea"/>
          <a:cs typeface="+mn-cs"/>
        </a:defRPr>
      </a:lvl3pPr>
      <a:lvl4pPr marL="8572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smtClean="0">
          <a:solidFill>
            <a:schemeClr val="tx1"/>
          </a:solidFill>
          <a:latin typeface="+mn-lt"/>
          <a:ea typeface="+mn-ea"/>
          <a:cs typeface="+mn-cs"/>
        </a:defRPr>
      </a:lvl4pPr>
      <a:lvl5pPr marL="12001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smtClean="0">
          <a:solidFill>
            <a:schemeClr val="tx1"/>
          </a:solidFill>
          <a:latin typeface="+mn-lt"/>
          <a:ea typeface="+mn-ea"/>
          <a:cs typeface="+mn-cs"/>
        </a:defRPr>
      </a:lvl5pPr>
      <a:lvl6pPr marL="15430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smtClean="0">
          <a:solidFill>
            <a:schemeClr val="tx1"/>
          </a:solidFill>
          <a:latin typeface="+mn-lt"/>
          <a:ea typeface="+mn-ea"/>
          <a:cs typeface="+mn-cs"/>
        </a:defRPr>
      </a:lvl6pPr>
      <a:lvl7pPr marL="18859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smtClean="0">
          <a:solidFill>
            <a:schemeClr val="tx1"/>
          </a:solidFill>
          <a:latin typeface="+mn-lt"/>
          <a:ea typeface="+mn-ea"/>
          <a:cs typeface="+mn-cs"/>
        </a:defRPr>
      </a:lvl7pPr>
      <a:lvl8pPr marL="2228850" indent="-171450" algn="l" defTabSz="685800" rtl="0" eaLnBrk="1" latinLnBrk="0" hangingPunct="1">
        <a:lnSpc>
          <a:spcPct val="150000"/>
        </a:lnSpc>
        <a:spcBef>
          <a:spcPts val="750"/>
        </a:spcBef>
        <a:spcAft>
          <a:spcPts val="900"/>
        </a:spcAft>
        <a:buFont typeface="Arial" panose="020B0604020202020204" pitchFamily="34" charset="0"/>
        <a:buChar char="•"/>
        <a:defRPr lang="en-US" sz="900" kern="1200" dirty="0" smtClean="0">
          <a:solidFill>
            <a:schemeClr val="tx1"/>
          </a:solidFill>
          <a:latin typeface="+mn-lt"/>
          <a:ea typeface="+mn-ea"/>
          <a:cs typeface="+mn-cs"/>
        </a:defRPr>
      </a:lvl8pPr>
      <a:lvl9pPr marL="2571750" indent="-171450" algn="l" defTabSz="685800" rtl="0" eaLnBrk="1" latinLnBrk="0" hangingPunct="1">
        <a:lnSpc>
          <a:spcPct val="90000"/>
        </a:lnSpc>
        <a:spcBef>
          <a:spcPct val="30000"/>
        </a:spcBef>
        <a:buFont typeface="Arial" panose="020B0604020202020204" pitchFamily="34" charset="0"/>
        <a:buNone/>
        <a:defRPr sz="9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7B5B8D-4C85-6A77-58E7-57C423600F6F}"/>
              </a:ext>
            </a:extLst>
          </p:cNvPr>
          <p:cNvSpPr txBox="1"/>
          <p:nvPr/>
        </p:nvSpPr>
        <p:spPr>
          <a:xfrm>
            <a:off x="747251" y="1435587"/>
            <a:ext cx="8052620" cy="425501"/>
          </a:xfrm>
          <a:prstGeom prst="rect">
            <a:avLst/>
          </a:prstGeom>
          <a:noFill/>
        </p:spPr>
        <p:txBody>
          <a:bodyPr wrap="square">
            <a:spAutoFit/>
          </a:bodyPr>
          <a:lstStyle/>
          <a:p>
            <a:pPr marL="0" marR="0" algn="just" rtl="1">
              <a:lnSpc>
                <a:spcPct val="115000"/>
              </a:lnSpc>
              <a:spcAft>
                <a:spcPts val="800"/>
              </a:spcAft>
              <a:buNone/>
            </a:pP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D865C1F8-7E56-70E6-2CA0-1988DB304195}"/>
              </a:ext>
            </a:extLst>
          </p:cNvPr>
          <p:cNvSpPr txBox="1"/>
          <p:nvPr/>
        </p:nvSpPr>
        <p:spPr>
          <a:xfrm>
            <a:off x="344130" y="1435587"/>
            <a:ext cx="8052620" cy="2677656"/>
          </a:xfrm>
          <a:prstGeom prst="rect">
            <a:avLst/>
          </a:prstGeom>
          <a:noFill/>
        </p:spPr>
        <p:txBody>
          <a:bodyPr wrap="square">
            <a:spAutoFit/>
          </a:bodyPr>
          <a:lstStyle/>
          <a:p>
            <a:pPr algn="ctr" rtl="1"/>
            <a:r>
              <a:rPr lang="ar-IQ" sz="2400" b="1" dirty="0"/>
              <a:t>تمييز دعوى الالغاء عن دعوى القضاء الكامل</a:t>
            </a:r>
            <a:r>
              <a:rPr lang="en-US" sz="2400" b="1" dirty="0"/>
              <a:t> </a:t>
            </a:r>
          </a:p>
          <a:p>
            <a:pPr algn="r" rtl="1"/>
            <a:r>
              <a:rPr lang="ar-IQ" sz="2400" dirty="0"/>
              <a:t>قد لا يبدو الاختلاف البين واضحاً بين دعوى الإلغاء ودعوى القضاء الكامل عند النظر إليهما من زاوية رافع الدعوى ففي كلتا الدعويين يكون الدافع لرفعها تحقيق مصلحة شخصية للمدعي فمثلاً يكون دافع الطاعن من دعوى الغاء قرار الإدارة بمنع ترفيعه هو حصوله على مزايا مادية ومعنوية ترتبط بوضعه الشخصي وليس تحقي المصلحة العامة وحماية مبدأ المشروعية .ومع ذلك تمتاز دعوى الالغاء عن دعوى القضاء الكامل من نواح ثلاث</a:t>
            </a:r>
            <a:endParaRPr lang="en-US" sz="2400" dirty="0"/>
          </a:p>
        </p:txBody>
      </p:sp>
    </p:spTree>
    <p:extLst>
      <p:ext uri="{BB962C8B-B14F-4D97-AF65-F5344CB8AC3E}">
        <p14:creationId xmlns:p14="http://schemas.microsoft.com/office/powerpoint/2010/main" val="2538028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BE688-062D-BB82-0748-D5DA6D9D98E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11BF1F2-EE97-E63F-A2A3-DAC22BAECB49}"/>
              </a:ext>
            </a:extLst>
          </p:cNvPr>
          <p:cNvSpPr>
            <a:spLocks noGrp="1"/>
          </p:cNvSpPr>
          <p:nvPr>
            <p:ph sz="quarter" idx="10"/>
          </p:nvPr>
        </p:nvSpPr>
        <p:spPr>
          <a:xfrm>
            <a:off x="404621" y="1435608"/>
            <a:ext cx="8401753" cy="4974336"/>
          </a:xfrm>
        </p:spPr>
        <p:txBody>
          <a:bodyPr>
            <a:normAutofit fontScale="92500"/>
          </a:bodyPr>
          <a:lstStyle/>
          <a:p>
            <a:pPr algn="ctr" rtl="1"/>
            <a:r>
              <a:rPr lang="ar-IQ" sz="2400" b="1" dirty="0">
                <a:solidFill>
                  <a:schemeClr val="tx1"/>
                </a:solidFill>
              </a:rPr>
              <a:t>شرط التظلم امام الإدارة </a:t>
            </a:r>
          </a:p>
          <a:p>
            <a:pPr algn="just" rtl="1"/>
            <a:r>
              <a:rPr lang="ar-IQ" sz="2400" dirty="0">
                <a:solidFill>
                  <a:schemeClr val="tx1"/>
                </a:solidFill>
              </a:rPr>
              <a:t>التظلم امام الإدارة هو طلب يقدمه الطاعن إلى الإدارة سواء أكانت مصدرة القرار او سلطتها الرئاسية ، يروم فيه الغاء الإدارة لقرارها أو سحبه او تعديله لمخالفته مبدأ المشروعية </a:t>
            </a:r>
          </a:p>
          <a:p>
            <a:pPr algn="just" rtl="1"/>
            <a:r>
              <a:rPr lang="ar-IQ" sz="2400" dirty="0">
                <a:solidFill>
                  <a:schemeClr val="tx1"/>
                </a:solidFill>
              </a:rPr>
              <a:t> ان التظلم امام الادارة مفيد للإدارة وللمتظلم وللقضاء . فهو يلفت نظر الادارة إلى أوجه مخالفة قراراتها للقانون مما يحملها على مراجعة نفسها والعدول عن قرارها وبالتالي يجنبها الإحراج عند الغاء قرارها من جانب القضاء ، كما انه يجنب المتظلم اللجوء إلى طريق القضاء المحفوف بالمصاعب فيما لو استجابت الادارة لتظلمه والغت قرارها المخالف للقانون، كما انه يخفف عن القضاء العبء بتقليل عند الدعاوى المرفوعة </a:t>
            </a:r>
            <a:r>
              <a:rPr lang="ar-IQ" sz="2400" dirty="0" err="1">
                <a:solidFill>
                  <a:schemeClr val="tx1"/>
                </a:solidFill>
              </a:rPr>
              <a:t>امامههذا</a:t>
            </a:r>
            <a:endParaRPr lang="en-US" sz="2400" dirty="0">
              <a:solidFill>
                <a:schemeClr val="tx1"/>
              </a:solidFill>
            </a:endParaRPr>
          </a:p>
        </p:txBody>
      </p:sp>
    </p:spTree>
    <p:extLst>
      <p:ext uri="{BB962C8B-B14F-4D97-AF65-F5344CB8AC3E}">
        <p14:creationId xmlns:p14="http://schemas.microsoft.com/office/powerpoint/2010/main" val="177608291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2E92F-DF67-CEBD-A98B-BE28947935A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DEB343-3007-98BB-974D-6D75DA0ED344}"/>
              </a:ext>
            </a:extLst>
          </p:cNvPr>
          <p:cNvSpPr>
            <a:spLocks noGrp="1"/>
          </p:cNvSpPr>
          <p:nvPr>
            <p:ph sz="quarter" idx="10"/>
          </p:nvPr>
        </p:nvSpPr>
        <p:spPr>
          <a:xfrm>
            <a:off x="404622" y="1435608"/>
            <a:ext cx="8359550" cy="4974336"/>
          </a:xfrm>
        </p:spPr>
        <p:txBody>
          <a:bodyPr>
            <a:normAutofit/>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ثانياً: الخصومة في دعوى الإلغاء</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الخصم في الدعوى</a:t>
            </a: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الخصم في دعوى الإلغاء هو الإدارة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كانت الإدارة تتمتع بالشخصية المعنوية، تُختصم بصفتها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أما إذا لم يقرر لها القانون الشخصية المعنوية، فإن الدعوى تُرفع على الوزير التابع لها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ويُذكر في عريضة الدعوى ممثل الشخص المعنوي إضافة إلى وظيفته، باعتباره المسؤول عن إصدار القرار الإداري محل الطعن</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solidFill>
                <a:schemeClr val="tx1"/>
              </a:solidFill>
            </a:endParaRPr>
          </a:p>
        </p:txBody>
      </p:sp>
    </p:spTree>
    <p:extLst>
      <p:ext uri="{BB962C8B-B14F-4D97-AF65-F5344CB8AC3E}">
        <p14:creationId xmlns:p14="http://schemas.microsoft.com/office/powerpoint/2010/main" val="400719917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0004A-FE02-7881-B552-EE30C7EB7C0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8340D67-74EF-464F-F8FA-1045454E1D3F}"/>
              </a:ext>
            </a:extLst>
          </p:cNvPr>
          <p:cNvSpPr>
            <a:spLocks noGrp="1"/>
          </p:cNvSpPr>
          <p:nvPr>
            <p:ph sz="quarter" idx="10"/>
          </p:nvPr>
        </p:nvSpPr>
        <p:spPr>
          <a:xfrm>
            <a:off x="404622" y="1435607"/>
            <a:ext cx="8204806" cy="4838583"/>
          </a:xfrm>
        </p:spPr>
        <p:txBody>
          <a:bodyPr>
            <a:normAutofit/>
          </a:bodyPr>
          <a:lstStyle/>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حالات رد الدعوى لعدم توجه الخصومة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القضاء الإداري في العراق يقرر من تلقاء نفسه رد الدعوى في الحالات التالية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عدم تمتع المدعى عليه بالشخصية المعنوية</a:t>
            </a: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حكم مجلس الانضباط العام بتاريخ 27/5/2004 برد دعوى المدعي على مدير شبكة الإعلام العراقي لعدم تمتعها بالشخصية المعنوية، وأيدته الهيئة العامة لمجلس شورى الدولة بصفتها التمييزية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إقامة الدعوى على غير مصدر القرار محل الطعن</a:t>
            </a: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1400" dirty="0">
              <a:solidFill>
                <a:schemeClr val="tx1"/>
              </a:solidFill>
            </a:endParaRPr>
          </a:p>
        </p:txBody>
      </p:sp>
    </p:spTree>
    <p:extLst>
      <p:ext uri="{BB962C8B-B14F-4D97-AF65-F5344CB8AC3E}">
        <p14:creationId xmlns:p14="http://schemas.microsoft.com/office/powerpoint/2010/main" val="206376482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8AA5B-0D56-119A-A877-45BC7AC1F9E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5EA94EE-77EA-C5AB-B7B0-A71C8FBCD544}"/>
              </a:ext>
            </a:extLst>
          </p:cNvPr>
          <p:cNvSpPr>
            <a:spLocks noGrp="1"/>
          </p:cNvSpPr>
          <p:nvPr>
            <p:ph sz="quarter" idx="10"/>
          </p:nvPr>
        </p:nvSpPr>
        <p:spPr>
          <a:xfrm>
            <a:off x="404621" y="1435608"/>
            <a:ext cx="8247009" cy="4974336"/>
          </a:xfrm>
        </p:spPr>
        <p:txBody>
          <a:bodyPr>
            <a:normAutofit fontScale="92500"/>
          </a:bodyPr>
          <a:lstStyle/>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ردت المحكمة الإدارية العليا دعوى أقيمت على وزير الداخلية للطعن بأمر ديواني صادر من رئيس مجلس الوزراء</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أمثلة أخرى</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رد دعوى موظف ضد المجلس الوطني المؤقت لأنه ليس خلفاً للمجلس المنحل</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رد دعوى موظف ضد وزارة المالية بينما القرار صدر من محافظة بغداد</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رد دعوى متقاعد ضد مدير الرعاية الاجتماعية، إذ كان يجب أن تُقام على دائرة صندوق التقاعد</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buNone/>
            </a:pPr>
            <a:r>
              <a:rPr lang="ar-SA" sz="2400" kern="0" dirty="0">
                <a:solidFill>
                  <a:schemeClr val="tx1"/>
                </a:solidFill>
                <a:effectLst/>
                <a:ea typeface="Times New Roman" panose="02020603050405020304" pitchFamily="18" charset="0"/>
                <a:cs typeface="Times New Roman" panose="02020603050405020304" pitchFamily="18" charset="0"/>
              </a:rPr>
              <a:t>رد دعوى منتسب وزارة الداخلية ضد وزير المالية للمطالبة بمستحقاته، إذ كان يجب أن تُرفع ضد وزير الداخلية إضافة لوظيفته</a:t>
            </a:r>
            <a:endParaRPr lang="en-US" sz="1400" dirty="0">
              <a:solidFill>
                <a:schemeClr val="tx1"/>
              </a:solidFill>
            </a:endParaRPr>
          </a:p>
        </p:txBody>
      </p:sp>
    </p:spTree>
    <p:extLst>
      <p:ext uri="{BB962C8B-B14F-4D97-AF65-F5344CB8AC3E}">
        <p14:creationId xmlns:p14="http://schemas.microsoft.com/office/powerpoint/2010/main" val="413118220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A6422-5636-77FE-66F5-112481B2516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4F012FD-D5F2-5662-08C3-98EC7C18AE44}"/>
              </a:ext>
            </a:extLst>
          </p:cNvPr>
          <p:cNvSpPr>
            <a:spLocks noGrp="1"/>
          </p:cNvSpPr>
          <p:nvPr>
            <p:ph sz="quarter" idx="10"/>
          </p:nvPr>
        </p:nvSpPr>
        <p:spPr>
          <a:xfrm>
            <a:off x="404622" y="1435607"/>
            <a:ext cx="8289212" cy="4543161"/>
          </a:xfrm>
        </p:spPr>
        <p:txBody>
          <a:bodyPr>
            <a:normAutofit/>
          </a:bodyPr>
          <a:lstStyle/>
          <a:p>
            <a:pPr marL="342900" marR="0" lvl="0" indent="-342900" algn="r" rtl="1">
              <a:lnSpc>
                <a:spcPct val="115000"/>
              </a:lnSpc>
              <a:spcAft>
                <a:spcPts val="800"/>
              </a:spcAft>
              <a:buFont typeface="+mj-lt"/>
              <a:buAutoNum type="arabicPeriod"/>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حلول شخص معنوي جديد محل المدعى عليه بموجب القانون</a:t>
            </a:r>
            <a:r>
              <a:rPr lang="en-US" sz="28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ردت المحكمة الاتحادية العليا دعوى قاضٍ ضد وزارة العدل لإلغاء أمر إنهاء خدماته، لأن مجلس القضاء الأعلى حل محل وزارة العدل بموجب الأمر التشريعي رقم (35) لسنة 2003</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600" dirty="0">
              <a:solidFill>
                <a:schemeClr val="tx1"/>
              </a:solidFill>
            </a:endParaRPr>
          </a:p>
        </p:txBody>
      </p:sp>
    </p:spTree>
    <p:extLst>
      <p:ext uri="{BB962C8B-B14F-4D97-AF65-F5344CB8AC3E}">
        <p14:creationId xmlns:p14="http://schemas.microsoft.com/office/powerpoint/2010/main" val="178931074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C7899-D481-CB37-D900-377B250197A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62DAADA-B33B-32D9-7689-05D4950D2438}"/>
              </a:ext>
            </a:extLst>
          </p:cNvPr>
          <p:cNvSpPr>
            <a:spLocks noGrp="1"/>
          </p:cNvSpPr>
          <p:nvPr>
            <p:ph sz="quarter" idx="10"/>
          </p:nvPr>
        </p:nvSpPr>
        <p:spPr>
          <a:xfrm>
            <a:off x="404621" y="1435607"/>
            <a:ext cx="8317347" cy="4726041"/>
          </a:xfrm>
        </p:spPr>
        <p:txBody>
          <a:bodyPr>
            <a:normAutofit/>
          </a:bodyPr>
          <a:lstStyle/>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ترك الخصومة أو انتهاؤها</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ترك الخصومة</a:t>
            </a: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يجوز للمدعي ترك الخصومة، أي التنازل عن الدعوى وما ترتب عليها من إجراءات، مع احتفاظه بأصل الحق، وله أن يعيد المطالبة بدعوى جديدة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انتهاء الخصومة أثناء نظر الدعوى</a:t>
            </a: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تنتهي الخصومة إذا سلمت الإدارة بطلبات المدعي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حكم محكمة القضاء الإداري بتاريخ 29/3/2006 برد الدعوى بعد أن رفعت الإدارة الحجز عن السفينة محل النزاع أثناء المرافعة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solidFill>
                <a:schemeClr val="tx1"/>
              </a:solidFill>
            </a:endParaRPr>
          </a:p>
        </p:txBody>
      </p:sp>
    </p:spTree>
    <p:extLst>
      <p:ext uri="{BB962C8B-B14F-4D97-AF65-F5344CB8AC3E}">
        <p14:creationId xmlns:p14="http://schemas.microsoft.com/office/powerpoint/2010/main" val="426098574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E6AC2-938D-A45B-6300-EEA60509035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3DEFECC-9FDC-02F6-CE4D-596B23172666}"/>
              </a:ext>
            </a:extLst>
          </p:cNvPr>
          <p:cNvSpPr>
            <a:spLocks noGrp="1"/>
          </p:cNvSpPr>
          <p:nvPr>
            <p:ph sz="quarter" idx="10"/>
          </p:nvPr>
        </p:nvSpPr>
        <p:spPr>
          <a:xfrm>
            <a:off x="404621" y="1435608"/>
            <a:ext cx="8134467" cy="4768244"/>
          </a:xfrm>
        </p:spPr>
        <p:txBody>
          <a:bodyPr>
            <a:normAutofit/>
          </a:bodyPr>
          <a:lstStyle/>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تعديل القرار المطعون فيه</a:t>
            </a:r>
            <a:r>
              <a:rPr lang="en-US" sz="28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يمنع تعديل الإدارة للقرار من استمرار الدعوى إذا طلب المدعي إلغاء القرار بأكمله</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حكم المحكمة الإدارية العليا بتاريخ 10/4/2014 باستمرار الدعوى رغم تخفيض عقوبة قطع الراتب من (10) أيام إلى (5) أيام، لأن المدعي طلب إلغاء القرار كاملاً</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600" dirty="0">
              <a:solidFill>
                <a:schemeClr val="tx1"/>
              </a:solidFill>
            </a:endParaRPr>
          </a:p>
        </p:txBody>
      </p:sp>
    </p:spTree>
    <p:extLst>
      <p:ext uri="{BB962C8B-B14F-4D97-AF65-F5344CB8AC3E}">
        <p14:creationId xmlns:p14="http://schemas.microsoft.com/office/powerpoint/2010/main" val="420881540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3BEF7-25B5-038D-87D0-2E5CC696D6F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ADB439-8BE9-DF91-F153-6849215A7EF6}"/>
              </a:ext>
            </a:extLst>
          </p:cNvPr>
          <p:cNvSpPr>
            <a:spLocks noGrp="1"/>
          </p:cNvSpPr>
          <p:nvPr>
            <p:ph sz="quarter" idx="10"/>
          </p:nvPr>
        </p:nvSpPr>
        <p:spPr>
          <a:xfrm>
            <a:off x="404622" y="1435607"/>
            <a:ext cx="8247009" cy="4824515"/>
          </a:xfrm>
        </p:spPr>
        <p:txBody>
          <a:bodyPr>
            <a:normAutofit fontScale="85000" lnSpcReduction="10000"/>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ثالثاً: وقف تنفيذ القرار المطعون فيه</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الأصل العام</a:t>
            </a: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رفع دعوى الإلغاء لا يوقف تنفيذ القرار المطعون فيه، إذ أن القرارات الإدارية تُنفذ بمجرد صدورها وتترتب آثارها مباشرة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الاستثناء – حالات تستوجب وقف التنفيذ</a:t>
            </a: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هناك بعض القرارات التي يؤدي تنفيذها إلى إهدار الغاية من دعوى الإلغاء، مثل</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قرار هدم منزل أثري</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منع طالب من الاشتراك في الامتحان</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منع مريض من السفر للعلاج</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تنفيذ هذه القرارات قد يترتب عليه نتائج يتعذر تداركها حتى لو صدر حكم بإلغائها لاحقاً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solidFill>
                <a:schemeClr val="tx1"/>
              </a:solidFill>
            </a:endParaRPr>
          </a:p>
        </p:txBody>
      </p:sp>
    </p:spTree>
    <p:extLst>
      <p:ext uri="{BB962C8B-B14F-4D97-AF65-F5344CB8AC3E}">
        <p14:creationId xmlns:p14="http://schemas.microsoft.com/office/powerpoint/2010/main" val="309113815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31D07-1F49-CDC2-7642-02FC6297299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CBAFAF2-2C17-4676-BA27-4233C39F40EF}"/>
              </a:ext>
            </a:extLst>
          </p:cNvPr>
          <p:cNvSpPr>
            <a:spLocks noGrp="1"/>
          </p:cNvSpPr>
          <p:nvPr>
            <p:ph sz="quarter" idx="10"/>
          </p:nvPr>
        </p:nvSpPr>
        <p:spPr>
          <a:xfrm>
            <a:off x="404622" y="1435607"/>
            <a:ext cx="8204806" cy="4655703"/>
          </a:xfrm>
        </p:spPr>
        <p:txBody>
          <a:bodyPr>
            <a:normAutofit fontScale="92500" lnSpcReduction="10000"/>
          </a:bodyPr>
          <a:lstStyle/>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صلاحية المحكمة في وقف التنفيذ</a:t>
            </a:r>
            <a:r>
              <a:rPr lang="en-US" sz="28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يقرر المشرعون عادة منح المحكمة صلاحية وقف تنفيذ القرار الإداري بناءً على طلب المدعي، إذا اقتنعت المحكمة بجدية الأسباب وخطورة النتائج المتوقعة من التنفيذ</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صدر قرار بوقف التنفيذ، تمتنع الإدارة عن ترتيب أي أثر قانوني على القرار لحين حسم الدعوى</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أُلغِي القرار لاحقاً، تتحقق الغاية من الدعوى</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أما إذا رُدت الدعوى، تستعيد الإدارة حقها في تنفيذ القرار وترتيب آثاره</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600" dirty="0">
              <a:solidFill>
                <a:schemeClr val="tx1"/>
              </a:solidFill>
            </a:endParaRPr>
          </a:p>
        </p:txBody>
      </p:sp>
    </p:spTree>
    <p:extLst>
      <p:ext uri="{BB962C8B-B14F-4D97-AF65-F5344CB8AC3E}">
        <p14:creationId xmlns:p14="http://schemas.microsoft.com/office/powerpoint/2010/main" val="103667957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1702A-6527-825E-E227-FA7B1AC28B2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E62535-FC99-D647-E4EE-3D81D64B32DD}"/>
              </a:ext>
            </a:extLst>
          </p:cNvPr>
          <p:cNvSpPr>
            <a:spLocks noGrp="1"/>
          </p:cNvSpPr>
          <p:nvPr>
            <p:ph sz="quarter" idx="10"/>
          </p:nvPr>
        </p:nvSpPr>
        <p:spPr>
          <a:xfrm>
            <a:off x="404622" y="1435608"/>
            <a:ext cx="8542430" cy="4974336"/>
          </a:xfrm>
        </p:spPr>
        <p:txBody>
          <a:bodyPr>
            <a:normAutofit/>
          </a:bodyPr>
          <a:lstStyle/>
          <a:p>
            <a:pPr marL="0" marR="0" algn="just"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المقارنات التشريعية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فرنسا</a:t>
            </a: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في البداية كان مجلس الدولة الفرنسي يوقف التنفيذ، ثم انتقلت الصلاحية إلى المحاكم الإدارية بموجب مرسوم 30 أيلول 1953</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نصت المادة التاسعة منه على أن الدعوى لا توقف التنفيذ إلا إذا أمرت المحكمة بذلك استثناءً، مع منع وقف التنفيذ في القرارات المتعلقة بالنظام العام أو الأمن</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لاحقاً، منح المشرع المحاكم صلاحية وقف تنفيذ القرارات المتعلقة بدخول وإقامة الأجانب</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1400" dirty="0">
              <a:solidFill>
                <a:schemeClr val="tx1"/>
              </a:solidFill>
            </a:endParaRPr>
          </a:p>
        </p:txBody>
      </p:sp>
    </p:spTree>
    <p:extLst>
      <p:ext uri="{BB962C8B-B14F-4D97-AF65-F5344CB8AC3E}">
        <p14:creationId xmlns:p14="http://schemas.microsoft.com/office/powerpoint/2010/main" val="132463051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4D08C-4657-696A-A610-1DFBFF6643B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DE19E3F-4A45-1D18-AEA6-1B2EE184C17E}"/>
              </a:ext>
            </a:extLst>
          </p:cNvPr>
          <p:cNvSpPr>
            <a:spLocks noGrp="1"/>
          </p:cNvSpPr>
          <p:nvPr>
            <p:ph sz="quarter" idx="10"/>
          </p:nvPr>
        </p:nvSpPr>
        <p:spPr>
          <a:xfrm>
            <a:off x="404622" y="1435608"/>
            <a:ext cx="8092264" cy="4529094"/>
          </a:xfrm>
        </p:spPr>
        <p:txBody>
          <a:bodyPr>
            <a:normAutofit/>
          </a:bodyPr>
          <a:lstStyle/>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مصر</a:t>
            </a:r>
            <a:r>
              <a:rPr lang="en-US" sz="28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نصت المادة (49) من قانون مجلس الدولة رقم (47 لسنة 1972) على أن رفع الدعوى لا يوقف التنفيذ، لكن يجوز للمحكمة أن تأمر بوقفه إذا طلب المدعي ذلك ورأت أن نتائج التنفيذ يتعذر تداركها</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en-US" sz="2800" dirty="0">
              <a:solidFill>
                <a:schemeClr val="tx1"/>
              </a:solidFill>
            </a:endParaRPr>
          </a:p>
        </p:txBody>
      </p:sp>
    </p:spTree>
    <p:extLst>
      <p:ext uri="{BB962C8B-B14F-4D97-AF65-F5344CB8AC3E}">
        <p14:creationId xmlns:p14="http://schemas.microsoft.com/office/powerpoint/2010/main" val="3581909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3B7AF-400C-9538-42B5-1D0A74CAD5F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E097E43-E2C5-C526-5E7D-14D5FFB9EAAF}"/>
              </a:ext>
            </a:extLst>
          </p:cNvPr>
          <p:cNvSpPr>
            <a:spLocks noGrp="1"/>
          </p:cNvSpPr>
          <p:nvPr>
            <p:ph sz="quarter" idx="10"/>
          </p:nvPr>
        </p:nvSpPr>
        <p:spPr>
          <a:xfrm>
            <a:off x="404622" y="1435608"/>
            <a:ext cx="8303280" cy="4486890"/>
          </a:xfrm>
        </p:spPr>
        <p:txBody>
          <a:bodyPr>
            <a:normAutofit/>
          </a:bodyPr>
          <a:lstStyle/>
          <a:p>
            <a:pPr algn="r" rtl="1"/>
            <a:r>
              <a:rPr kumimoji="0" lang="ar-IQ" sz="2000" b="0" i="0" u="none" strike="noStrike" kern="1200" cap="none" spc="0" normalizeH="0" baseline="0" noProof="0" dirty="0">
                <a:ln>
                  <a:noFill/>
                </a:ln>
                <a:solidFill>
                  <a:prstClr val="black"/>
                </a:solidFill>
                <a:effectLst/>
                <a:uLnTx/>
                <a:uFillTx/>
                <a:latin typeface="Segoe UI"/>
                <a:ea typeface="+mn-ea"/>
                <a:cs typeface="+mn-cs"/>
              </a:rPr>
              <a:t>ويقسم التظلم الاداري من ناحية اشتراط المشرع له كأجراء تمهيدي لدعوى </a:t>
            </a:r>
            <a:r>
              <a:rPr kumimoji="0" lang="ar-IQ" sz="2000" b="0" i="0" u="none" strike="noStrike" kern="1200" cap="none" spc="0" normalizeH="0" baseline="0" noProof="0" dirty="0" err="1">
                <a:ln>
                  <a:noFill/>
                </a:ln>
                <a:solidFill>
                  <a:prstClr val="black"/>
                </a:solidFill>
                <a:effectLst/>
                <a:uLnTx/>
                <a:uFillTx/>
                <a:latin typeface="Segoe UI"/>
                <a:ea typeface="+mn-ea"/>
                <a:cs typeface="+mn-cs"/>
              </a:rPr>
              <a:t>الألغاء</a:t>
            </a:r>
            <a:r>
              <a:rPr kumimoji="0" lang="ar-IQ" sz="2000" b="0" i="0" u="none" strike="noStrike" kern="1200" cap="none" spc="0" normalizeH="0" baseline="0" noProof="0" dirty="0">
                <a:ln>
                  <a:noFill/>
                </a:ln>
                <a:solidFill>
                  <a:prstClr val="black"/>
                </a:solidFill>
                <a:effectLst/>
                <a:uLnTx/>
                <a:uFillTx/>
                <a:latin typeface="Segoe UI"/>
                <a:ea typeface="+mn-ea"/>
                <a:cs typeface="+mn-cs"/>
              </a:rPr>
              <a:t> إلى</a:t>
            </a:r>
            <a:r>
              <a:rPr lang="ar-IQ" sz="2000" dirty="0">
                <a:solidFill>
                  <a:prstClr val="black"/>
                </a:solidFill>
                <a:latin typeface="Segoe UI"/>
              </a:rPr>
              <a:t> </a:t>
            </a:r>
            <a:r>
              <a:rPr kumimoji="0" lang="ar-IQ" sz="2000" b="0" i="0" u="none" strike="noStrike" kern="1200" cap="none" spc="0" normalizeH="0" baseline="0" noProof="0" dirty="0">
                <a:ln>
                  <a:noFill/>
                </a:ln>
                <a:solidFill>
                  <a:prstClr val="black"/>
                </a:solidFill>
                <a:effectLst/>
                <a:uLnTx/>
                <a:uFillTx/>
                <a:latin typeface="Segoe UI"/>
                <a:ea typeface="+mn-ea"/>
                <a:cs typeface="+mn-cs"/>
              </a:rPr>
              <a:t> تظلم جوازي والآخر وجوبي </a:t>
            </a:r>
          </a:p>
          <a:p>
            <a:pPr algn="r" rtl="1"/>
            <a:r>
              <a:rPr kumimoji="0" lang="ar-IQ" sz="2000" b="1" i="0" u="none" strike="noStrike" kern="1200" cap="none" spc="0" normalizeH="0" baseline="0" noProof="0" dirty="0">
                <a:ln>
                  <a:noFill/>
                </a:ln>
                <a:solidFill>
                  <a:prstClr val="black"/>
                </a:solidFill>
                <a:effectLst/>
                <a:uLnTx/>
                <a:uFillTx/>
                <a:latin typeface="Segoe UI"/>
                <a:ea typeface="+mn-ea"/>
                <a:cs typeface="+mn-cs"/>
              </a:rPr>
              <a:t>.فالتظلم الجوازي أو الاختياري </a:t>
            </a:r>
            <a:r>
              <a:rPr kumimoji="0" lang="ar-IQ" sz="2000" b="0" i="0" u="none" strike="noStrike" kern="1200" cap="none" spc="0" normalizeH="0" baseline="0" noProof="0" dirty="0">
                <a:ln>
                  <a:noFill/>
                </a:ln>
                <a:solidFill>
                  <a:prstClr val="black"/>
                </a:solidFill>
                <a:effectLst/>
                <a:uLnTx/>
                <a:uFillTx/>
                <a:latin typeface="Segoe UI"/>
                <a:ea typeface="+mn-ea"/>
                <a:cs typeface="+mn-cs"/>
              </a:rPr>
              <a:t>معناه منح الطاعن حرية الاختيار في التظلم امام الإدارة أو اللجوء الى القضاء ، اذ تقبل المحاكم الدعوى وان لم يتم التظلم </a:t>
            </a:r>
            <a:r>
              <a:rPr kumimoji="0" lang="ar-IQ" sz="2000" b="0" i="0" u="none" strike="noStrike" kern="1200" cap="none" spc="0" normalizeH="0" baseline="0" noProof="0" dirty="0" err="1">
                <a:ln>
                  <a:noFill/>
                </a:ln>
                <a:solidFill>
                  <a:prstClr val="black"/>
                </a:solidFill>
                <a:effectLst/>
                <a:uLnTx/>
                <a:uFillTx/>
                <a:latin typeface="Segoe UI"/>
                <a:ea typeface="+mn-ea"/>
                <a:cs typeface="+mn-cs"/>
              </a:rPr>
              <a:t>امامالادارة</a:t>
            </a:r>
            <a:r>
              <a:rPr kumimoji="0" lang="ar-IQ" sz="2000" b="0" i="0" u="none" strike="noStrike" kern="1200" cap="none" spc="0" normalizeH="0" baseline="0" noProof="0" dirty="0">
                <a:ln>
                  <a:noFill/>
                </a:ln>
                <a:solidFill>
                  <a:prstClr val="black"/>
                </a:solidFill>
                <a:effectLst/>
                <a:uLnTx/>
                <a:uFillTx/>
                <a:latin typeface="Segoe UI"/>
                <a:ea typeface="+mn-ea"/>
                <a:cs typeface="+mn-cs"/>
              </a:rPr>
              <a:t> اما اذا تظلم امام الادارة فانه يعد قاطعاً لميعاد دعوى الالغاء ، وهذا النوع يشكل القاعدة العامة في فرنسا ومصر (1) .أما التظلم الوجوبي أو الاجباري فهو الزام الطاعن بالتظلم امام الادارة قبل اللجوء الى القضاء ، وفي حالة عدم تظلمه امام الادارة فان المحكمة تقضي برد الدعوى شكلاً . وهذا النوع هو الاستثناء على قاعدة التظلم الجوازي في فرنسا ومصر اذ اشترط المشرع المصري التظلم في دعاوى الموظفين المتعلقة بالتعيين والترقية والعلاوات والاحالة الى المعاش والاستيداع والفصل بغير الطريق التأديبي (2) .الاستثناء</a:t>
            </a:r>
            <a:endParaRPr lang="en-US" dirty="0"/>
          </a:p>
        </p:txBody>
      </p:sp>
    </p:spTree>
    <p:extLst>
      <p:ext uri="{BB962C8B-B14F-4D97-AF65-F5344CB8AC3E}">
        <p14:creationId xmlns:p14="http://schemas.microsoft.com/office/powerpoint/2010/main" val="32468509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DE38E-9713-3F86-3F72-0E55B1F7446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B9E7D0D-B7E4-13A8-C391-A056E3637F55}"/>
              </a:ext>
            </a:extLst>
          </p:cNvPr>
          <p:cNvSpPr>
            <a:spLocks noGrp="1"/>
          </p:cNvSpPr>
          <p:nvPr>
            <p:ph sz="quarter" idx="10"/>
          </p:nvPr>
        </p:nvSpPr>
        <p:spPr>
          <a:xfrm>
            <a:off x="404622" y="1435608"/>
            <a:ext cx="8204806" cy="4711974"/>
          </a:xfrm>
        </p:spPr>
        <p:txBody>
          <a:bodyPr>
            <a:normAutofit fontScale="92500"/>
          </a:bodyPr>
          <a:lstStyle/>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العراق</a:t>
            </a:r>
            <a:r>
              <a:rPr lang="en-US" sz="20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لم يتطرق قانون مجلس الدولة رقم (65 لسنة 1979 المعدل) إلى مسألة وقف التنفيذ، مما جعل القضاء الإداري في موقف المتفرج أمام سرعة تنفيذ القرارات الإدارية، وهو قصور تشريعي واضح</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مع ذلك، حاول القضاء معالجة هذا النقص</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حكم محكمة القضاء الإداري بتاريخ 22/7/1996 بوقف تنفيذ قرار تخلية دار، لكنها عدلت عنه لاحقاً</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حديث: حكم المحكمة بتاريخ 15/10/2018 بوقف تنفيذ الأمر الديواني القاضي بإقالة مستشار الأمن الوطني، مستندة إلى أحكام قانون المرافعات المدنية (المواد 51، 152، 153)</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هذا التوجه يُعد محموداً لأنه يعزز حماية الحقوق ويصون الحريات من آثار القرارات الإدارية المخالفة للقانون</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200" dirty="0">
              <a:solidFill>
                <a:schemeClr val="tx1"/>
              </a:solidFill>
            </a:endParaRPr>
          </a:p>
        </p:txBody>
      </p:sp>
    </p:spTree>
    <p:extLst>
      <p:ext uri="{BB962C8B-B14F-4D97-AF65-F5344CB8AC3E}">
        <p14:creationId xmlns:p14="http://schemas.microsoft.com/office/powerpoint/2010/main" val="318477529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229C5-BB67-A7D3-15DA-A61720FEF422}"/>
              </a:ext>
            </a:extLst>
          </p:cNvPr>
          <p:cNvSpPr>
            <a:spLocks noGrp="1"/>
          </p:cNvSpPr>
          <p:nvPr>
            <p:ph type="title"/>
          </p:nvPr>
        </p:nvSpPr>
        <p:spPr>
          <a:xfrm>
            <a:off x="1431915" y="476192"/>
            <a:ext cx="5157839" cy="640080"/>
          </a:xfrm>
        </p:spPr>
        <p:txBody>
          <a:bodyPr>
            <a:normAutofit/>
          </a:bodyPr>
          <a:lstStyle/>
          <a:p>
            <a:pPr algn="ctr"/>
            <a:r>
              <a:rPr lang="ar-IQ" sz="3600" b="1" dirty="0">
                <a:solidFill>
                  <a:schemeClr val="tx1"/>
                </a:solidFill>
              </a:rPr>
              <a:t>الفصل في دعوى الإلغاء </a:t>
            </a:r>
            <a:endParaRPr lang="en-US" sz="3600" b="1" dirty="0">
              <a:solidFill>
                <a:schemeClr val="tx1"/>
              </a:solidFill>
            </a:endParaRPr>
          </a:p>
        </p:txBody>
      </p:sp>
      <p:sp>
        <p:nvSpPr>
          <p:cNvPr id="3" name="Content Placeholder 2">
            <a:extLst>
              <a:ext uri="{FF2B5EF4-FFF2-40B4-BE49-F238E27FC236}">
                <a16:creationId xmlns:a16="http://schemas.microsoft.com/office/drawing/2014/main" id="{F3A0E111-9503-B83B-21CB-0E9DF5FBDAE5}"/>
              </a:ext>
            </a:extLst>
          </p:cNvPr>
          <p:cNvSpPr>
            <a:spLocks noGrp="1"/>
          </p:cNvSpPr>
          <p:nvPr>
            <p:ph sz="quarter" idx="10"/>
          </p:nvPr>
        </p:nvSpPr>
        <p:spPr>
          <a:xfrm>
            <a:off x="404621" y="1435608"/>
            <a:ext cx="7599895" cy="3977640"/>
          </a:xfrm>
        </p:spPr>
        <p:txBody>
          <a:bodyPr>
            <a:normAutofit/>
          </a:bodyPr>
          <a:lstStyle/>
          <a:p>
            <a:pPr algn="r" rtl="1"/>
            <a:r>
              <a:rPr lang="ar-IQ" sz="3200" dirty="0"/>
              <a:t> 208 </a:t>
            </a:r>
            <a:endParaRPr lang="en-US" sz="3200" dirty="0"/>
          </a:p>
        </p:txBody>
      </p:sp>
    </p:spTree>
    <p:extLst>
      <p:ext uri="{BB962C8B-B14F-4D97-AF65-F5344CB8AC3E}">
        <p14:creationId xmlns:p14="http://schemas.microsoft.com/office/powerpoint/2010/main" val="4138861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7A8F2-AAD4-A7AC-E10E-1007B874DD5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E2467E2-6C46-D379-2411-B291815AA037}"/>
              </a:ext>
            </a:extLst>
          </p:cNvPr>
          <p:cNvSpPr>
            <a:spLocks noGrp="1"/>
          </p:cNvSpPr>
          <p:nvPr>
            <p:ph sz="quarter" idx="10"/>
          </p:nvPr>
        </p:nvSpPr>
        <p:spPr>
          <a:xfrm>
            <a:off x="404622" y="1435608"/>
            <a:ext cx="8359550" cy="4852650"/>
          </a:xfrm>
        </p:spPr>
        <p:txBody>
          <a:bodyPr>
            <a:normAutofit lnSpcReduction="10000"/>
          </a:bodyPr>
          <a:lstStyle/>
          <a:p>
            <a:pPr algn="just" rtl="1"/>
            <a:r>
              <a:rPr kumimoji="0" lang="ar-IQ" sz="2400" b="0" i="0" u="none" strike="noStrike" kern="1200" cap="none" spc="0" normalizeH="0" baseline="0" noProof="0" dirty="0">
                <a:ln>
                  <a:noFill/>
                </a:ln>
                <a:solidFill>
                  <a:prstClr val="black"/>
                </a:solidFill>
                <a:effectLst/>
                <a:uLnTx/>
                <a:uFillTx/>
                <a:latin typeface="Segoe UI"/>
                <a:ea typeface="+mn-ea"/>
                <a:cs typeface="+mn-cs"/>
              </a:rPr>
              <a:t>أما في العراق فان قاعدة التظلم الوجوبي تشكل الاصل والتظلم الجوازي هي الاستثناء أولاً : التظلم الوجوبي :لقد اشترط المشرع التظلم امام الادارة لرفع دعوى الالغاء في موضعين : الأول : في المادة (7/ سابعاً /اً) من قانون مجلس الدولة رقم 65 لسنة 1979 المعدل </a:t>
            </a:r>
            <a:r>
              <a:rPr kumimoji="0" lang="ar-IQ" sz="2400" b="0" i="0" u="none" strike="noStrike" kern="1200" cap="none" spc="0" normalizeH="0" baseline="0" noProof="0" dirty="0" err="1">
                <a:ln>
                  <a:noFill/>
                </a:ln>
                <a:solidFill>
                  <a:prstClr val="black"/>
                </a:solidFill>
                <a:effectLst/>
                <a:uLnTx/>
                <a:uFillTx/>
                <a:latin typeface="Segoe UI"/>
                <a:ea typeface="+mn-ea"/>
                <a:cs typeface="+mn-cs"/>
              </a:rPr>
              <a:t>اذجاء</a:t>
            </a:r>
            <a:r>
              <a:rPr kumimoji="0" lang="ar-IQ" sz="2400" b="0" i="0" u="none" strike="noStrike" kern="1200" cap="none" spc="0" normalizeH="0" baseline="0" noProof="0" dirty="0">
                <a:ln>
                  <a:noFill/>
                </a:ln>
                <a:solidFill>
                  <a:prstClr val="black"/>
                </a:solidFill>
                <a:effectLst/>
                <a:uLnTx/>
                <a:uFillTx/>
                <a:latin typeface="Segoe UI"/>
                <a:ea typeface="+mn-ea"/>
                <a:cs typeface="+mn-cs"/>
              </a:rPr>
              <a:t> فيها بان ( يشترط قبل تقديم الطعن الى محكمة القضاء الإداري أن يتظلم صاحب الطعن لدى الجهة الادارية المختصة خلال (30) ثلاثين يوما من تاريخ تبلغه بالأمر او القرار الاداري المطعون فيه او اعتباره مبلغا، وعلى هذه الجهة ان تبت في التظلم خلال (30) يوما من تاريخ تسجيل التظلم لديها ). ويتبدى من النص المتقدم أن المشرع قد تنبأ بثلاثة احتمالات عند تسجيل التظلم لدى الادارة الأول هو قبول التظلم وبالتالي</a:t>
            </a:r>
            <a:endParaRPr lang="en-US" sz="1100" dirty="0"/>
          </a:p>
        </p:txBody>
      </p:sp>
    </p:spTree>
    <p:extLst>
      <p:ext uri="{BB962C8B-B14F-4D97-AF65-F5344CB8AC3E}">
        <p14:creationId xmlns:p14="http://schemas.microsoft.com/office/powerpoint/2010/main" val="32222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2BC05-D9BD-F441-1AF2-3DAE1F66CB0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E533D12-9A69-39DE-5447-A55692EB810F}"/>
              </a:ext>
            </a:extLst>
          </p:cNvPr>
          <p:cNvSpPr>
            <a:spLocks noGrp="1"/>
          </p:cNvSpPr>
          <p:nvPr>
            <p:ph sz="quarter" idx="10"/>
          </p:nvPr>
        </p:nvSpPr>
        <p:spPr>
          <a:xfrm>
            <a:off x="404622" y="1435607"/>
            <a:ext cx="8359550" cy="5119937"/>
          </a:xfrm>
        </p:spPr>
        <p:txBody>
          <a:bodyPr>
            <a:normAutofit/>
          </a:bodyPr>
          <a:lstStyle/>
          <a:p>
            <a:pPr algn="r" rtl="1"/>
            <a:r>
              <a:rPr lang="ar-IQ" sz="1800" dirty="0"/>
              <a:t>الادارة اما اذا تظلم امام الادارة فانه يعد قاطعاً لميعاد دعوى الالغاء ، وهذا النوع يشكل القاعدة العامة في فرنسا ومصر </a:t>
            </a:r>
          </a:p>
          <a:p>
            <a:pPr algn="r" rtl="1"/>
            <a:r>
              <a:rPr lang="ar-IQ" sz="1800" dirty="0"/>
              <a:t>.</a:t>
            </a:r>
            <a:r>
              <a:rPr lang="ar-IQ" sz="1800" b="1" dirty="0"/>
              <a:t>أما التظلم الوجوبي أو الاجباري :  </a:t>
            </a:r>
            <a:r>
              <a:rPr lang="ar-IQ" sz="1800" dirty="0"/>
              <a:t>فهو الزام الطاعن بالتظلم امام الادارة قبل اللجوء الى القضاء ، وفي حالة عدم تظلمه امام الادارة فان المحكمة تقضي برد الدعوى شكلاً . وهذا النوع هو الاستثناء على قاعدة التظلم الجوازي في فرنسا ومصر اذ اشترط المشرع المصري التظلم في دعاوى الموظفين المتعلقة بالتعيين والترقية والعلاوات والاحالة الى المعاش والاستيداع والفصل بغير الطريق التأديبي (2) .الاستثناء أما في العراق فان قاعدة التظلم الوجوبي تشكل الاصل والتظلم الجوازي هي الاستثناء </a:t>
            </a:r>
          </a:p>
        </p:txBody>
      </p:sp>
    </p:spTree>
    <p:extLst>
      <p:ext uri="{BB962C8B-B14F-4D97-AF65-F5344CB8AC3E}">
        <p14:creationId xmlns:p14="http://schemas.microsoft.com/office/powerpoint/2010/main" val="3286209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292D7-B717-F54A-5E60-81A82FAFE83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01CB8AB-28C8-056C-9BBE-387F776D73C8}"/>
              </a:ext>
            </a:extLst>
          </p:cNvPr>
          <p:cNvSpPr>
            <a:spLocks noGrp="1"/>
          </p:cNvSpPr>
          <p:nvPr>
            <p:ph sz="quarter" idx="10"/>
          </p:nvPr>
        </p:nvSpPr>
        <p:spPr>
          <a:xfrm>
            <a:off x="390906" y="1557294"/>
            <a:ext cx="8373618" cy="4852650"/>
          </a:xfrm>
        </p:spPr>
        <p:txBody>
          <a:bodyPr>
            <a:normAutofit/>
          </a:bodyPr>
          <a:lstStyle/>
          <a:p>
            <a:pPr marL="0" marR="0" lvl="0" indent="0" algn="just" defTabSz="685800" rtl="1" eaLnBrk="1" fontAlgn="auto" latinLnBrk="0" hangingPunct="1">
              <a:lnSpc>
                <a:spcPct val="150000"/>
              </a:lnSpc>
              <a:spcBef>
                <a:spcPts val="750"/>
              </a:spcBef>
              <a:spcAft>
                <a:spcPts val="900"/>
              </a:spcAft>
              <a:buClrTx/>
              <a:buSzTx/>
              <a:buFontTx/>
              <a:buNone/>
              <a:tabLst/>
              <a:defRPr/>
            </a:pPr>
            <a:r>
              <a:rPr kumimoji="0" lang="ar-IQ" sz="2400" b="1" i="0" u="none" strike="noStrike" kern="1200" cap="none" spc="0" normalizeH="0" baseline="0" noProof="0" dirty="0">
                <a:ln>
                  <a:noFill/>
                </a:ln>
                <a:solidFill>
                  <a:prstClr val="black">
                    <a:lumMod val="75000"/>
                    <a:lumOff val="25000"/>
                  </a:prstClr>
                </a:solidFill>
                <a:effectLst/>
                <a:uLnTx/>
                <a:uFillTx/>
                <a:latin typeface="Segoe UI"/>
                <a:ea typeface="+mn-ea"/>
                <a:cs typeface="+mn-cs"/>
              </a:rPr>
              <a:t>أولاً : التظلم الوجوبي :</a:t>
            </a:r>
            <a:r>
              <a:rPr kumimoji="0" lang="ar-IQ" sz="2400" b="0" i="0" u="none" strike="noStrike" kern="1200" cap="none" spc="0" normalizeH="0" baseline="0" noProof="0" dirty="0">
                <a:ln>
                  <a:noFill/>
                </a:ln>
                <a:solidFill>
                  <a:prstClr val="black">
                    <a:lumMod val="75000"/>
                    <a:lumOff val="25000"/>
                  </a:prstClr>
                </a:solidFill>
                <a:effectLst/>
                <a:uLnTx/>
                <a:uFillTx/>
                <a:latin typeface="Segoe UI"/>
                <a:ea typeface="+mn-ea"/>
                <a:cs typeface="+mn-cs"/>
              </a:rPr>
              <a:t>لقد اشترط المشرع التظلم امام الادارة لرفع دعوى الالغاء في موضعين : الأول : في المادة (7/ سابعاً /اً) من قانون مجلس الدولة رقم 65 لسنة 1979 المعدل اذ جاء فيها بان ( يشترط قبل تقديم الطعن الى محكمة القضاء الإداري أن يتظلم صاحب الطعن لدى الجهة الادارية المختصة خلال (30) ثلاثين يوما من تاريخ تبلغه بالأمر او القرار الاداري المطعون فيه او اعتباره مبلغا، وعلى هذه الجهة ان تبت في التظلم خلال (30) يوما من تاريخ تسجيل التظلم لديها ). ويتبدى من النص المتقدم أن المشرع قد تنبأ بثلاثة احتمالات عند تسجيل التظلم لدى الادارة الأول هو قبول التظلم وبالتالي</a:t>
            </a:r>
            <a:endParaRPr kumimoji="0" lang="en-US" sz="2400" b="0" i="0" u="none" strike="noStrike" kern="1200" cap="none" spc="0" normalizeH="0" baseline="0" noProof="0" dirty="0">
              <a:ln>
                <a:noFill/>
              </a:ln>
              <a:solidFill>
                <a:prstClr val="black">
                  <a:lumMod val="75000"/>
                  <a:lumOff val="25000"/>
                </a:prstClr>
              </a:solidFill>
              <a:effectLst/>
              <a:uLnTx/>
              <a:uFillTx/>
              <a:latin typeface="Segoe UI"/>
              <a:ea typeface="+mn-ea"/>
              <a:cs typeface="+mn-cs"/>
            </a:endParaRPr>
          </a:p>
          <a:p>
            <a:pPr algn="just" rtl="1"/>
            <a:endParaRPr lang="en-US" sz="1100" dirty="0"/>
          </a:p>
        </p:txBody>
      </p:sp>
    </p:spTree>
    <p:extLst>
      <p:ext uri="{BB962C8B-B14F-4D97-AF65-F5344CB8AC3E}">
        <p14:creationId xmlns:p14="http://schemas.microsoft.com/office/powerpoint/2010/main" val="1015951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66513-E48D-11E2-A90F-B43F09886F4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FE11D3B-7662-52AA-0B37-2B4F46B08CA4}"/>
              </a:ext>
            </a:extLst>
          </p:cNvPr>
          <p:cNvSpPr>
            <a:spLocks noGrp="1"/>
          </p:cNvSpPr>
          <p:nvPr>
            <p:ph sz="quarter" idx="10"/>
          </p:nvPr>
        </p:nvSpPr>
        <p:spPr>
          <a:xfrm>
            <a:off x="404622" y="1435608"/>
            <a:ext cx="8359550" cy="4974336"/>
          </a:xfrm>
        </p:spPr>
        <p:txBody>
          <a:bodyPr>
            <a:normAutofit/>
          </a:bodyPr>
          <a:lstStyle/>
          <a:p>
            <a:pPr algn="just" rtl="1"/>
            <a:r>
              <a:rPr lang="ar-IQ" sz="2400" b="1" dirty="0"/>
              <a:t>الموضع الثاني : في المادة (15/ ثانياً) من قانون انضباط موظفي الدولة </a:t>
            </a:r>
            <a:r>
              <a:rPr lang="ar-IQ" sz="2400" dirty="0"/>
              <a:t>والقطاع العام رقم 14 لسنة 1991 المعدل فقد جاء فيها بان ( يشترط قبل تقديم الطعن لدى محكمة قضاء الموظفين التظلم من القرار لدى الجهة التي اصدرته ، وذلك خلال ثلاثين يوماً من تاريخ تبليغ الموظف بقرار فرض العقوبة وعلى الجهة المذكورة البت بهذا التظلم خلال ثلاثين يوماً من تاريخ تقديمه وعند عدم البت فيه رغم انتهاء المدة يعد ذلك رفضاً للتظلم ) وعلى هذا الأساس ردت محكمة قضاء الموظفين الطعون بقرارات انضباطية لعدم تظلم الطاعن امام الجهة الإدارية التي اصدرتها. </a:t>
            </a:r>
            <a:endParaRPr lang="en-US" sz="2400" dirty="0"/>
          </a:p>
        </p:txBody>
      </p:sp>
    </p:spTree>
    <p:extLst>
      <p:ext uri="{BB962C8B-B14F-4D97-AF65-F5344CB8AC3E}">
        <p14:creationId xmlns:p14="http://schemas.microsoft.com/office/powerpoint/2010/main" val="1926695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22BBF-8FC2-4227-C75F-C5046143577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1B6A5F-5884-9AA3-C012-6A22272C8FCD}"/>
              </a:ext>
            </a:extLst>
          </p:cNvPr>
          <p:cNvSpPr>
            <a:spLocks noGrp="1"/>
          </p:cNvSpPr>
          <p:nvPr>
            <p:ph sz="quarter" idx="10"/>
          </p:nvPr>
        </p:nvSpPr>
        <p:spPr>
          <a:xfrm>
            <a:off x="404621" y="1435607"/>
            <a:ext cx="8317347" cy="4810447"/>
          </a:xfrm>
        </p:spPr>
        <p:txBody>
          <a:bodyPr/>
          <a:lstStyle/>
          <a:p>
            <a:pPr algn="r"/>
            <a:r>
              <a:rPr kumimoji="0" lang="ar-IQ" sz="2000" b="1" i="0" u="none" strike="noStrike" kern="1200" cap="none" spc="0" normalizeH="0" baseline="0" noProof="0" dirty="0">
                <a:ln>
                  <a:noFill/>
                </a:ln>
                <a:solidFill>
                  <a:prstClr val="black">
                    <a:lumMod val="75000"/>
                    <a:lumOff val="25000"/>
                  </a:prstClr>
                </a:solidFill>
                <a:effectLst/>
                <a:uLnTx/>
                <a:uFillTx/>
                <a:latin typeface="Segoe UI"/>
                <a:ea typeface="+mn-ea"/>
                <a:cs typeface="+mn-cs"/>
              </a:rPr>
              <a:t>ثانياً : التظلم الجوازي :</a:t>
            </a:r>
            <a:r>
              <a:rPr kumimoji="0" lang="ar-IQ" sz="2000" b="0" i="0" u="none" strike="noStrike" kern="1200" cap="none" spc="0" normalizeH="0" baseline="0" noProof="0" dirty="0">
                <a:ln>
                  <a:noFill/>
                </a:ln>
                <a:solidFill>
                  <a:prstClr val="black">
                    <a:lumMod val="75000"/>
                    <a:lumOff val="25000"/>
                  </a:prstClr>
                </a:solidFill>
                <a:effectLst/>
                <a:uLnTx/>
                <a:uFillTx/>
                <a:latin typeface="Segoe UI"/>
                <a:ea typeface="+mn-ea"/>
                <a:cs typeface="+mn-cs"/>
              </a:rPr>
              <a:t>استثناء لم يشترط المشرع العراقي في قانون الخدمة المدنية رقم 24 لسنة 1960 المعدل التظلم إمام الإدارة قبل رفع الدعوى امام محكمة قضاء الموظفين في القضايا المتعلقة بالمركز القانوني للموظف كالتعيين والراتب والإجازات والترقية والترفيع والعلاوات ... الخ ما عدا القرارات الانضباطية (3) . وبذلك تقبل المحكمة الطعن المقدم اليها خلال مدة ثلاثين يوماً من تاريخ تبليغ الموظف بالأمر المعترض عليه إذا كان</a:t>
            </a:r>
            <a:endParaRPr lang="en-US" dirty="0"/>
          </a:p>
        </p:txBody>
      </p:sp>
    </p:spTree>
    <p:extLst>
      <p:ext uri="{BB962C8B-B14F-4D97-AF65-F5344CB8AC3E}">
        <p14:creationId xmlns:p14="http://schemas.microsoft.com/office/powerpoint/2010/main" val="453157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B4A70-43C6-7A90-F635-52060F4F8F3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1341CCD-C324-5B9E-D496-2ED57A0B1029}"/>
              </a:ext>
            </a:extLst>
          </p:cNvPr>
          <p:cNvSpPr>
            <a:spLocks noGrp="1"/>
          </p:cNvSpPr>
          <p:nvPr>
            <p:ph sz="quarter" idx="10"/>
          </p:nvPr>
        </p:nvSpPr>
        <p:spPr>
          <a:xfrm>
            <a:off x="404622" y="1435608"/>
            <a:ext cx="8373618" cy="4683838"/>
          </a:xfrm>
        </p:spPr>
        <p:txBody>
          <a:bodyPr>
            <a:normAutofit fontScale="92500" lnSpcReduction="20000"/>
          </a:bodyPr>
          <a:lstStyle/>
          <a:p>
            <a:pPr algn="ctr" rtl="1"/>
            <a:r>
              <a:rPr lang="ar-IQ" sz="2400" b="1" dirty="0">
                <a:solidFill>
                  <a:schemeClr val="tx1"/>
                </a:solidFill>
              </a:rPr>
              <a:t>الشروط المتصلة بالقرار المطعون فيه</a:t>
            </a:r>
          </a:p>
          <a:p>
            <a:pPr algn="just" rtl="1"/>
            <a:r>
              <a:rPr lang="ar-IQ" sz="2400" dirty="0">
                <a:solidFill>
                  <a:schemeClr val="tx1"/>
                </a:solidFill>
              </a:rPr>
              <a:t> يشترط في القرار المطعون فيه امام القضاء الاداري ان يكون قراراً ادارياً نهائياً مؤثراً صادراً عن سلطة ادارية وطنية بعد نفاذ القانون ، فإذا فقد القرار شرطاً من تلكم الشروط قضت المحكمة برد الدعوى شكلاً</a:t>
            </a:r>
          </a:p>
          <a:p>
            <a:pPr algn="just" rtl="1"/>
            <a:r>
              <a:rPr lang="ar-IQ" sz="2400" b="1" dirty="0">
                <a:solidFill>
                  <a:schemeClr val="tx1"/>
                </a:solidFill>
              </a:rPr>
              <a:t>أولاً : أن يكون القرار ادارياً :</a:t>
            </a:r>
            <a:r>
              <a:rPr lang="ar-IQ" sz="2400" dirty="0">
                <a:solidFill>
                  <a:schemeClr val="tx1"/>
                </a:solidFill>
              </a:rPr>
              <a:t>القرار الاداري هو افصاح الادارة عن إرادتها المنفردة الملزمة بقصد ترتيب اثار قانونية . ولهذا يكون محلاً للطعن بالإلغاء كل قرار ينطبق عليه الوصف ، اذ يمكن ان يطعن بالقرار الاداري الفردي والتنظيمي على حد سواء ، والقرار الاداري اما ان يكون صريحاً بالإيجاب كقرار تعيين موظف أو بالرفض كقرار الادارة برفض منح جنسية لمن لا يستحقها (4) ، كما يمكن أن يطعن بالقرار الاداري الضمني والذي يستشف من</a:t>
            </a:r>
            <a:endParaRPr lang="en-US" sz="2400" dirty="0">
              <a:solidFill>
                <a:schemeClr val="tx1"/>
              </a:solidFill>
            </a:endParaRPr>
          </a:p>
        </p:txBody>
      </p:sp>
    </p:spTree>
    <p:extLst>
      <p:ext uri="{BB962C8B-B14F-4D97-AF65-F5344CB8AC3E}">
        <p14:creationId xmlns:p14="http://schemas.microsoft.com/office/powerpoint/2010/main" val="2030411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F602A-1DF8-9915-259E-FF68AAB81B3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BDAFCE2-A159-7F6E-5CC9-DB3099E1640C}"/>
              </a:ext>
            </a:extLst>
          </p:cNvPr>
          <p:cNvSpPr>
            <a:spLocks noGrp="1"/>
          </p:cNvSpPr>
          <p:nvPr>
            <p:ph sz="quarter" idx="10"/>
          </p:nvPr>
        </p:nvSpPr>
        <p:spPr>
          <a:xfrm>
            <a:off x="404622" y="1435607"/>
            <a:ext cx="8303280" cy="5091801"/>
          </a:xfrm>
        </p:spPr>
        <p:txBody>
          <a:bodyPr>
            <a:normAutofit fontScale="92500" lnSpcReduction="10000"/>
          </a:bodyPr>
          <a:lstStyle/>
          <a:p>
            <a:pPr algn="just" rtl="1"/>
            <a:r>
              <a:rPr lang="ar-IQ" sz="2400" b="1" dirty="0">
                <a:solidFill>
                  <a:schemeClr val="tx1"/>
                </a:solidFill>
              </a:rPr>
              <a:t>ثانياً : ان يكون القرار نهائياً :</a:t>
            </a:r>
            <a:r>
              <a:rPr lang="ar-IQ" sz="2400" dirty="0">
                <a:solidFill>
                  <a:schemeClr val="tx1"/>
                </a:solidFill>
              </a:rPr>
              <a:t>يقصد بالقرار الاداري النهائي قابلية القرار للتنفيذ فور صدوره دون ان يتوقف على اجراء لاحق ، والنهائية في القرار الاداري هو عدم توقف نفاذ القرار على تصديق او اجراء من السلطة الرئاسية. وعليه لا يقبل الطعن بالإلغاء بالإجراءات التحضيرية السابقة على اتخاذ القرار كتوصيات اللجان التحقيقية أو اللجان الفنية أو الاستشارية كما لا يمكن الطعن بالمقترحات والتقارير والرغبات (2)</a:t>
            </a:r>
          </a:p>
          <a:p>
            <a:pPr algn="just" rtl="1"/>
            <a:r>
              <a:rPr lang="ar-IQ" sz="2400" dirty="0">
                <a:solidFill>
                  <a:schemeClr val="tx1"/>
                </a:solidFill>
              </a:rPr>
              <a:t> .هذا ولم تعتبر محكمة القضاء الاداري التعليمات الصادرة من وزارة البيئة بمثابة قرار اداري نهائي يجوز الطعن به </a:t>
            </a:r>
            <a:r>
              <a:rPr lang="ar-IQ" sz="2400" dirty="0" err="1">
                <a:solidFill>
                  <a:schemeClr val="tx1"/>
                </a:solidFill>
              </a:rPr>
              <a:t>بالالغاء</a:t>
            </a:r>
            <a:r>
              <a:rPr lang="ar-IQ" sz="2400" dirty="0">
                <a:solidFill>
                  <a:schemeClr val="tx1"/>
                </a:solidFill>
              </a:rPr>
              <a:t> ما دامت لم تقر بصيغتها النهائية بعد مصادقة مجلس الوزراء استناداً إلى المادة (5) من قانون حماية البيئة رقم 3 لسنة 1997 (3) ، كما ذهبت المحكمة الإدارية العليا إلى أن المصادقة على توصيات اللجنة التحقيقية لا تعد أمراً ادارياً نهائيا قابلا للطعن (4) .</a:t>
            </a:r>
            <a:endParaRPr lang="en-US" sz="2400" dirty="0">
              <a:solidFill>
                <a:schemeClr val="tx1"/>
              </a:solidFill>
            </a:endParaRPr>
          </a:p>
        </p:txBody>
      </p:sp>
    </p:spTree>
    <p:extLst>
      <p:ext uri="{BB962C8B-B14F-4D97-AF65-F5344CB8AC3E}">
        <p14:creationId xmlns:p14="http://schemas.microsoft.com/office/powerpoint/2010/main" val="1626392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719AF-3CDC-37BF-EA5D-86F7B2C4BE7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17F0DC8-E100-8067-0B73-FBFDA8487544}"/>
              </a:ext>
            </a:extLst>
          </p:cNvPr>
          <p:cNvSpPr>
            <a:spLocks noGrp="1"/>
          </p:cNvSpPr>
          <p:nvPr>
            <p:ph sz="quarter" idx="10"/>
          </p:nvPr>
        </p:nvSpPr>
        <p:spPr>
          <a:xfrm>
            <a:off x="404622" y="1435608"/>
            <a:ext cx="8387686" cy="4974336"/>
          </a:xfrm>
        </p:spPr>
        <p:txBody>
          <a:bodyPr>
            <a:normAutofit/>
          </a:bodyPr>
          <a:lstStyle/>
          <a:p>
            <a:pPr algn="just" rtl="1"/>
            <a:r>
              <a:rPr lang="ar-IQ" sz="2400" b="1" dirty="0">
                <a:solidFill>
                  <a:schemeClr val="tx1"/>
                </a:solidFill>
              </a:rPr>
              <a:t>ثالثاً : أن يكون القرار مؤثراً </a:t>
            </a:r>
            <a:r>
              <a:rPr lang="ar-IQ" sz="2400" dirty="0">
                <a:solidFill>
                  <a:schemeClr val="tx1"/>
                </a:solidFill>
              </a:rPr>
              <a:t>:القرار الاداري المؤثر هو القرار الذي يحدث تغييراً في المركز القانوني للطاعن أي انه يلحق به اذى بالمعنى الواسع ، فالقرار المؤثر هو الذي يولد اثاراً قانونية </a:t>
            </a:r>
            <a:r>
              <a:rPr lang="ar-IQ" sz="2400" dirty="0" err="1">
                <a:solidFill>
                  <a:schemeClr val="tx1"/>
                </a:solidFill>
              </a:rPr>
              <a:t>تنالمن</a:t>
            </a:r>
            <a:r>
              <a:rPr lang="ar-IQ" sz="2400" dirty="0">
                <a:solidFill>
                  <a:schemeClr val="tx1"/>
                </a:solidFill>
              </a:rPr>
              <a:t> المركز القانوني للطاعن اما </a:t>
            </a:r>
            <a:r>
              <a:rPr lang="ar-IQ" sz="2400" dirty="0" err="1">
                <a:solidFill>
                  <a:schemeClr val="tx1"/>
                </a:solidFill>
              </a:rPr>
              <a:t>بالالغاء</a:t>
            </a:r>
            <a:r>
              <a:rPr lang="ar-IQ" sz="2400" dirty="0">
                <a:solidFill>
                  <a:schemeClr val="tx1"/>
                </a:solidFill>
              </a:rPr>
              <a:t> او التعديل ، وعليه لا يجوز الطعن بالقرارات التي لا تولد اثاراً قانونية كإجراءات التنظيم الداخلي وتوزيع العمل بين الموظفين ، وبيانات الاستعلامات ، وردود الإدارة على الاستفسارات الموجهة اليها او اجراءات اثبات حالة </a:t>
            </a:r>
            <a:r>
              <a:rPr lang="ar-IQ" sz="2400" dirty="0" err="1">
                <a:solidFill>
                  <a:schemeClr val="tx1"/>
                </a:solidFill>
              </a:rPr>
              <a:t>كاحالة</a:t>
            </a:r>
            <a:r>
              <a:rPr lang="ar-IQ" sz="2400" dirty="0">
                <a:solidFill>
                  <a:schemeClr val="tx1"/>
                </a:solidFill>
              </a:rPr>
              <a:t> موظف على الفحص الطبي او اجراءات المعاينة والتقارير والدراسات المتعلقة بعمل الادارة ، والمنشورات المصلحية وهي تعليمات يصدرها الرئيس الاداري الى مرؤوسيه اذا كانت مقتصرة على تفسير القوانين من غير التأثير في المراكز القانونية (1</a:t>
            </a:r>
            <a:endParaRPr lang="en-US" sz="2400" dirty="0">
              <a:solidFill>
                <a:schemeClr val="tx1"/>
              </a:solidFill>
            </a:endParaRPr>
          </a:p>
        </p:txBody>
      </p:sp>
    </p:spTree>
    <p:extLst>
      <p:ext uri="{BB962C8B-B14F-4D97-AF65-F5344CB8AC3E}">
        <p14:creationId xmlns:p14="http://schemas.microsoft.com/office/powerpoint/2010/main" val="1792305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F3175-FDAA-BE8C-2C85-B2A07316FC5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0D33E42-1A94-EE50-DDBD-4325B40874D6}"/>
              </a:ext>
            </a:extLst>
          </p:cNvPr>
          <p:cNvSpPr>
            <a:spLocks noGrp="1"/>
          </p:cNvSpPr>
          <p:nvPr>
            <p:ph sz="quarter" idx="10"/>
          </p:nvPr>
        </p:nvSpPr>
        <p:spPr>
          <a:xfrm>
            <a:off x="404622" y="1435607"/>
            <a:ext cx="8289212" cy="5204343"/>
          </a:xfrm>
        </p:spPr>
        <p:txBody>
          <a:bodyPr>
            <a:normAutofit/>
          </a:bodyPr>
          <a:lstStyle/>
          <a:p>
            <a:pPr algn="just" rtl="1"/>
            <a:r>
              <a:rPr lang="ar-IQ" sz="2400" b="1" dirty="0">
                <a:solidFill>
                  <a:schemeClr val="tx1"/>
                </a:solidFill>
              </a:rPr>
              <a:t>أ من ناحية موضوع الدعوى : </a:t>
            </a:r>
            <a:r>
              <a:rPr lang="ar-IQ" sz="2400" dirty="0">
                <a:solidFill>
                  <a:schemeClr val="tx1"/>
                </a:solidFill>
              </a:rPr>
              <a:t>اذ تنصب دعوى الإلغاء على إلغاء القرار الاداري المخالف للقانون في حين تتعلق دعوى القضاء الكامل او دعوى التعويض بجبر الضرر الذي لحق بالمدعي من عمل الإدارة</a:t>
            </a:r>
          </a:p>
          <a:p>
            <a:pPr algn="just" rtl="1"/>
            <a:r>
              <a:rPr lang="ar-IQ" sz="2400" b="1" dirty="0">
                <a:solidFill>
                  <a:schemeClr val="tx1"/>
                </a:solidFill>
              </a:rPr>
              <a:t> .ب من ناحية صلاحيات القاضي : </a:t>
            </a:r>
            <a:r>
              <a:rPr lang="ar-IQ" sz="2400" dirty="0">
                <a:solidFill>
                  <a:schemeClr val="tx1"/>
                </a:solidFill>
              </a:rPr>
              <a:t>اذ يقتصر دور القاضي في دعوى الالغاء على الغاء القرار الاداري المخالف للقانون فقط ، في حين يتعدى دوره في دعوى القضاء الكامل إلى تعديل القرار الاداري او التعويض عن الأضرار التي اصابت المدعي . لذا يكون دوره في دعوى القضاء الكامل أوسع وأشمل </a:t>
            </a:r>
            <a:r>
              <a:rPr lang="ar-IQ" sz="2400" dirty="0" err="1">
                <a:solidFill>
                  <a:schemeClr val="tx1"/>
                </a:solidFill>
              </a:rPr>
              <a:t>مندعوى</a:t>
            </a:r>
            <a:r>
              <a:rPr lang="ar-IQ" sz="2400" dirty="0">
                <a:solidFill>
                  <a:schemeClr val="tx1"/>
                </a:solidFill>
              </a:rPr>
              <a:t> الإلغاء</a:t>
            </a:r>
          </a:p>
        </p:txBody>
      </p:sp>
    </p:spTree>
    <p:extLst>
      <p:ext uri="{BB962C8B-B14F-4D97-AF65-F5344CB8AC3E}">
        <p14:creationId xmlns:p14="http://schemas.microsoft.com/office/powerpoint/2010/main" val="29992333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D392C-AFFF-FBF7-91AF-B5CCC1E44BC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94AA949-AB62-EDE8-CB30-C0E91A3D8F22}"/>
              </a:ext>
            </a:extLst>
          </p:cNvPr>
          <p:cNvSpPr>
            <a:spLocks noGrp="1"/>
          </p:cNvSpPr>
          <p:nvPr>
            <p:ph sz="quarter" idx="10"/>
          </p:nvPr>
        </p:nvSpPr>
        <p:spPr>
          <a:xfrm>
            <a:off x="404622" y="1435607"/>
            <a:ext cx="8204806" cy="4726041"/>
          </a:xfrm>
        </p:spPr>
        <p:txBody>
          <a:bodyPr>
            <a:normAutofit/>
          </a:bodyPr>
          <a:lstStyle/>
          <a:p>
            <a:pPr algn="just" rtl="1"/>
            <a:r>
              <a:rPr kumimoji="0" lang="ar-IQ" sz="2400" b="0" i="0" u="none" strike="noStrike" kern="1200" cap="none" spc="0" normalizeH="0" baseline="0" noProof="0" dirty="0">
                <a:ln>
                  <a:noFill/>
                </a:ln>
                <a:solidFill>
                  <a:prstClr val="black"/>
                </a:solidFill>
                <a:effectLst/>
                <a:uLnTx/>
                <a:uFillTx/>
                <a:latin typeface="Segoe UI"/>
                <a:ea typeface="+mn-ea"/>
                <a:cs typeface="+mn-cs"/>
              </a:rPr>
              <a:t>) .هذا وقد عبرت المحكمة الادارية العليا في العراق عن صفة التأثير للقرار الاداري المطعون فيه </a:t>
            </a:r>
            <a:r>
              <a:rPr kumimoji="0" lang="ar-IQ" sz="2400" b="0" i="0" u="none" strike="noStrike" kern="1200" cap="none" spc="0" normalizeH="0" baseline="0" noProof="0" dirty="0" err="1">
                <a:ln>
                  <a:noFill/>
                </a:ln>
                <a:solidFill>
                  <a:prstClr val="black"/>
                </a:solidFill>
                <a:effectLst/>
                <a:uLnTx/>
                <a:uFillTx/>
                <a:latin typeface="Segoe UI"/>
                <a:ea typeface="+mn-ea"/>
                <a:cs typeface="+mn-cs"/>
              </a:rPr>
              <a:t>بالالغاء</a:t>
            </a:r>
            <a:r>
              <a:rPr kumimoji="0" lang="ar-IQ" sz="2400" b="0" i="0" u="none" strike="noStrike" kern="1200" cap="none" spc="0" normalizeH="0" baseline="0" noProof="0" dirty="0">
                <a:ln>
                  <a:noFill/>
                </a:ln>
                <a:solidFill>
                  <a:prstClr val="black"/>
                </a:solidFill>
                <a:effectLst/>
                <a:uLnTx/>
                <a:uFillTx/>
                <a:latin typeface="Segoe UI"/>
                <a:ea typeface="+mn-ea"/>
                <a:cs typeface="+mn-cs"/>
              </a:rPr>
              <a:t> في حكمها الصادر في 2015/11/23 والذي جاء فيه ) ... وحيث ان الاجراءات الخاصة بعمل اللجان ام المجالس مثل اكتمال النصاب او التصويت الاصدار قرار ما تعد من الأعمال التحضيرية والتمهيدية التي تسبق صدور القرار الاداري ولا تدخل ضمن مفهوم القرارات الإدارية النهائية القابلة للطعن امام القضاء الاداري كون هذه الاعمال لا تنتج اثر حالا ومباشرا على المراكز القانونية لحظة )2( )... صدورها</a:t>
            </a:r>
            <a:endParaRPr lang="en-US" sz="1050" dirty="0"/>
          </a:p>
        </p:txBody>
      </p:sp>
    </p:spTree>
    <p:extLst>
      <p:ext uri="{BB962C8B-B14F-4D97-AF65-F5344CB8AC3E}">
        <p14:creationId xmlns:p14="http://schemas.microsoft.com/office/powerpoint/2010/main" val="2515249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451FF-D0CF-1B9B-C2D6-9025A0E2BA0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8FD4D06-5B82-1924-A366-0AEA5361F9CF}"/>
              </a:ext>
            </a:extLst>
          </p:cNvPr>
          <p:cNvSpPr>
            <a:spLocks noGrp="1"/>
          </p:cNvSpPr>
          <p:nvPr>
            <p:ph sz="quarter" idx="10"/>
          </p:nvPr>
        </p:nvSpPr>
        <p:spPr>
          <a:xfrm>
            <a:off x="404621" y="1435608"/>
            <a:ext cx="8148535" cy="4697906"/>
          </a:xfrm>
        </p:spPr>
        <p:txBody>
          <a:bodyPr>
            <a:normAutofit fontScale="92500" lnSpcReduction="10000"/>
          </a:bodyPr>
          <a:lstStyle/>
          <a:p>
            <a:pPr algn="r" rtl="1"/>
            <a:r>
              <a:rPr lang="ar-IQ" sz="2400" b="1" dirty="0">
                <a:solidFill>
                  <a:schemeClr val="tx1"/>
                </a:solidFill>
              </a:rPr>
              <a:t>رابعاً : أن يكون صادراً من سلطة ادارية وطنية</a:t>
            </a:r>
          </a:p>
          <a:p>
            <a:pPr algn="just" rtl="1"/>
            <a:r>
              <a:rPr lang="ar-IQ" sz="2400" dirty="0">
                <a:solidFill>
                  <a:schemeClr val="tx1"/>
                </a:solidFill>
              </a:rPr>
              <a:t>السلطة الادارية هي الجهة المختصة قانوناً بإصدار القرارات الادارية والتابعة للسلطة التنفيذية ، سواء أكانت السلطة مركزية ام اللامركزية محلية أو مرفقية وعليه تخرج أعمال السلطتين التشريعية والقضائية من رقابة القضاء الاداري استناداً لمبدأ الفصل بين السلطات اي لا يمكن الطعن بهما بدعوى الإلغاء ومع ذلك فإن ثمة إعمال تصدر عن السلطة التشريعية لا تتعلق بتشريع القوانين وانما بتنظيم عمل البرلمان كالقرارات المتعلقة بموظفي البرلمان منها قرارات تعيينهم ونقلهم وتأديبهم ... الخ ، فهذه الطائفة من الاعمال وإن كانت صادرة من البرلمان الا انها تمثل في جوهرها اعمالاً إدارية ، لذا بسط القضاءين الفرنسي والمصري </a:t>
            </a:r>
            <a:endParaRPr lang="en-US" sz="2400" dirty="0">
              <a:solidFill>
                <a:schemeClr val="tx1"/>
              </a:solidFill>
            </a:endParaRPr>
          </a:p>
        </p:txBody>
      </p:sp>
    </p:spTree>
    <p:extLst>
      <p:ext uri="{BB962C8B-B14F-4D97-AF65-F5344CB8AC3E}">
        <p14:creationId xmlns:p14="http://schemas.microsoft.com/office/powerpoint/2010/main" val="34901983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CC56B-C389-935B-45F2-6090427DB5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B693086-79B9-58C3-9AA9-9013D4575DDF}"/>
              </a:ext>
            </a:extLst>
          </p:cNvPr>
          <p:cNvSpPr>
            <a:spLocks noGrp="1"/>
          </p:cNvSpPr>
          <p:nvPr>
            <p:ph sz="quarter" idx="10"/>
          </p:nvPr>
        </p:nvSpPr>
        <p:spPr>
          <a:xfrm>
            <a:off x="404621" y="1435608"/>
            <a:ext cx="8232941" cy="4974336"/>
          </a:xfrm>
        </p:spPr>
        <p:txBody>
          <a:bodyPr>
            <a:normAutofit/>
          </a:bodyPr>
          <a:lstStyle/>
          <a:p>
            <a:pPr algn="r" rtl="1"/>
            <a:r>
              <a:rPr lang="ar-IQ" sz="2400" b="1" dirty="0">
                <a:solidFill>
                  <a:schemeClr val="tx1"/>
                </a:solidFill>
              </a:rPr>
              <a:t>خامساً : أن يكون القرار صادراً بعد نفاذ القانون</a:t>
            </a:r>
          </a:p>
          <a:p>
            <a:pPr algn="just" rtl="1"/>
            <a:r>
              <a:rPr lang="ar-IQ" sz="2400" b="1" dirty="0">
                <a:solidFill>
                  <a:schemeClr val="tx1"/>
                </a:solidFill>
              </a:rPr>
              <a:t> </a:t>
            </a:r>
            <a:r>
              <a:rPr lang="ar-IQ" sz="2400" dirty="0">
                <a:solidFill>
                  <a:schemeClr val="tx1"/>
                </a:solidFill>
              </a:rPr>
              <a:t>استناداً الى مبدأ عدم رجعية القوانين نص المشرع في قانون التعديل الثاني لقانون مجلس شورى الدولة رقم 106 لسنة 1989 على انه ( تختص محكمة القضاء الاداري بالنظر في صحة الأوامر والقرارات الادارية التي تصدر من الموظفين والهيئات في دوائر الدولة والقطاع العام بعد نفاذ هذا القانون (...) وبما أن هذا القانون قد اخذ طريقه إلى النفاذ في 1990/1/10 لذا فإن المحكمة لا تنظر في أي قرار صدر قبل هذا التاريخ ، اذ يكون اختصاصها منعقدا للنظر في القرارات الصادرة بعده.</a:t>
            </a:r>
            <a:endParaRPr lang="en-US" sz="2400" dirty="0">
              <a:solidFill>
                <a:schemeClr val="tx1"/>
              </a:solidFill>
            </a:endParaRPr>
          </a:p>
        </p:txBody>
      </p:sp>
    </p:spTree>
    <p:extLst>
      <p:ext uri="{BB962C8B-B14F-4D97-AF65-F5344CB8AC3E}">
        <p14:creationId xmlns:p14="http://schemas.microsoft.com/office/powerpoint/2010/main" val="12581316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B64A-A30D-7B00-A83D-40EA76A238C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F46B25E-E345-249D-F098-3C60C6D5CB3F}"/>
              </a:ext>
            </a:extLst>
          </p:cNvPr>
          <p:cNvSpPr>
            <a:spLocks noGrp="1"/>
          </p:cNvSpPr>
          <p:nvPr>
            <p:ph sz="quarter" idx="10"/>
          </p:nvPr>
        </p:nvSpPr>
        <p:spPr>
          <a:xfrm>
            <a:off x="404621" y="1435608"/>
            <a:ext cx="8415821" cy="4974336"/>
          </a:xfrm>
        </p:spPr>
        <p:txBody>
          <a:bodyPr>
            <a:normAutofit/>
          </a:bodyPr>
          <a:lstStyle/>
          <a:p>
            <a:pPr marL="0" marR="0" algn="r" rtl="1">
              <a:lnSpc>
                <a:spcPct val="115000"/>
              </a:lnSpc>
              <a:spcAft>
                <a:spcPts val="800"/>
              </a:spcAft>
              <a:buNone/>
            </a:pP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p>
          <a:p>
            <a:pPr marL="0" marR="0" algn="ctr" rtl="1">
              <a:lnSpc>
                <a:spcPct val="115000"/>
              </a:lnSpc>
              <a:spcAft>
                <a:spcPts val="800"/>
              </a:spcAft>
              <a:buNone/>
            </a:pPr>
            <a:r>
              <a:rPr lang="ar-SA" sz="2400" b="1"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شرط المصلحة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b="1"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أولاً: مفهوم المصلحة وأنواعها</a:t>
            </a:r>
            <a:r>
              <a:rPr lang="ar-SA"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b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br>
            <a:r>
              <a:rPr lang="ar-SA"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المصلحة في التقاضي هي الفائدة التي يحققها المدعي عند صدور الحكم لصالحه، وهي المبرر الأساسي لإقامة الدعوى. لذلك يقال</a:t>
            </a: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SA" sz="2400" i="1"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لا دعوى بلا مصلحة</a:t>
            </a: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SA"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وللمصلحة وجهان</a:t>
            </a: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الوجه السلبي</a:t>
            </a: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SA"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منع من ليست له حاجة أو فائدة من الالتجاء إلى القضاء</a:t>
            </a: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الوجه الإيجابي</a:t>
            </a: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SA"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اعتبار المصلحة شرطاً لقبول دعوى كل من له فائدة من الحكم فيها</a:t>
            </a: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p>
            <a:pPr algn="r" rtl="1"/>
            <a:endParaRPr lang="en-US" sz="2400" dirty="0">
              <a:solidFill>
                <a:schemeClr val="tx1"/>
              </a:solidFill>
            </a:endParaRPr>
          </a:p>
        </p:txBody>
      </p:sp>
    </p:spTree>
    <p:extLst>
      <p:ext uri="{BB962C8B-B14F-4D97-AF65-F5344CB8AC3E}">
        <p14:creationId xmlns:p14="http://schemas.microsoft.com/office/powerpoint/2010/main" val="8384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F2E10-F9D3-F57B-7D41-D51B9948EAA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9DE7A8A-99E1-E7D5-F40B-2AB480ED29C4}"/>
              </a:ext>
            </a:extLst>
          </p:cNvPr>
          <p:cNvSpPr>
            <a:spLocks noGrp="1"/>
          </p:cNvSpPr>
          <p:nvPr>
            <p:ph sz="quarter" idx="10"/>
          </p:nvPr>
        </p:nvSpPr>
        <p:spPr>
          <a:xfrm>
            <a:off x="404622" y="1435608"/>
            <a:ext cx="8261076" cy="4974336"/>
          </a:xfrm>
        </p:spPr>
        <p:txBody>
          <a:bodyPr>
            <a:normAutofit fontScale="92500"/>
          </a:bodyPr>
          <a:lstStyle/>
          <a:p>
            <a:pPr marL="342900" marR="0" indent="-342900" algn="just" rtl="1">
              <a:lnSpc>
                <a:spcPct val="115000"/>
              </a:lnSpc>
              <a:spcAft>
                <a:spcPts val="800"/>
              </a:spcAft>
              <a:buFont typeface="Wingdings" panose="05000000000000000000" pitchFamily="2" charset="2"/>
              <a:buChar char="v"/>
            </a:pPr>
            <a:r>
              <a:rPr lang="ar-SA"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وقد نص المشرع العراقي على شرط المصلحة في المادة (7/رابعاً) من قانون مجلس الدولة رقم (65) لسنة 1979 المعدل، حيث جاء فيها</a:t>
            </a: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p>
            <a:pPr marL="342900" marR="0" indent="-342900" algn="just" rtl="1">
              <a:lnSpc>
                <a:spcPct val="115000"/>
              </a:lnSpc>
              <a:spcAft>
                <a:spcPts val="800"/>
              </a:spcAft>
              <a:buFont typeface="Wingdings" panose="05000000000000000000" pitchFamily="2" charset="2"/>
              <a:buChar char="v"/>
            </a:pP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r>
              <a:rPr lang="ar-SA"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تختص محكمة القضاء الإداري بالنظر في صحة الأوامر... بناءً على طعن من ذي مصلحة معلومة وحالة وممكنة، ومع ذلك فالمصلحة المحتملة تكفي إذا كان هناك ما يدعو إلى التخوف من إلحاق ضرر بذوي الشأن</a:t>
            </a: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p>
            <a:pPr marL="342900" marR="0" indent="-342900" algn="just" rtl="1">
              <a:lnSpc>
                <a:spcPct val="115000"/>
              </a:lnSpc>
              <a:spcAft>
                <a:spcPts val="800"/>
              </a:spcAft>
              <a:buFont typeface="Wingdings" panose="05000000000000000000" pitchFamily="2" charset="2"/>
              <a:buChar char="v"/>
            </a:pPr>
            <a:r>
              <a:rPr lang="ar-SA"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واستناداً إلى هذا النص، قضت محكمة القضاء الإداري برد الدعوى شكلاً لعدم وجود مصلحة لرافعها، وذلك في حكمها الصادر بتاريخ 11/1/2006، حيث جاء فيه</a:t>
            </a: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p>
            <a:pPr marL="342900" marR="0" indent="-342900" algn="just" rtl="1">
              <a:lnSpc>
                <a:spcPct val="115000"/>
              </a:lnSpc>
              <a:spcAft>
                <a:spcPts val="800"/>
              </a:spcAft>
              <a:buFont typeface="Wingdings" panose="05000000000000000000" pitchFamily="2" charset="2"/>
              <a:buChar char="v"/>
            </a:pP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r>
              <a:rPr lang="ar-SA"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كما أن توصيات اللجنة الصادرة بتاريخ 5/7/2006 لم تتضمن أي إجراء أو قرار أو توصية ضد المدعي، مما يجعل دعواه خالية من المصلحة المعلومة والحالة والممكنة</a:t>
            </a:r>
            <a:r>
              <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t>
            </a:r>
          </a:p>
          <a:p>
            <a:pPr algn="r" rtl="1"/>
            <a:endParaRPr lang="en-US" sz="2400" dirty="0">
              <a:solidFill>
                <a:schemeClr val="tx1"/>
              </a:solidFill>
            </a:endParaRPr>
          </a:p>
        </p:txBody>
      </p:sp>
    </p:spTree>
    <p:extLst>
      <p:ext uri="{BB962C8B-B14F-4D97-AF65-F5344CB8AC3E}">
        <p14:creationId xmlns:p14="http://schemas.microsoft.com/office/powerpoint/2010/main" val="14772995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6C3B7-F302-A984-E438-EFF07A9B889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7D6A7D2-2B80-4176-D59E-5CCE134BF597}"/>
              </a:ext>
            </a:extLst>
          </p:cNvPr>
          <p:cNvSpPr>
            <a:spLocks noGrp="1"/>
          </p:cNvSpPr>
          <p:nvPr>
            <p:ph sz="quarter" idx="10"/>
          </p:nvPr>
        </p:nvSpPr>
        <p:spPr>
          <a:xfrm>
            <a:off x="404622" y="448057"/>
            <a:ext cx="8458024" cy="6107488"/>
          </a:xfrm>
        </p:spPr>
        <p:txBody>
          <a:bodyPr>
            <a:normAutofit fontScale="92500" lnSpcReduction="10000"/>
          </a:bodyPr>
          <a:lstStyle/>
          <a:p>
            <a:pPr marL="0" marR="0" algn="ct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أنواع المصلحة</a:t>
            </a:r>
            <a:endParaRPr lang="en-US" sz="36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من حيث موضوعها، تنقسم المصلحة إلى نوعين رئيسيين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المصلحة المادية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وهي التي تتعلق بفائدة مادية تعود على المدعي</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أمثلة: المصلحة في إلغاء قرار غلق محل تجاري، أو المصلحة في إلغاء قرار حجب علاوة أو ترقية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هذا النوع يُعد الأكثر شيوعاً من الناحية العملية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المصلحة المعنوية أو الأدبية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وهي التي تتعلق بمركز اعتباري أو مكانة أدبية للطاعن</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ترتبط مباشرة بمكاسب مالية، وإنما تهدف إلى حماية السمعة أو المركز القانوني أو الاعتباري للشخص</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200" dirty="0">
              <a:solidFill>
                <a:schemeClr val="tx1"/>
              </a:solidFill>
            </a:endParaRPr>
          </a:p>
        </p:txBody>
      </p:sp>
    </p:spTree>
    <p:extLst>
      <p:ext uri="{BB962C8B-B14F-4D97-AF65-F5344CB8AC3E}">
        <p14:creationId xmlns:p14="http://schemas.microsoft.com/office/powerpoint/2010/main" val="757519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896A0C-510A-0440-5065-DDDF82C5CFE9}"/>
              </a:ext>
            </a:extLst>
          </p:cNvPr>
          <p:cNvSpPr>
            <a:spLocks noGrp="1"/>
          </p:cNvSpPr>
          <p:nvPr>
            <p:ph sz="quarter" idx="10"/>
          </p:nvPr>
        </p:nvSpPr>
        <p:spPr>
          <a:xfrm>
            <a:off x="390906" y="656962"/>
            <a:ext cx="8500227" cy="5849346"/>
          </a:xfrm>
        </p:spPr>
        <p:txBody>
          <a:bodyPr>
            <a:normAutofit fontScale="92500" lnSpcReduction="20000"/>
          </a:bodyPr>
          <a:lstStyle/>
          <a:p>
            <a:pPr marL="0" marR="0" algn="ctr" rtl="1">
              <a:lnSpc>
                <a:spcPct val="115000"/>
              </a:lnSpc>
              <a:spcAft>
                <a:spcPts val="800"/>
              </a:spcAft>
              <a:buNone/>
            </a:pPr>
            <a:r>
              <a:rPr lang="ar-SA" sz="2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أنواع المصلحة من ناحية المدعي</a:t>
            </a:r>
            <a:endParaRPr lang="en-US" sz="22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Aft>
                <a:spcPts val="800"/>
              </a:spcAft>
              <a:buNone/>
            </a:pPr>
            <a:r>
              <a:rPr lang="ar-SA" sz="22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تنقسم المصلحة بحسب شخص المدعي إلى نوعين</a:t>
            </a:r>
            <a:r>
              <a:rPr lang="en-US" sz="22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2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المصلحة الفردية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وهي التي تعود على رافع الدعوى بمفرده</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تتحقق عندما يمس القرار المطعون فيه مركزه القانوني الشخصي فقط</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قرار معاقبة موظف بعينه، أو تغريم شخص محدد</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المصلحة الجماعية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وهي التي تعود على جماعة أو مجموعة أشخاص، إذا كان القرار المطعون فيه يمس مراكزهم القانونية جميعاً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في هذه الحالة، حتى لو أقام الدعوى فرد واحد، فإن المنفعة ستعود على الجماعة بأكملها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دعوى يقيمها رئيس جمعية للطعن في قرار الإدارة بغلقها، حيث إن المنفعة لا تقتصر عليه وحده، وإنما تشمل جميع أعضاء الجمعية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dirty="0"/>
          </a:p>
        </p:txBody>
      </p:sp>
    </p:spTree>
    <p:extLst>
      <p:ext uri="{BB962C8B-B14F-4D97-AF65-F5344CB8AC3E}">
        <p14:creationId xmlns:p14="http://schemas.microsoft.com/office/powerpoint/2010/main" val="30002263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C3CEE0-0B1B-C422-A035-A1BF136893EF}"/>
              </a:ext>
            </a:extLst>
          </p:cNvPr>
          <p:cNvSpPr>
            <a:spLocks noGrp="1"/>
          </p:cNvSpPr>
          <p:nvPr>
            <p:ph sz="quarter" idx="10"/>
          </p:nvPr>
        </p:nvSpPr>
        <p:spPr>
          <a:xfrm>
            <a:off x="483664" y="256735"/>
            <a:ext cx="8429889" cy="6200336"/>
          </a:xfrm>
        </p:spPr>
        <p:txBody>
          <a:bodyPr>
            <a:normAutofit fontScale="47500" lnSpcReduction="20000"/>
          </a:bodyPr>
          <a:lstStyle/>
          <a:p>
            <a:pPr marL="0" marR="0" algn="ctr" rtl="1">
              <a:lnSpc>
                <a:spcPct val="115000"/>
              </a:lnSpc>
              <a:spcAft>
                <a:spcPts val="800"/>
              </a:spcAft>
              <a:buNone/>
            </a:pPr>
            <a:r>
              <a:rPr lang="ar-SA" sz="59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ثانياً: تمييز المصلحة عن الصفة</a:t>
            </a:r>
            <a:endParaRPr lang="en-US" sz="5100" b="1"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4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المصلحة</a:t>
            </a:r>
            <a:r>
              <a:rPr lang="en-US" sz="4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4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هي المنفعة التي تعود على رافع الدعوى عند استجابة المحكمة لطلباته</a:t>
            </a:r>
            <a:r>
              <a:rPr lang="en-US" sz="4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4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4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الصفة</a:t>
            </a:r>
            <a:r>
              <a:rPr lang="en-US" sz="4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4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هي أهلية رافع الدعوى، أي قدرته القانونية على المثول أمام القضاء</a:t>
            </a:r>
            <a:r>
              <a:rPr lang="en-US" sz="4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4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4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وتتحقق أهلية رافع الدعوى على النحو الآتي</a:t>
            </a:r>
            <a:r>
              <a:rPr lang="en-US" sz="4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4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4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الشخص الطبيعي</a:t>
            </a:r>
            <a:r>
              <a:rPr lang="en-US" sz="4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4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يكون كامل الأهلية وفقاً لقواعد القانون المدني عند بلوغه سن الرشد وعدم وجود مانع قانوني</a:t>
            </a:r>
            <a:r>
              <a:rPr lang="en-US" sz="4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4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4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الشخص المعنوي</a:t>
            </a:r>
            <a:r>
              <a:rPr lang="en-US" sz="4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4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تتحقق أهليته عند ثبوت الشخصية القانونية له استناداً إلى القوانين المرعية</a:t>
            </a:r>
            <a:r>
              <a:rPr lang="en-US" sz="4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4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4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وعلى هذا الأساس</a:t>
            </a:r>
            <a:r>
              <a:rPr lang="en-US" sz="4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4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4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تتحد المصلحة مع الصفة عندما يكون المدعي شخصاً طبيعياً كامل الأهلية، إذ يكون هو صاحب المصلحة وصاحب الصفة في آن واحد</a:t>
            </a:r>
            <a:r>
              <a:rPr lang="en-US" sz="4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4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4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تنفصل المصلحة عن الصفة عندما يكون المدعي شخصاً معنوياً، حيث يكون صاحب المصلحة هو الشخص المعنوي ذاته، بينما صاحب الصفة هو ممثله القانوني الذي يترافع باسمه أمام القضاء</a:t>
            </a:r>
            <a:endParaRPr lang="en-US" sz="4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dirty="0">
              <a:solidFill>
                <a:schemeClr val="tx1"/>
              </a:solidFill>
            </a:endParaRPr>
          </a:p>
        </p:txBody>
      </p:sp>
    </p:spTree>
    <p:extLst>
      <p:ext uri="{BB962C8B-B14F-4D97-AF65-F5344CB8AC3E}">
        <p14:creationId xmlns:p14="http://schemas.microsoft.com/office/powerpoint/2010/main" val="28755770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4509EE-7D00-7BE0-8CB2-6C24CF2BBABE}"/>
              </a:ext>
            </a:extLst>
          </p:cNvPr>
          <p:cNvSpPr>
            <a:spLocks noGrp="1"/>
          </p:cNvSpPr>
          <p:nvPr>
            <p:ph sz="quarter" idx="10"/>
          </p:nvPr>
        </p:nvSpPr>
        <p:spPr>
          <a:xfrm>
            <a:off x="562708" y="605614"/>
            <a:ext cx="7824978" cy="5724848"/>
          </a:xfrm>
        </p:spPr>
        <p:txBody>
          <a:bodyPr>
            <a:normAutofit lnSpcReduction="10000"/>
          </a:bodyPr>
          <a:lstStyle/>
          <a:p>
            <a:pPr marL="0" marR="0" algn="ctr" rtl="1">
              <a:lnSpc>
                <a:spcPct val="115000"/>
              </a:lnSpc>
              <a:spcAft>
                <a:spcPts val="800"/>
              </a:spcAft>
              <a:buNone/>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ثالثاً: شروط المصلحة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يشترط في المصلحة لقبول دعوى الإلغاء أن تكون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شخصية ومباشرة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محققة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متوافرة وقت رفع الدعوى</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1.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أن تكون المصلحة شخصية ومباشرة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المصلحة الشخصية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تتحقق عندما يمس القرار المطعون فيه مركزاً قانونياً خاصاً بالمدعي نفسه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المصلحة المباشرة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تعني أن يكون للقرار أثر مباشر في المركز القانوني للمدعي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2610189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9F09575-F9A6-E980-20C6-0BCFD78461CA}"/>
              </a:ext>
            </a:extLst>
          </p:cNvPr>
          <p:cNvSpPr>
            <a:spLocks noGrp="1"/>
          </p:cNvSpPr>
          <p:nvPr>
            <p:ph sz="quarter" idx="10"/>
          </p:nvPr>
        </p:nvSpPr>
        <p:spPr>
          <a:xfrm>
            <a:off x="357055" y="1617785"/>
            <a:ext cx="8429889" cy="4754879"/>
          </a:xfrm>
        </p:spPr>
        <p:txBody>
          <a:bodyPr>
            <a:normAutofit/>
          </a:bodyPr>
          <a:lstStyle/>
          <a:p>
            <a:pPr marL="0" marR="0" algn="just"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وعليه، يجب أن تباشر دعوى الإلغاء من شخص الطاعن نفسه أو من يمثله قانوناً، ولا تقبل من غير صاحب المصلحة مهما كانت صلته به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لا يجوز للورثة الحلول محل مورثهم في متابعة الدعوى، ولا للأخ الأكبر أن يطلب إلغاء قرار الإدارة برفض تجديد جوازات سفر إخوته، كما لا يجوز للزوج الطعن بقرار يمس المركز القانوني لزوجته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وبهذا تمتاز دعوى الإلغاء عن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دعوى الحسبة</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التي لا يشترط فيها أن تكون المصلحة شخصية ومباشرة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en-US" sz="2000" dirty="0"/>
          </a:p>
        </p:txBody>
      </p:sp>
    </p:spTree>
    <p:extLst>
      <p:ext uri="{BB962C8B-B14F-4D97-AF65-F5344CB8AC3E}">
        <p14:creationId xmlns:p14="http://schemas.microsoft.com/office/powerpoint/2010/main" val="3727087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FE95E2-1CDD-7686-C242-D05DAF2CE5B3}"/>
              </a:ext>
            </a:extLst>
          </p:cNvPr>
          <p:cNvSpPr>
            <a:spLocks noGrp="1"/>
          </p:cNvSpPr>
          <p:nvPr>
            <p:ph sz="quarter" idx="10"/>
          </p:nvPr>
        </p:nvSpPr>
        <p:spPr>
          <a:xfrm>
            <a:off x="404621" y="1435608"/>
            <a:ext cx="8415821" cy="3977640"/>
          </a:xfrm>
        </p:spPr>
        <p:txBody>
          <a:bodyPr>
            <a:normAutofit/>
          </a:bodyPr>
          <a:lstStyle/>
          <a:p>
            <a:pPr marL="0" marR="0" lvl="0" indent="0" algn="just" defTabSz="685800" rtl="1" eaLnBrk="1" fontAlgn="auto" latinLnBrk="0" hangingPunct="1">
              <a:lnSpc>
                <a:spcPct val="150000"/>
              </a:lnSpc>
              <a:spcBef>
                <a:spcPts val="750"/>
              </a:spcBef>
              <a:spcAft>
                <a:spcPts val="900"/>
              </a:spcAft>
              <a:buClrTx/>
              <a:buSzTx/>
              <a:buFontTx/>
              <a:buNone/>
              <a:tabLst/>
              <a:defRPr/>
            </a:pPr>
            <a:r>
              <a:rPr kumimoji="0" lang="ar-IQ" sz="2400" b="1" i="0" u="none" strike="noStrike" kern="1200" cap="none" spc="0" normalizeH="0" baseline="0" noProof="0" dirty="0">
                <a:ln>
                  <a:noFill/>
                </a:ln>
                <a:solidFill>
                  <a:schemeClr val="tx1"/>
                </a:solidFill>
                <a:effectLst/>
                <a:uLnTx/>
                <a:uFillTx/>
                <a:latin typeface="Segoe UI"/>
                <a:ea typeface="+mn-ea"/>
                <a:cs typeface="+mn-cs"/>
              </a:rPr>
              <a:t>.ت من ناحية اثر الحكم القضائي : </a:t>
            </a:r>
            <a:r>
              <a:rPr kumimoji="0" lang="ar-IQ" sz="2400" b="0" i="0" u="none" strike="noStrike" kern="1200" cap="none" spc="0" normalizeH="0" baseline="0" noProof="0" dirty="0">
                <a:ln>
                  <a:noFill/>
                </a:ln>
                <a:solidFill>
                  <a:schemeClr val="tx1"/>
                </a:solidFill>
                <a:effectLst/>
                <a:uLnTx/>
                <a:uFillTx/>
                <a:latin typeface="Segoe UI"/>
                <a:ea typeface="+mn-ea"/>
                <a:cs typeface="+mn-cs"/>
              </a:rPr>
              <a:t>اذ يحوز حكم الالغاء على الحجية المطلقة أي ان اثره لا يقتصر على اطراف النزاع بل يمتد ليشمل الكافة ، فمثلاً اذا الغي القضاء قرار الادارة بمنع النساء من قيادة السيارات فان المستفيد ليس رافع الدعوى حسب </a:t>
            </a:r>
            <a:r>
              <a:rPr kumimoji="0" lang="ar-IQ" sz="2400" b="0" i="0" u="none" strike="noStrike" kern="1200" cap="none" spc="0" normalizeH="0" baseline="0" noProof="0" dirty="0" err="1">
                <a:ln>
                  <a:noFill/>
                </a:ln>
                <a:solidFill>
                  <a:schemeClr val="tx1"/>
                </a:solidFill>
                <a:effectLst/>
                <a:uLnTx/>
                <a:uFillTx/>
                <a:latin typeface="Segoe UI"/>
                <a:ea typeface="+mn-ea"/>
                <a:cs typeface="+mn-cs"/>
              </a:rPr>
              <a:t>وأنما</a:t>
            </a:r>
            <a:r>
              <a:rPr kumimoji="0" lang="ar-IQ" sz="2400" b="0" i="0" u="none" strike="noStrike" kern="1200" cap="none" spc="0" normalizeH="0" baseline="0" noProof="0" dirty="0">
                <a:ln>
                  <a:noFill/>
                </a:ln>
                <a:solidFill>
                  <a:schemeClr val="tx1"/>
                </a:solidFill>
                <a:effectLst/>
                <a:uLnTx/>
                <a:uFillTx/>
                <a:latin typeface="Segoe UI"/>
                <a:ea typeface="+mn-ea"/>
                <a:cs typeface="+mn-cs"/>
              </a:rPr>
              <a:t> كل من نالها المنع وان لم يشتركن في اقامة الدعوى . أما الحكم في دعوى القضاء الكامل أو دعوى التعويض فانه يقتصر على اطراف النزاع دون أن يمتد اثره الى الكافة اذ يستحصل مبلغ التعويض رافع الدعوى فقط اذا وقع عليه الضرر دون غيره ..</a:t>
            </a:r>
            <a:endParaRPr kumimoji="0" lang="en-US" sz="2400" b="0" i="0" u="none" strike="noStrike" kern="1200" cap="none" spc="0" normalizeH="0" baseline="0" noProof="0" dirty="0">
              <a:ln>
                <a:noFill/>
              </a:ln>
              <a:solidFill>
                <a:schemeClr val="tx1"/>
              </a:solidFill>
              <a:effectLst/>
              <a:uLnTx/>
              <a:uFillTx/>
              <a:latin typeface="Segoe UI"/>
              <a:ea typeface="+mn-ea"/>
              <a:cs typeface="+mn-cs"/>
            </a:endParaRPr>
          </a:p>
          <a:p>
            <a:pPr algn="just" rtl="1"/>
            <a:endParaRPr lang="en-US" sz="1050" dirty="0">
              <a:solidFill>
                <a:schemeClr val="tx1"/>
              </a:solidFill>
            </a:endParaRPr>
          </a:p>
        </p:txBody>
      </p:sp>
    </p:spTree>
    <p:extLst>
      <p:ext uri="{BB962C8B-B14F-4D97-AF65-F5344CB8AC3E}">
        <p14:creationId xmlns:p14="http://schemas.microsoft.com/office/powerpoint/2010/main" val="32098754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619D3-D144-CB78-3A63-AA59833C6FB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8627DC5-4DF7-36F5-974A-6900D2D43BC5}"/>
              </a:ext>
            </a:extLst>
          </p:cNvPr>
          <p:cNvSpPr>
            <a:spLocks noGrp="1"/>
          </p:cNvSpPr>
          <p:nvPr>
            <p:ph sz="quarter" idx="10"/>
          </p:nvPr>
        </p:nvSpPr>
        <p:spPr>
          <a:xfrm>
            <a:off x="404621" y="1435607"/>
            <a:ext cx="8331415" cy="4810447"/>
          </a:xfrm>
        </p:spPr>
        <p:txBody>
          <a:bodyPr/>
          <a:lstStyle/>
          <a:p>
            <a:pPr marL="0" marR="0" lvl="0" indent="0" algn="just" defTabSz="685800" rtl="1" eaLnBrk="1" fontAlgn="auto" latinLnBrk="0" hangingPunct="1">
              <a:lnSpc>
                <a:spcPct val="115000"/>
              </a:lnSpc>
              <a:spcBef>
                <a:spcPts val="750"/>
              </a:spcBef>
              <a:spcAft>
                <a:spcPts val="800"/>
              </a:spcAft>
              <a:buClrTx/>
              <a:buSzTx/>
              <a:buFontTx/>
              <a:buNone/>
              <a:tabLst/>
              <a:defRPr/>
            </a:pPr>
            <a:r>
              <a:rPr kumimoji="0" lang="ar-SA" sz="2200" b="1" i="0" u="none" strike="noStrike" kern="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أمثلة على المصلحة الشخصية المباشرة</a:t>
            </a:r>
            <a:endParaRPr kumimoji="0" lang="en-US" sz="2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342900" marR="0" lvl="0" indent="-342900" algn="just" defTabSz="685800" rtl="1" eaLnBrk="1" fontAlgn="auto" latinLnBrk="0" hangingPunct="1">
              <a:lnSpc>
                <a:spcPct val="115000"/>
              </a:lnSpc>
              <a:spcBef>
                <a:spcPts val="750"/>
              </a:spcBef>
              <a:spcAft>
                <a:spcPts val="800"/>
              </a:spcAft>
              <a:buClrTx/>
              <a:buSzPts val="1000"/>
              <a:buFont typeface="Symbol" panose="05050102010706020507" pitchFamily="18" charset="2"/>
              <a:buChar char=""/>
              <a:tabLst>
                <a:tab pos="457200" algn="l"/>
              </a:tabLst>
              <a:defRPr/>
            </a:pPr>
            <a:r>
              <a:rPr kumimoji="0" lang="ar-SA" sz="2200" b="0" i="0" u="none" strike="noStrike" kern="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عضو المجلس المحلي له مصلحة شخصية ومباشرة في الطعن بقرار تعيين خلف له</a:t>
            </a:r>
            <a:r>
              <a:rPr kumimoji="0" lang="en-US" sz="22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Arial" panose="020B0604020202020204" pitchFamily="34" charset="0"/>
              </a:rPr>
              <a:t>.</a:t>
            </a:r>
            <a:endParaRPr kumimoji="0" lang="en-US" sz="2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342900" marR="0" lvl="0" indent="-342900" algn="just" defTabSz="685800" rtl="1" eaLnBrk="1" fontAlgn="auto" latinLnBrk="0" hangingPunct="1">
              <a:lnSpc>
                <a:spcPct val="115000"/>
              </a:lnSpc>
              <a:spcBef>
                <a:spcPts val="750"/>
              </a:spcBef>
              <a:spcAft>
                <a:spcPts val="800"/>
              </a:spcAft>
              <a:buClrTx/>
              <a:buSzPts val="1000"/>
              <a:buFont typeface="Symbol" panose="05050102010706020507" pitchFamily="18" charset="2"/>
              <a:buChar char=""/>
              <a:tabLst>
                <a:tab pos="457200" algn="l"/>
              </a:tabLst>
              <a:defRPr/>
            </a:pPr>
            <a:r>
              <a:rPr kumimoji="0" lang="ar-SA" sz="2200" b="0" i="0" u="none" strike="noStrike" kern="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الشركة المشتركة في مناقصة لها مصلحة شخصية ومباشرة في الطعن بقرار إحالة المناقصة إلى شركة أخرى</a:t>
            </a:r>
            <a:r>
              <a:rPr kumimoji="0" lang="en-US" sz="22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Arial" panose="020B0604020202020204" pitchFamily="34" charset="0"/>
              </a:rPr>
              <a:t>.</a:t>
            </a:r>
            <a:endParaRPr kumimoji="0" lang="en-US" sz="2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342900" marR="0" lvl="0" indent="-342900" algn="just" defTabSz="685800" rtl="1" eaLnBrk="1" fontAlgn="auto" latinLnBrk="0" hangingPunct="1">
              <a:lnSpc>
                <a:spcPct val="115000"/>
              </a:lnSpc>
              <a:spcBef>
                <a:spcPts val="750"/>
              </a:spcBef>
              <a:spcAft>
                <a:spcPts val="800"/>
              </a:spcAft>
              <a:buClrTx/>
              <a:buSzPts val="1000"/>
              <a:buFont typeface="Symbol" panose="05050102010706020507" pitchFamily="18" charset="2"/>
              <a:buChar char=""/>
              <a:tabLst>
                <a:tab pos="457200" algn="l"/>
              </a:tabLst>
              <a:defRPr/>
            </a:pPr>
            <a:r>
              <a:rPr kumimoji="0" lang="ar-SA" sz="2200" b="0" i="0" u="none" strike="noStrike" kern="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أعضاء أحد الأندية لهم مصلحة شخصية ومباشرة في الطعن بقرار حل النادي</a:t>
            </a:r>
            <a:r>
              <a:rPr kumimoji="0" lang="en-US" sz="22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Arial" panose="020B0604020202020204" pitchFamily="34" charset="0"/>
              </a:rPr>
              <a:t>.</a:t>
            </a:r>
            <a:endParaRPr kumimoji="0" lang="en-US" sz="2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algn="r" rtl="1"/>
            <a:endParaRPr lang="en-US" dirty="0"/>
          </a:p>
        </p:txBody>
      </p:sp>
    </p:spTree>
    <p:extLst>
      <p:ext uri="{BB962C8B-B14F-4D97-AF65-F5344CB8AC3E}">
        <p14:creationId xmlns:p14="http://schemas.microsoft.com/office/powerpoint/2010/main" val="5930804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F0792-DDEC-430B-E09D-59B6FFA5B55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006B801-DB36-430B-6B9E-7A7AE2E28299}"/>
              </a:ext>
            </a:extLst>
          </p:cNvPr>
          <p:cNvSpPr>
            <a:spLocks noGrp="1"/>
          </p:cNvSpPr>
          <p:nvPr>
            <p:ph sz="quarter" idx="10"/>
          </p:nvPr>
        </p:nvSpPr>
        <p:spPr>
          <a:xfrm>
            <a:off x="404622" y="1435608"/>
            <a:ext cx="8275144" cy="4697906"/>
          </a:xfrm>
        </p:spPr>
        <p:txBody>
          <a:bodyPr>
            <a:normAutofit lnSpcReduction="10000"/>
          </a:bodyPr>
          <a:lstStyle/>
          <a:p>
            <a:pPr marL="0" marR="0" algn="r" rtl="1">
              <a:lnSpc>
                <a:spcPct val="115000"/>
              </a:lnSpc>
              <a:spcAft>
                <a:spcPts val="800"/>
              </a:spcAft>
              <a:buNone/>
            </a:pP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النص القانوني</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أشار المشرع العراقي إلى شرط توافر المصلحة الشخصية والمباشرة في المادة (7/رابعاً) من قانون مجلس الدولة رقم (65) لسنة 1979 المعدل، حيث نص على أن</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تختص محكمة القضاء الإداري بالنظر في صحة الأوامر والقرارات الإدارية... بناءً على طعن من ذي مصلحة معلومة</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p>
          <a:p>
            <a:pPr algn="r" rtl="1"/>
            <a:endParaRPr lang="en-US" sz="2800" dirty="0">
              <a:solidFill>
                <a:schemeClr val="tx1"/>
              </a:solidFill>
            </a:endParaRPr>
          </a:p>
        </p:txBody>
      </p:sp>
    </p:spTree>
    <p:extLst>
      <p:ext uri="{BB962C8B-B14F-4D97-AF65-F5344CB8AC3E}">
        <p14:creationId xmlns:p14="http://schemas.microsoft.com/office/powerpoint/2010/main" val="505565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FE04CB-598D-31E6-D0D6-0CA654333E10}"/>
              </a:ext>
            </a:extLst>
          </p:cNvPr>
          <p:cNvSpPr>
            <a:spLocks noGrp="1"/>
          </p:cNvSpPr>
          <p:nvPr>
            <p:ph sz="quarter" idx="10"/>
          </p:nvPr>
        </p:nvSpPr>
        <p:spPr>
          <a:xfrm>
            <a:off x="647115" y="1653656"/>
            <a:ext cx="8046720" cy="4620535"/>
          </a:xfrm>
        </p:spPr>
        <p:txBody>
          <a:bodyPr>
            <a:normAutofit/>
          </a:bodyPr>
          <a:lstStyle/>
          <a:p>
            <a:pPr marL="0" marR="0" algn="just" rtl="1">
              <a:lnSpc>
                <a:spcPct val="115000"/>
              </a:lnSpc>
              <a:spcAft>
                <a:spcPts val="800"/>
              </a:spcAft>
              <a:buNone/>
            </a:pPr>
            <a:r>
              <a:rPr lang="ar-SA" sz="2400" b="1" kern="0" dirty="0">
                <a:effectLst/>
                <a:latin typeface="Calibri" panose="020F0502020204030204" pitchFamily="34" charset="0"/>
                <a:ea typeface="Times New Roman" panose="02020603050405020304" pitchFamily="18" charset="0"/>
                <a:cs typeface="Times New Roman" panose="02020603050405020304" pitchFamily="18" charset="0"/>
              </a:rPr>
              <a:t>أن تكون المصلحة محققة</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المصلحة المحققة أو المؤكدة</a:t>
            </a:r>
            <a:r>
              <a:rPr lang="en-US" sz="20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t>معناها أن تكون الفائدة المادية أو المعنوية التي تعود على رافع الدعوى حتمية عند الحكم بإلغاء القرار المطعون فيه</a:t>
            </a:r>
            <a:r>
              <a:rPr lang="en-US" sz="20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t>مثال: المصلحة من إلغاء قرار الإدارة بحجب ترفيع موظف دون مسوغ قانوني هي حتمية إعادة ترفيعه</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000" kern="0" dirty="0">
                <a:effectLst/>
                <a:latin typeface="Calibri" panose="020F0502020204030204" pitchFamily="34" charset="0"/>
                <a:ea typeface="Times New Roman" panose="02020603050405020304" pitchFamily="18" charset="0"/>
                <a:cs typeface="Times New Roman" panose="02020603050405020304" pitchFamily="18" charset="0"/>
              </a:rPr>
              <a:t>مثال آخر: المصلحة في إلغاء قرار غلق صحيفة تكمن في إمكانية استئناف إصدارها</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rtl="1"/>
            <a:endParaRPr lang="en-US" sz="1100" dirty="0"/>
          </a:p>
        </p:txBody>
      </p:sp>
    </p:spTree>
    <p:extLst>
      <p:ext uri="{BB962C8B-B14F-4D97-AF65-F5344CB8AC3E}">
        <p14:creationId xmlns:p14="http://schemas.microsoft.com/office/powerpoint/2010/main" val="9217335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FD62F-4369-477E-4703-B55AFD54EBC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2830A4A-F0B0-3F69-6136-7F424C985DE5}"/>
              </a:ext>
            </a:extLst>
          </p:cNvPr>
          <p:cNvSpPr>
            <a:spLocks noGrp="1"/>
          </p:cNvSpPr>
          <p:nvPr>
            <p:ph sz="quarter" idx="10"/>
          </p:nvPr>
        </p:nvSpPr>
        <p:spPr>
          <a:xfrm>
            <a:off x="404622" y="1435608"/>
            <a:ext cx="8303280" cy="4796380"/>
          </a:xfrm>
        </p:spPr>
        <p:txBody>
          <a:bodyPr>
            <a:normAutofit/>
          </a:bodyPr>
          <a:lstStyle/>
          <a:p>
            <a:pPr marL="342900" marR="0" lvl="0" indent="-342900" algn="just" defTabSz="685800" rtl="1" eaLnBrk="1" fontAlgn="auto" latinLnBrk="0" hangingPunct="1">
              <a:lnSpc>
                <a:spcPct val="115000"/>
              </a:lnSpc>
              <a:spcBef>
                <a:spcPts val="750"/>
              </a:spcBef>
              <a:spcAft>
                <a:spcPts val="800"/>
              </a:spcAft>
              <a:buClrTx/>
              <a:buSzPts val="1000"/>
              <a:buFont typeface="Symbol" panose="05050102010706020507" pitchFamily="18" charset="2"/>
              <a:buChar char=""/>
              <a:tabLst>
                <a:tab pos="457200" algn="l"/>
              </a:tabLst>
              <a:defRPr/>
            </a:pPr>
            <a:r>
              <a:rPr kumimoji="0" lang="ar-SA" sz="2400" b="1" i="0" u="none" strike="noStrike" kern="0" cap="none" spc="0" normalizeH="0" baseline="0" noProof="0" dirty="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المصلحة المحتملة</a:t>
            </a:r>
            <a:r>
              <a:rPr kumimoji="0" lang="en-US" sz="2400" b="0" i="0" u="none" strike="noStrike" kern="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Arial" panose="020B0604020202020204" pitchFamily="34" charset="0"/>
              </a:rPr>
              <a:t>: </a:t>
            </a:r>
            <a:r>
              <a:rPr kumimoji="0" lang="ar-SA" sz="2400" b="0" i="0" u="none" strike="noStrike" kern="0" cap="none" spc="0" normalizeH="0" baseline="0" noProof="0" dirty="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لم تكتف القوانين بالمصلحة المؤكدة، بل أجازت الطعن بالإلغاء لتحقيق مصلحة محتملة، وهي التي من شأنها أن تهيئ فرصة لجلب نفع للطاعن أو دفع ضرر عنه دون أن يكون ذلك مؤكداً</a:t>
            </a:r>
            <a:r>
              <a:rPr kumimoji="0" lang="en-US" sz="2400" b="0" i="0" u="none" strike="noStrike" kern="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Arial" panose="020B0604020202020204" pitchFamily="34" charset="0"/>
              </a:rPr>
              <a:t>.</a:t>
            </a:r>
            <a:endParaRPr kumimoji="0" lang="en-US" sz="2400" b="0"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pPr marL="742950" marR="0" lvl="1" indent="-285750" algn="just" defTabSz="685800" rtl="1" eaLnBrk="1" fontAlgn="auto" latinLnBrk="0" hangingPunct="1">
              <a:lnSpc>
                <a:spcPct val="115000"/>
              </a:lnSpc>
              <a:spcBef>
                <a:spcPts val="750"/>
              </a:spcBef>
              <a:spcAft>
                <a:spcPts val="800"/>
              </a:spcAft>
              <a:buClrTx/>
              <a:buSzPts val="1000"/>
              <a:buFont typeface="Courier New" panose="02070309020205020404" pitchFamily="49" charset="0"/>
              <a:buChar char="o"/>
              <a:tabLst>
                <a:tab pos="914400" algn="l"/>
              </a:tabLst>
              <a:defRPr/>
            </a:pPr>
            <a:r>
              <a:rPr kumimoji="0" lang="ar-SA" sz="2400" b="0" i="0" u="none" strike="noStrike" kern="0" cap="none" spc="0" normalizeH="0" baseline="0" noProof="0" dirty="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مثال: للشخص المقيم في الخارج الحق في الطعن بقرار الإدارة بمصادرة جواز سفره، لأن ذلك قد يمنعه من العودة إلى بلده مستقبلاً</a:t>
            </a:r>
            <a:r>
              <a:rPr kumimoji="0" lang="en-US" sz="2400" b="0" i="0" u="none" strike="noStrike" kern="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defTabSz="685800" rtl="1" eaLnBrk="1" fontAlgn="auto" latinLnBrk="0" hangingPunct="1">
              <a:lnSpc>
                <a:spcPct val="115000"/>
              </a:lnSpc>
              <a:spcBef>
                <a:spcPts val="750"/>
              </a:spcBef>
              <a:spcAft>
                <a:spcPts val="800"/>
              </a:spcAft>
              <a:buClrTx/>
              <a:buSzPts val="1000"/>
              <a:buFont typeface="Courier New" panose="02070309020205020404" pitchFamily="49" charset="0"/>
              <a:buChar char="o"/>
              <a:tabLst>
                <a:tab pos="914400" algn="l"/>
              </a:tabLst>
              <a:defRPr/>
            </a:pPr>
            <a:r>
              <a:rPr kumimoji="0" lang="ar-SA" sz="2400" b="0" i="0" u="none" strike="noStrike" kern="0" cap="none" spc="0" normalizeH="0" baseline="0" noProof="0" dirty="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مثال آخر: للشركة المشتركة في مناقصة الحق في الطعن بقرار إحالة المناقصة على شركة أخرى قدمت عطاءً أوطأ، لاحتمالية إحالة المناقصة عليها عند الحكم بإلغاء القرار</a:t>
            </a:r>
            <a:r>
              <a:rPr kumimoji="0" lang="en-US" sz="2400" b="0" i="0" u="none" strike="noStrike" kern="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en-US" sz="1000" dirty="0">
              <a:solidFill>
                <a:schemeClr val="tx1"/>
              </a:solidFill>
            </a:endParaRPr>
          </a:p>
        </p:txBody>
      </p:sp>
    </p:spTree>
    <p:extLst>
      <p:ext uri="{BB962C8B-B14F-4D97-AF65-F5344CB8AC3E}">
        <p14:creationId xmlns:p14="http://schemas.microsoft.com/office/powerpoint/2010/main" val="31126433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54973-0459-A2DD-FC2C-6B4A35D9473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23A7BD3-B16D-A465-FFEB-D51D9020D35A}"/>
              </a:ext>
            </a:extLst>
          </p:cNvPr>
          <p:cNvSpPr>
            <a:spLocks noGrp="1"/>
          </p:cNvSpPr>
          <p:nvPr>
            <p:ph sz="quarter" idx="10"/>
          </p:nvPr>
        </p:nvSpPr>
        <p:spPr>
          <a:xfrm>
            <a:off x="548639" y="985441"/>
            <a:ext cx="7610621" cy="4557229"/>
          </a:xfrm>
        </p:spPr>
        <p:txBody>
          <a:bodyPr>
            <a:normAutofit lnSpcReduction="10000"/>
          </a:bodyPr>
          <a:lstStyle/>
          <a:p>
            <a:pPr marL="0" marR="0" algn="just" rtl="1">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Aft>
                <a:spcPts val="800"/>
              </a:spcAft>
              <a:buNone/>
            </a:pPr>
            <a:r>
              <a:rPr lang="en-US" sz="28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2.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النص القانوني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عبر المشرع العراقي عن المصلحة المحققة بالمصلحة "الحالة" في المادة (7/رابعاً) من قانون مجلس الدولة رقم (65) لسنة 1979 المعدل، كما اكتفى بالمصلحة المحتملة للطعن بالإلغاء بقوله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Aft>
                <a:spcPts val="800"/>
              </a:spcAft>
              <a:buNone/>
            </a:pP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تختص محكمة القضاء الإداري بالنظر في صحة الأوامر والقرارات الإدارية... بناءً على طعن من ذي مصلحة معلومة وحالة وممكنة، ومع ذلك فالمصلحة المحتملة تكفي إن كان هناك ما يدعو إلى التخوف من إلحاق ضرر بذوي الشأن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Arial" panose="020B0604020202020204" pitchFamily="34" charset="0"/>
              </a:rPr>
              <a:t> </a:t>
            </a:r>
          </a:p>
          <a:p>
            <a:pPr algn="r" rtl="1"/>
            <a:endParaRPr lang="en-US" sz="2400" dirty="0"/>
          </a:p>
        </p:txBody>
      </p:sp>
    </p:spTree>
    <p:extLst>
      <p:ext uri="{BB962C8B-B14F-4D97-AF65-F5344CB8AC3E}">
        <p14:creationId xmlns:p14="http://schemas.microsoft.com/office/powerpoint/2010/main" val="14740293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A146C-82A1-63E6-3E2D-C455B6A44CE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E084584-E395-C598-2C44-44C82930EC3C}"/>
              </a:ext>
            </a:extLst>
          </p:cNvPr>
          <p:cNvSpPr>
            <a:spLocks noGrp="1"/>
          </p:cNvSpPr>
          <p:nvPr>
            <p:ph sz="quarter" idx="10"/>
          </p:nvPr>
        </p:nvSpPr>
        <p:spPr>
          <a:xfrm>
            <a:off x="404621" y="1435608"/>
            <a:ext cx="8415821" cy="4974336"/>
          </a:xfrm>
        </p:spPr>
        <p:txBody>
          <a:bodyPr>
            <a:normAutofit fontScale="92500"/>
          </a:bodyPr>
          <a:lstStyle/>
          <a:p>
            <a:pPr marL="0" marR="0" algn="r" rtl="1">
              <a:lnSpc>
                <a:spcPct val="115000"/>
              </a:lnSpc>
              <a:spcAft>
                <a:spcPts val="800"/>
              </a:spcAft>
              <a:buNone/>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أن تتوافر المصلحة وقت رفع الدعوى</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يشترط لقبول دعوى الإلغاء أن تكون المصلحة متوافرة عند رفع الدعوى</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الإشكالية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قد تزول المصلحة أثناء السير في إجراءات الدعوى، مما يثير التساؤل حول استمرارها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أمثلة عملية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أصدرت الجامعة قراراً بمنع الرحلات في فصل الربيع، فطعن أحد الطلبة بالقرار، لكن الدعوى لم يُفصل فيها إلا بعد حلول فصل الخريف، فإن المصلحة تكون قد زالت</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أقام مقاول دعوى ضد قرار إحالة مناقصة لمقاول آخر، ثم شُطب اسمه من جدول تصنيف المقاولين أثناء نظر الدعوى، فإن المصلحة تنتفي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3842293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AC69B-32DA-2AD8-2B13-F8E2F8C2FCC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01B76E0-ECE5-02A8-323F-519251DF15B0}"/>
              </a:ext>
            </a:extLst>
          </p:cNvPr>
          <p:cNvSpPr>
            <a:spLocks noGrp="1"/>
          </p:cNvSpPr>
          <p:nvPr>
            <p:ph sz="quarter" idx="10"/>
          </p:nvPr>
        </p:nvSpPr>
        <p:spPr>
          <a:xfrm>
            <a:off x="404622" y="1435608"/>
            <a:ext cx="8458024" cy="4974336"/>
          </a:xfrm>
        </p:spPr>
        <p:txBody>
          <a:bodyPr>
            <a:normAutofit/>
          </a:bodyPr>
          <a:lstStyle/>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موقف القضاء المقارن</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مجلس الدولة الفرنسي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اشترط توافر المصلحة وقت رفع الدعوى، ولم يشترط استمرارها حتى الفصل فيها، إلا إذا كان زوال المصلحة مرتبطاً بإزالة الإدارة لعيب عدم المشروعية. وقد برر ذلك بأن دعوى الإلغاء تهدف إلى حماية مبدأ المشروعية، حتى لو زالت المصلحة الخاصة للطاعن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مجلس الدولة المصري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اتخذ موقفاً متردداً، فأيد أحياناً الاتجاه الفرنسي، ونقضه أحياناً أخرى، وتوزع الفقه المصري بين هذين الموقفين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19807739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D931B-F164-D24E-F1E2-1B26D0E0EE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F5C4BD4-0F6F-A0CF-6EA4-A43ABE030D5F}"/>
              </a:ext>
            </a:extLst>
          </p:cNvPr>
          <p:cNvSpPr>
            <a:spLocks noGrp="1"/>
          </p:cNvSpPr>
          <p:nvPr>
            <p:ph sz="quarter" idx="10"/>
          </p:nvPr>
        </p:nvSpPr>
        <p:spPr>
          <a:xfrm>
            <a:off x="404621" y="1435608"/>
            <a:ext cx="8218873" cy="4711974"/>
          </a:xfrm>
        </p:spPr>
        <p:txBody>
          <a:bodyPr>
            <a:normAutofit lnSpcReduction="10000"/>
          </a:bodyPr>
          <a:lstStyle/>
          <a:p>
            <a:pPr marL="0" marR="0" algn="just"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مجلس الدولة العراقي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اتخذ موقفاً مخالفاً، حيث اشترط استمرار المصلحة حتى الفصل في الدعوى، ورد العديد من الدعاوى لانتفاء مصلحة الطاعن أثناء سيرها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حكم محكمة القضاء الإداري بتاريخ 29/3/2006 برد الدعوى بعد رفع الحجز عن الساحبة الراسية في ميناء أم قصر</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آخر: حكم مجلس الانضباط العام (محكمة قضاء الموظفين حالياً) بتاريخ 1/11/2007 برد الدعوى بعد أن استدركت الإدارة أمر نقل المدعي وأعادته إلى مكانه السابق</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كما قضت المحكمة الإدارية العليا بتاريخ 4/10/2014 بأن تعديل الإدارة للقرار المطعون فيه يمنع من الاستمرار في نظر الدعوى إذا حقق الغرض من إقامتها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rtl="1"/>
            <a:endParaRPr lang="en-US" sz="1400" dirty="0">
              <a:solidFill>
                <a:schemeClr val="tx1"/>
              </a:solidFill>
            </a:endParaRPr>
          </a:p>
        </p:txBody>
      </p:sp>
    </p:spTree>
    <p:extLst>
      <p:ext uri="{BB962C8B-B14F-4D97-AF65-F5344CB8AC3E}">
        <p14:creationId xmlns:p14="http://schemas.microsoft.com/office/powerpoint/2010/main" val="12918701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EFE39-39CB-9E76-9921-321D488AAA8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8124D58-76A8-6177-706F-A5A8435B29A6}"/>
              </a:ext>
            </a:extLst>
          </p:cNvPr>
          <p:cNvSpPr>
            <a:spLocks noGrp="1"/>
          </p:cNvSpPr>
          <p:nvPr>
            <p:ph sz="quarter" idx="10"/>
          </p:nvPr>
        </p:nvSpPr>
        <p:spPr>
          <a:xfrm>
            <a:off x="404622" y="1435608"/>
            <a:ext cx="8303280" cy="4711974"/>
          </a:xfrm>
        </p:spPr>
        <p:txBody>
          <a:bodyPr>
            <a:normAutofit/>
          </a:bodyPr>
          <a:lstStyle/>
          <a:p>
            <a:pPr marL="0" marR="0" algn="ct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تقييم الموقف العراقي</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هذا الاتجاه محل نظر، لأنه قد يفرغ دعوى الإلغاء من محتواها ويضعف دورها في حماية المشروعية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قد يؤدي إلى مساومة الإدارة للمدعي على جزء من دعواه، مما يضر بالمصلحة العامة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لذلك يُدعى مجلس الدولة العراقي إلى الاكتفاء بشرط توافر المصلحة عند رفع الدعوى، دون اشتراط استمرارها حتى الفصل فيها، خاصة مع وجود شرط التظلم المسبق الذي قد يكشف للإدارة خطأ قراراتها بعد مواجهة القضاء</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rtl="1"/>
            <a:endParaRPr lang="en-US" sz="2400" dirty="0">
              <a:solidFill>
                <a:schemeClr val="tx1"/>
              </a:solidFill>
            </a:endParaRPr>
          </a:p>
        </p:txBody>
      </p:sp>
    </p:spTree>
    <p:extLst>
      <p:ext uri="{BB962C8B-B14F-4D97-AF65-F5344CB8AC3E}">
        <p14:creationId xmlns:p14="http://schemas.microsoft.com/office/powerpoint/2010/main" val="18277936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2CF2DB-BC57-A641-53AF-C1C569921FA1}"/>
              </a:ext>
            </a:extLst>
          </p:cNvPr>
          <p:cNvSpPr>
            <a:spLocks noGrp="1"/>
          </p:cNvSpPr>
          <p:nvPr>
            <p:ph sz="quarter" idx="10"/>
          </p:nvPr>
        </p:nvSpPr>
        <p:spPr>
          <a:xfrm>
            <a:off x="385191" y="633748"/>
            <a:ext cx="8373618" cy="5570104"/>
          </a:xfrm>
        </p:spPr>
        <p:txBody>
          <a:bodyPr>
            <a:normAutofit fontScale="92500" lnSpcReduction="10000"/>
          </a:bodyPr>
          <a:lstStyle/>
          <a:p>
            <a:pPr marL="0" marR="0" algn="ctr" rtl="1">
              <a:lnSpc>
                <a:spcPct val="115000"/>
              </a:lnSpc>
              <a:spcAft>
                <a:spcPts val="800"/>
              </a:spcAft>
              <a:buNone/>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شرط الميعاد</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ترتبط دعوى الإلغاء بمدة زمنية يحددها المشرع، يقبل القضاء خلالها النظر في الدعاوى المرفوعة لإلغاء القرارات الإدارية المخالفة للقانون. فإذا أقيمت الدعوى خارج هذه المدة، فإن النتيجة القانونية هي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رد الدعوى شكلاً</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دون الدخول في موضوعها، وهو ما استقر عليه أغلب التشريعات</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أولاً: مفهوم شرط الميعاد ومبرراته</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المفهوم</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الميعاد هو الفترة الزمنية التي يحق فيها للشخص رفع دعواه لمخاصمة القرار الإداري أمام القضاء</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رُفعت الدعوى خلال المدة، نظرت المحكمة في موضوعها متى ما توافرت باقي الشروط</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أقيمت خارج المدة، سواء قبل بدايتها أو بعد نهايتها، قضت المحكمة برد الدعوى شكلاً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200" dirty="0"/>
          </a:p>
        </p:txBody>
      </p:sp>
    </p:spTree>
    <p:extLst>
      <p:ext uri="{BB962C8B-B14F-4D97-AF65-F5344CB8AC3E}">
        <p14:creationId xmlns:p14="http://schemas.microsoft.com/office/powerpoint/2010/main" val="3385523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499F44-1701-15D0-8924-32D79FC9E29A}"/>
              </a:ext>
            </a:extLst>
          </p:cNvPr>
          <p:cNvSpPr>
            <a:spLocks noGrp="1"/>
          </p:cNvSpPr>
          <p:nvPr>
            <p:ph sz="quarter" idx="10"/>
          </p:nvPr>
        </p:nvSpPr>
        <p:spPr>
          <a:xfrm>
            <a:off x="404622" y="1435608"/>
            <a:ext cx="8232941" cy="3977640"/>
          </a:xfrm>
        </p:spPr>
        <p:txBody>
          <a:bodyPr>
            <a:normAutofit lnSpcReduction="10000"/>
          </a:bodyPr>
          <a:lstStyle/>
          <a:p>
            <a:pPr algn="ctr" rtl="1"/>
            <a:r>
              <a:rPr lang="ar-IQ" sz="2800" b="1" dirty="0">
                <a:solidFill>
                  <a:schemeClr val="tx1"/>
                </a:solidFill>
              </a:rPr>
              <a:t>الشروط الشكلية لدعوى الإلغاء</a:t>
            </a:r>
          </a:p>
          <a:p>
            <a:pPr algn="just" rtl="1"/>
            <a:r>
              <a:rPr lang="ar-IQ" sz="2800" dirty="0">
                <a:solidFill>
                  <a:schemeClr val="tx1"/>
                </a:solidFill>
              </a:rPr>
              <a:t>تمر الدعوى المرفوعة امام القضاء الاداري عبر مراحل ثلاث :المرحلة </a:t>
            </a:r>
            <a:r>
              <a:rPr lang="ar-IQ" sz="2800" b="1" dirty="0">
                <a:solidFill>
                  <a:schemeClr val="tx1"/>
                </a:solidFill>
              </a:rPr>
              <a:t>الأولى : مرحلة الاختصاص : </a:t>
            </a:r>
            <a:r>
              <a:rPr lang="ar-IQ" sz="2800" dirty="0">
                <a:solidFill>
                  <a:schemeClr val="tx1"/>
                </a:solidFill>
              </a:rPr>
              <a:t>وفيها يتأكد القاضي من اختصاصه في النظر بالدعوى ، فان وجد انه مختص نظر بها وتحول الى المرحلة الثانية ، اما اذا تبين له ان الدعوى خارج اختصاص المحكمة قرر رد الدعوى لعدم الاختصاص. </a:t>
            </a:r>
            <a:endParaRPr lang="en-US" sz="2800" dirty="0">
              <a:solidFill>
                <a:schemeClr val="tx1"/>
              </a:solidFill>
            </a:endParaRPr>
          </a:p>
        </p:txBody>
      </p:sp>
    </p:spTree>
    <p:extLst>
      <p:ext uri="{BB962C8B-B14F-4D97-AF65-F5344CB8AC3E}">
        <p14:creationId xmlns:p14="http://schemas.microsoft.com/office/powerpoint/2010/main" val="22257744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663C2-3E3B-F7D2-42DC-899F160369E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83B3E6C-8C4F-5384-1F69-C4FBAE99340B}"/>
              </a:ext>
            </a:extLst>
          </p:cNvPr>
          <p:cNvSpPr>
            <a:spLocks noGrp="1"/>
          </p:cNvSpPr>
          <p:nvPr>
            <p:ph sz="quarter" idx="10"/>
          </p:nvPr>
        </p:nvSpPr>
        <p:spPr>
          <a:xfrm>
            <a:off x="404622" y="1435608"/>
            <a:ext cx="8007858" cy="4974336"/>
          </a:xfrm>
        </p:spPr>
        <p:txBody>
          <a:bodyPr>
            <a:normAutofit/>
          </a:bodyPr>
          <a:lstStyle/>
          <a:p>
            <a:pPr marR="0" lvl="0" algn="just" rtl="1">
              <a:lnSpc>
                <a:spcPct val="115000"/>
              </a:lnSpc>
              <a:spcAft>
                <a:spcPts val="800"/>
              </a:spcAft>
              <a:buSzPts val="1000"/>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مبررات اشتراط الميعاد</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يسهم في استقرار الأوضاع القانونية المترتبة على القرار الإداري، خصوصاً الحقوق التي ترتبت للأفراد</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ليس من المعقول أن يبقى القرار الإداري مهدداً بالطعن إلى ما لا نهاية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حكم الإلغاء يرتب أثراً خطيراً يتمثل في اعتبار القرار كأن لم يكن، ويحوز حجية مطلقة تسري على الكافة، مما يستدعي تحديد مدة زمنية يكتسب القرار بعدها حصانة من الإلغاء القضائي</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400" dirty="0"/>
          </a:p>
        </p:txBody>
      </p:sp>
    </p:spTree>
    <p:extLst>
      <p:ext uri="{BB962C8B-B14F-4D97-AF65-F5344CB8AC3E}">
        <p14:creationId xmlns:p14="http://schemas.microsoft.com/office/powerpoint/2010/main" val="12210906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4AD5-34A2-9689-2D96-F0B15024F1F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BB5AEE7-33CC-6BC1-EF6F-178FF46B893D}"/>
              </a:ext>
            </a:extLst>
          </p:cNvPr>
          <p:cNvSpPr>
            <a:spLocks noGrp="1"/>
          </p:cNvSpPr>
          <p:nvPr>
            <p:ph sz="quarter" idx="10"/>
          </p:nvPr>
        </p:nvSpPr>
        <p:spPr>
          <a:xfrm>
            <a:off x="404622" y="1435608"/>
            <a:ext cx="8373618" cy="4974336"/>
          </a:xfrm>
        </p:spPr>
        <p:txBody>
          <a:bodyPr>
            <a:normAutofit/>
          </a:bodyPr>
          <a:lstStyle/>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ثانياً: الميعاد في التشريعات المقارنة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فرنسا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شهران تبدأ من تاريخ تبليغ القرار إذا كان فردياً، ومن تاريخ نشره إذا كان تنظيمياً، ما لم يرد نص بخلاف ذلك</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مصر</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ستون يوماً تبدأ من تاريخ نشر القرار في الجريدة الرسمية أو النشرات الصادرة عن المصالح العامة، أو من تاريخ إعلان صاحب الشأن به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18151772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293593-A01B-6C04-CC30-2EE043DBAF11}"/>
              </a:ext>
            </a:extLst>
          </p:cNvPr>
          <p:cNvSpPr>
            <a:spLocks noGrp="1"/>
          </p:cNvSpPr>
          <p:nvPr>
            <p:ph sz="quarter" idx="10"/>
          </p:nvPr>
        </p:nvSpPr>
        <p:spPr>
          <a:xfrm>
            <a:off x="393894" y="556377"/>
            <a:ext cx="8356211" cy="5760017"/>
          </a:xfrm>
        </p:spPr>
        <p:txBody>
          <a:bodyPr>
            <a:normAutofit fontScale="92500" lnSpcReduction="10000"/>
          </a:bodyPr>
          <a:lstStyle/>
          <a:p>
            <a:pPr marL="0" marR="0" algn="ct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ثالثاً: الميعاد في العراق</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endParaRPr lang="ar-IQ" sz="1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lvl="0" algn="r" rtl="1">
              <a:lnSpc>
                <a:spcPct val="115000"/>
              </a:lnSpc>
              <a:spcAft>
                <a:spcPts val="800"/>
              </a:spcAft>
              <a:buSzPts val="1000"/>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يختلف ميعاد الطعن أمام محكمة القضاء الإداري عنه أمام محكمة قضاء الموظفين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محكمة القضاء الإداري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ستون يوماً تبدأ من تاريخ رفض التظلم الإداري، سواء كان رفضاً صريحاً أو ضمنياً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محكمة قضاء الموظفين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كانت الدعوى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انضباطية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يقدم الطعن خلال ثلاثين يوماً من تاريخ تبليغ الموظف برفض التظلم، صراحة أو ضمناً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كانت الدعوى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متعلقة بالحقوق الوظيفية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ثلاثون يوماً من تاريخ تبليغ الموظف بالأمر المعترض عليه إذا كان داخل العراق</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ستون يوماً إذا كان الموظف خارج العراق</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dirty="0"/>
          </a:p>
        </p:txBody>
      </p:sp>
    </p:spTree>
    <p:extLst>
      <p:ext uri="{BB962C8B-B14F-4D97-AF65-F5344CB8AC3E}">
        <p14:creationId xmlns:p14="http://schemas.microsoft.com/office/powerpoint/2010/main" val="11416848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87DA6-5632-0D30-A6FC-51EC64F41F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E5ECF26-78CA-5CB4-E6A6-52412E19D6BE}"/>
              </a:ext>
            </a:extLst>
          </p:cNvPr>
          <p:cNvSpPr>
            <a:spLocks noGrp="1"/>
          </p:cNvSpPr>
          <p:nvPr>
            <p:ph sz="quarter" idx="10"/>
          </p:nvPr>
        </p:nvSpPr>
        <p:spPr>
          <a:xfrm>
            <a:off x="221741" y="1088136"/>
            <a:ext cx="8331415" cy="4974336"/>
          </a:xfrm>
        </p:spPr>
        <p:txBody>
          <a:bodyPr>
            <a:normAutofit fontScale="92500"/>
          </a:bodyPr>
          <a:lstStyle/>
          <a:p>
            <a:pPr marL="0" marR="0" algn="just" rtl="1">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Aft>
                <a:spcPts val="800"/>
              </a:spcAft>
              <a:buNone/>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ثانياً: الطبيعة القانونية لشرط الميعاد</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الفقه والقضاء الإداريان</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استقرا على اعتبار شرط الميعاد من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النظام العام</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النتيجة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يمكن للإدارة أن تثير الدفع بفوات الميعاد أمام المحكمة في أي مرحلة تكون عليها الدعوى، حتى لو لم يثره الخصوم</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الآثار المترتبة على فوات الميعاد</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سقوط حق المدعي في الطعن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يحق له بعد ذلك رفع دعوى الإلغاء أمام القضاء الإداري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اكتساب القرار الإداري حصانة قانونية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يصبح القرار بمنأى عن رقابة الإلغاء القضائي حتى ولو كان مخالفاً للقانون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p>
        </p:txBody>
      </p:sp>
    </p:spTree>
    <p:extLst>
      <p:ext uri="{BB962C8B-B14F-4D97-AF65-F5344CB8AC3E}">
        <p14:creationId xmlns:p14="http://schemas.microsoft.com/office/powerpoint/2010/main" val="38377753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137B2-AE0E-6806-B8D2-57297917DCF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8D88BDC-D6AB-D355-783A-68EA1FA888BB}"/>
              </a:ext>
            </a:extLst>
          </p:cNvPr>
          <p:cNvSpPr>
            <a:spLocks noGrp="1"/>
          </p:cNvSpPr>
          <p:nvPr>
            <p:ph sz="quarter" idx="10"/>
          </p:nvPr>
        </p:nvSpPr>
        <p:spPr>
          <a:xfrm>
            <a:off x="404622" y="1435608"/>
            <a:ext cx="8387686" cy="4974336"/>
          </a:xfrm>
        </p:spPr>
        <p:txBody>
          <a:bodyPr>
            <a:normAutofit/>
          </a:bodyPr>
          <a:lstStyle/>
          <a:p>
            <a:pPr marL="0" marR="0" algn="just"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وقد أكدت المحكمة الإدارية العليا في العراق هذا المعنى عندما قضت بأن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Aft>
                <a:spcPts val="800"/>
              </a:spcAft>
              <a:buNone/>
            </a:pP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القرار المعيب بعيب غير جسيم يعامل معاملة القرار الصحيح ويتحصن من الطعن بعد فوات مدده، ويكتسب الموظف بمقتضاه حقاً لا يجوز المساس فيه، ويكون قرار الإدارة الصادر بتصحيحه غير صحيح ويتعين على المحكمة إلغاؤه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ملاحظة مهمة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سقوط حق المدعي في الطعن أمام القضاء الإداري لا يمنع من مراجعة المحاكم العادية للمطالبة بالتعويض عن الأضرار الناجمة عن القرار المخالف للقانون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rtl="1"/>
            <a:endParaRPr lang="en-US" sz="2400" dirty="0">
              <a:solidFill>
                <a:schemeClr val="tx1"/>
              </a:solidFill>
            </a:endParaRPr>
          </a:p>
        </p:txBody>
      </p:sp>
    </p:spTree>
    <p:extLst>
      <p:ext uri="{BB962C8B-B14F-4D97-AF65-F5344CB8AC3E}">
        <p14:creationId xmlns:p14="http://schemas.microsoft.com/office/powerpoint/2010/main" val="13271101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598D4-B2CE-D29C-61D7-F35F98AA620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82C463D-DE50-054C-76F0-1320051DFB5E}"/>
              </a:ext>
            </a:extLst>
          </p:cNvPr>
          <p:cNvSpPr>
            <a:spLocks noGrp="1"/>
          </p:cNvSpPr>
          <p:nvPr>
            <p:ph sz="quarter" idx="10"/>
          </p:nvPr>
        </p:nvSpPr>
        <p:spPr>
          <a:xfrm>
            <a:off x="404622" y="1435607"/>
            <a:ext cx="8373618" cy="4824515"/>
          </a:xfrm>
        </p:spPr>
        <p:txBody>
          <a:bodyPr>
            <a:normAutofit/>
          </a:bodyPr>
          <a:lstStyle/>
          <a:p>
            <a:pPr marL="0" marR="0" algn="ctr" rtl="1">
              <a:lnSpc>
                <a:spcPct val="115000"/>
              </a:lnSpc>
              <a:spcAft>
                <a:spcPts val="800"/>
              </a:spcAft>
              <a:buNone/>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ثالثاً: بدء سريان ميعاد دعوى الإلغاء</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يبدأ سريان ميعاد دعوى الإلغاء من تاريخ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نشر القرار الإداري</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أو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التبليغ به</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أو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علم المدعي بمضمونه على وجه اليقين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1.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النشر</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يقصد به نشر القرار الإداري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التنظيمي</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في الجريدة الرسمية بهدف اطلاع الجمهور وإعلامهم بالقرار</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بهذا الشكل تأخذ الأنظمة والتعليمات طريقها إلى علم المخاطبين بها بواسطة النشر</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يمكن للأفراد الاحتجاج بعدم العلم بها، استناداً إلى قاعدة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i="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عذر بالجهل بالقانون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20445429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A624E-AD1C-060B-AA8B-27B1A0CF52F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5A7641D-36A1-3F65-0CE8-E55DF44CE847}"/>
              </a:ext>
            </a:extLst>
          </p:cNvPr>
          <p:cNvSpPr>
            <a:spLocks noGrp="1"/>
          </p:cNvSpPr>
          <p:nvPr>
            <p:ph sz="quarter" idx="10"/>
          </p:nvPr>
        </p:nvSpPr>
        <p:spPr>
          <a:xfrm>
            <a:off x="404622" y="1435607"/>
            <a:ext cx="8162603" cy="4838583"/>
          </a:xfrm>
        </p:spPr>
        <p:txBody>
          <a:bodyPr>
            <a:normAutofit lnSpcReduction="10000"/>
          </a:bodyPr>
          <a:lstStyle/>
          <a:p>
            <a:pPr marL="0" marR="0" algn="r" rtl="1">
              <a:lnSpc>
                <a:spcPct val="115000"/>
              </a:lnSpc>
              <a:spcAft>
                <a:spcPts val="800"/>
              </a:spcAft>
              <a:buNone/>
            </a:pPr>
            <a:r>
              <a:rPr lang="ar-IQ"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2. </a:t>
            </a: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التبليغ</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يقصد به إيصال مضمون القرار الإداري </a:t>
            </a: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الفردي</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إلى علم المخاطب أو المخاطبين به</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لم يحدد القانون شكلاً معيناً للتبليغ، لذا يمكن أن يتم بوسائل مختلفة مثل</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الإعلان في لوحة الإعلانات</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الإرسال بالبريد العادي مع إشعار بالوصول</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البريد الإلكتروني</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600" dirty="0">
              <a:solidFill>
                <a:schemeClr val="tx1"/>
              </a:solidFill>
            </a:endParaRPr>
          </a:p>
        </p:txBody>
      </p:sp>
    </p:spTree>
    <p:extLst>
      <p:ext uri="{BB962C8B-B14F-4D97-AF65-F5344CB8AC3E}">
        <p14:creationId xmlns:p14="http://schemas.microsoft.com/office/powerpoint/2010/main" val="37610980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A506B-1F4F-99BE-8B7A-89D78654D19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6102C3F-A3B0-7134-E4B8-493B0D3AFC62}"/>
              </a:ext>
            </a:extLst>
          </p:cNvPr>
          <p:cNvSpPr>
            <a:spLocks noGrp="1"/>
          </p:cNvSpPr>
          <p:nvPr>
            <p:ph sz="quarter" idx="10"/>
          </p:nvPr>
        </p:nvSpPr>
        <p:spPr>
          <a:xfrm>
            <a:off x="404622" y="1435608"/>
            <a:ext cx="8542430" cy="4613500"/>
          </a:xfrm>
        </p:spPr>
        <p:txBody>
          <a:bodyPr>
            <a:normAutofit/>
          </a:bodyPr>
          <a:lstStyle/>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يشترط في التبليغ أن يتضمن</a:t>
            </a:r>
            <a:r>
              <a:rPr lang="en-US" sz="2400" kern="0" dirty="0">
                <a:solidFill>
                  <a:schemeClr val="tx1"/>
                </a:solidFill>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اسم الجهة الإدارية الصادر عنها القرار</a:t>
            </a:r>
            <a:r>
              <a:rPr lang="en-US" sz="2400" kern="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اسم الموظف المختص</a:t>
            </a:r>
            <a:r>
              <a:rPr lang="en-US" sz="2400" kern="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توجيه القرار إلى المعنيين به شخصياً أو من يقوم مقامهم</a:t>
            </a:r>
            <a:r>
              <a:rPr lang="en-US" sz="2400" kern="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بيانات واضحة عن القرار</a:t>
            </a:r>
            <a:r>
              <a:rPr lang="en-US" sz="2400" kern="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يبدأ الميعاد من </a:t>
            </a:r>
            <a:r>
              <a:rPr lang="ar-SA" sz="2400" b="1" kern="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تاريخ التبليغ الفعلي</a:t>
            </a:r>
            <a:r>
              <a:rPr lang="ar-SA" sz="2400" kern="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وليس من تاريخ الإرسال</a:t>
            </a:r>
            <a:r>
              <a:rPr lang="en-US" sz="2400" kern="0" dirty="0">
                <a:solidFill>
                  <a:schemeClr val="tx1"/>
                </a:solidFill>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endParaRPr lang="en-US" sz="1400" dirty="0">
              <a:solidFill>
                <a:schemeClr val="tx1"/>
              </a:solidFill>
            </a:endParaRPr>
          </a:p>
        </p:txBody>
      </p:sp>
    </p:spTree>
    <p:extLst>
      <p:ext uri="{BB962C8B-B14F-4D97-AF65-F5344CB8AC3E}">
        <p14:creationId xmlns:p14="http://schemas.microsoft.com/office/powerpoint/2010/main" val="27754267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1A263-CC79-0813-48AC-B08A76242CF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44779D2-DBEA-9F95-E552-3DB0EBB14E7F}"/>
              </a:ext>
            </a:extLst>
          </p:cNvPr>
          <p:cNvSpPr>
            <a:spLocks noGrp="1"/>
          </p:cNvSpPr>
          <p:nvPr>
            <p:ph sz="quarter" idx="10"/>
          </p:nvPr>
        </p:nvSpPr>
        <p:spPr>
          <a:xfrm>
            <a:off x="404621" y="1435608"/>
            <a:ext cx="8331415" cy="4697906"/>
          </a:xfrm>
        </p:spPr>
        <p:txBody>
          <a:bodyPr>
            <a:normAutofit/>
          </a:bodyPr>
          <a:lstStyle/>
          <a:p>
            <a:pPr marL="0" marR="0" algn="r" rtl="1">
              <a:lnSpc>
                <a:spcPct val="115000"/>
              </a:lnSpc>
              <a:spcAft>
                <a:spcPts val="800"/>
              </a:spcAft>
              <a:buNone/>
            </a:pPr>
            <a:r>
              <a:rPr lang="ar-IQ"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3.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العلم اليقيني</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يقصد به أن تتأكد المحكمة من علم المدعي بالقرار الفردي علماً يقينياً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لأسباب عملية، ابتدع مجلس الدولة الفرنسي نظرية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العلم اليقيني</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بحيث يمكن رد دعوى المدعي إذا ثبت علمه بالقرار المطعون فيه، حتى لو لم يتم تبليغه رسمياً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12468249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442B83-51CF-A983-8339-E23D97B0DE3C}"/>
              </a:ext>
            </a:extLst>
          </p:cNvPr>
          <p:cNvSpPr>
            <a:spLocks noGrp="1"/>
          </p:cNvSpPr>
          <p:nvPr>
            <p:ph sz="quarter" idx="10"/>
          </p:nvPr>
        </p:nvSpPr>
        <p:spPr>
          <a:xfrm>
            <a:off x="390906" y="604911"/>
            <a:ext cx="8362188" cy="5805033"/>
          </a:xfrm>
        </p:spPr>
        <p:txBody>
          <a:bodyPr>
            <a:normAutofit fontScale="92500" lnSpcReduction="10000"/>
          </a:bodyPr>
          <a:lstStyle/>
          <a:p>
            <a:pPr marL="0" marR="0" algn="ctr" rtl="1">
              <a:lnSpc>
                <a:spcPct val="115000"/>
              </a:lnSpc>
              <a:spcAft>
                <a:spcPts val="800"/>
              </a:spcAft>
              <a:buNone/>
            </a:pPr>
            <a:r>
              <a:rPr lang="ar-SA" sz="2400" b="1" kern="0" dirty="0">
                <a:effectLst/>
                <a:latin typeface="Calibri" panose="020F0502020204030204" pitchFamily="34" charset="0"/>
                <a:ea typeface="Times New Roman" panose="02020603050405020304" pitchFamily="18" charset="0"/>
                <a:cs typeface="Times New Roman" panose="02020603050405020304" pitchFamily="18" charset="0"/>
              </a:rPr>
              <a:t>رابعاً: انقطاع ووقف ميعاد رفع دعوى الإلغاء</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أولاً: انقطاع الميعاد</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المعنى</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زوال المدة السابقة وبدء احتساب ميعاد جديد، بحيث لا تُحتسب المدة المنقضية وتُعد كأنها لم تكن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أسباب الانقطاع</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Font typeface="+mj-lt"/>
              <a:buAutoNum type="arabicPeriod"/>
              <a:tabLst>
                <a:tab pos="9144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التظلم الإداري الجوازي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اختار الطاعن تقديم تظلم إلى الإدارة قبل رفع الدعوى، ينقطع الميعاد ويبدأ احتسابه بعد رد الإدارة بالرفض</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في فرنسا ومصر يُعتبر التظلم الجوازي قاطعاً للميعاد</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في العراق، حيث أخذ المشرع بالتظلم الوجوبي، يرى البعض أنه لا أثر للتظلم الجوازي، لكن يمكن لمحكمة قضاء الموظفين الاعتداد به إذا اختار الموظف تقديمه قبل الدعوى، خاصة في القضايا المتعلقة بالحقوق الوظيفية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33529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5FB68A-330D-1BE2-4B6A-24A32692B845}"/>
              </a:ext>
            </a:extLst>
          </p:cNvPr>
          <p:cNvSpPr>
            <a:spLocks noGrp="1"/>
          </p:cNvSpPr>
          <p:nvPr>
            <p:ph sz="quarter" idx="10"/>
          </p:nvPr>
        </p:nvSpPr>
        <p:spPr>
          <a:xfrm>
            <a:off x="404621" y="1435608"/>
            <a:ext cx="8345483" cy="4974336"/>
          </a:xfrm>
        </p:spPr>
        <p:txBody>
          <a:bodyPr>
            <a:normAutofit/>
          </a:bodyPr>
          <a:lstStyle/>
          <a:p>
            <a:pPr algn="just" rtl="1"/>
            <a:r>
              <a:rPr lang="ar-IQ" sz="2400" b="1" dirty="0">
                <a:solidFill>
                  <a:schemeClr val="tx1"/>
                </a:solidFill>
              </a:rPr>
              <a:t>المرحلة الثانية : </a:t>
            </a:r>
            <a:r>
              <a:rPr lang="ar-IQ" sz="2400" dirty="0">
                <a:solidFill>
                  <a:schemeClr val="tx1"/>
                </a:solidFill>
              </a:rPr>
              <a:t>مرحلة التأكد من توفر الشروط الشكلية : وتعقب مرحلة الاختصاص ، وفيها يتأكد القاضي من صحة الاطار الشكلي للدعوى دون الدخول في موضوعها ، فان توافرت قرر قبول الدعوى شكلاً ليتحول الى المرحلة الثالثة أما إذا انتفى احدها أو جميعها قرر رد الدعوى شكلاً دون البحث في موضوعها</a:t>
            </a:r>
          </a:p>
          <a:p>
            <a:pPr algn="just" rtl="1"/>
            <a:r>
              <a:rPr lang="ar-IQ" sz="2400" b="1" dirty="0">
                <a:solidFill>
                  <a:schemeClr val="tx1"/>
                </a:solidFill>
              </a:rPr>
              <a:t>المرحلة الثالثة : </a:t>
            </a:r>
            <a:r>
              <a:rPr lang="ar-IQ" sz="2400" dirty="0">
                <a:solidFill>
                  <a:schemeClr val="tx1"/>
                </a:solidFill>
              </a:rPr>
              <a:t>مرحلة البحث في موضوع الدعوى : بعد أن يحسم القاضي مرحلتي الاختصاص والشروط الشكلية يتحول الى فحص القرار الإداري موضوع الطعن فاذا وجد انه معيب </a:t>
            </a:r>
            <a:r>
              <a:rPr lang="ar-IQ" sz="2400" dirty="0" err="1">
                <a:solidFill>
                  <a:schemeClr val="tx1"/>
                </a:solidFill>
              </a:rPr>
              <a:t>باحد</a:t>
            </a:r>
            <a:r>
              <a:rPr lang="ar-IQ" sz="2400" dirty="0">
                <a:solidFill>
                  <a:schemeClr val="tx1"/>
                </a:solidFill>
              </a:rPr>
              <a:t> عيوب الإلغاء قضى بإلغائه ، أما إذا تبين انه سليم </a:t>
            </a:r>
            <a:r>
              <a:rPr lang="ar-IQ" sz="2400" dirty="0" err="1">
                <a:solidFill>
                  <a:schemeClr val="tx1"/>
                </a:solidFill>
              </a:rPr>
              <a:t>قضی</a:t>
            </a:r>
            <a:r>
              <a:rPr lang="ar-IQ" sz="2400" dirty="0">
                <a:solidFill>
                  <a:schemeClr val="tx1"/>
                </a:solidFill>
              </a:rPr>
              <a:t> برد دعوى المدعي .</a:t>
            </a:r>
            <a:endParaRPr lang="en-US" sz="2400" dirty="0">
              <a:solidFill>
                <a:schemeClr val="tx1"/>
              </a:solidFill>
            </a:endParaRPr>
          </a:p>
        </p:txBody>
      </p:sp>
    </p:spTree>
    <p:extLst>
      <p:ext uri="{BB962C8B-B14F-4D97-AF65-F5344CB8AC3E}">
        <p14:creationId xmlns:p14="http://schemas.microsoft.com/office/powerpoint/2010/main" val="21278687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2F518-D59D-7F53-ECA7-B021FCC7417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E64068D-6236-9C6C-1812-AAF672583466}"/>
              </a:ext>
            </a:extLst>
          </p:cNvPr>
          <p:cNvSpPr>
            <a:spLocks noGrp="1"/>
          </p:cNvSpPr>
          <p:nvPr>
            <p:ph sz="quarter" idx="10"/>
          </p:nvPr>
        </p:nvSpPr>
        <p:spPr>
          <a:xfrm>
            <a:off x="392225" y="1224593"/>
            <a:ext cx="8359550" cy="4974336"/>
          </a:xfrm>
        </p:spPr>
        <p:txBody>
          <a:bodyPr>
            <a:normAutofit/>
          </a:bodyPr>
          <a:lstStyle/>
          <a:p>
            <a:pPr marL="742950" marR="0" lvl="1" indent="-285750" algn="r" rtl="1">
              <a:lnSpc>
                <a:spcPct val="115000"/>
              </a:lnSpc>
              <a:spcAft>
                <a:spcPts val="800"/>
              </a:spcAft>
              <a:buFont typeface="+mj-lt"/>
              <a:buAutoNum type="arabicPeriod"/>
              <a:tabLst>
                <a:tab pos="914400" algn="l"/>
              </a:tabLst>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طلب الإعفاء من الرسوم القضائية</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عند تقديم طلب إعفاء من الرسوم، لا تُحتسب فترة تقديم الطلب والبت فيه ضمن الميعاد</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Font typeface="+mj-lt"/>
              <a:buAutoNum type="arabicPeriod"/>
              <a:tabLst>
                <a:tab pos="914400" algn="l"/>
              </a:tabLst>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اعتراض جهة إدارية مختصة على القرار محل الطعن</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اعترضت وزارة على قرار صادر من وزارة أخرى وكان محل طعن أمام القضاء، ينقطع الميعاد لحين الفصل في الاعتراض</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Font typeface="+mj-lt"/>
              <a:buAutoNum type="arabicPeriod"/>
              <a:tabLst>
                <a:tab pos="914400" algn="l"/>
              </a:tabLst>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رفع الدعوى أمام محكمة غير مختصة</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رفع الطاعن دعواه أمام محكمة غير مختصة، يُعتبر ذلك سبباً قاطعاً للميعاد لأنه يدل على عزمه في الطعن</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يبدأ الميعاد من جديد بعد صدور حكم بعدم الاختصاص، ويُستفاد من هذا العذر لمرة واحدة فقط</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1200" dirty="0">
              <a:solidFill>
                <a:schemeClr val="tx1"/>
              </a:solidFill>
            </a:endParaRPr>
          </a:p>
        </p:txBody>
      </p:sp>
    </p:spTree>
    <p:extLst>
      <p:ext uri="{BB962C8B-B14F-4D97-AF65-F5344CB8AC3E}">
        <p14:creationId xmlns:p14="http://schemas.microsoft.com/office/powerpoint/2010/main" val="31580024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41456-0EC7-BA46-CD43-BC1F09BE53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B411F46-16B0-0115-8B6C-FF749CA66CC8}"/>
              </a:ext>
            </a:extLst>
          </p:cNvPr>
          <p:cNvSpPr>
            <a:spLocks noGrp="1"/>
          </p:cNvSpPr>
          <p:nvPr>
            <p:ph sz="quarter" idx="10"/>
          </p:nvPr>
        </p:nvSpPr>
        <p:spPr>
          <a:xfrm>
            <a:off x="404621" y="1435608"/>
            <a:ext cx="8415821" cy="4974336"/>
          </a:xfrm>
        </p:spPr>
        <p:txBody>
          <a:bodyPr>
            <a:normAutofit/>
          </a:bodyPr>
          <a:lstStyle/>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ثانياً: وقف الميعاد</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المعنى</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الاحتفاظ بالمدة السابقة على سبب الوقف وضمها إلى المدة اللاحقة ليكتمل حساب الميعاد</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سبب الوقف</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القوة القاهرة، وهي كل حادث فجائي خارج عن إرادة الطاعن يحول بينه وبين رفع الدعوى</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قد تكون بفعل الطبيعة: كالزلازل، الفيضانات، الحرائق</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 بفعل الإنسان: كالحروب، الاضطرابات الأمنية، التظاهرات</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وقد ترتبط بظروف شخصية للطاعن: كالاعتقال أو العجز بسبب المرض</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400" dirty="0">
              <a:solidFill>
                <a:schemeClr val="tx1"/>
              </a:solidFill>
            </a:endParaRPr>
          </a:p>
        </p:txBody>
      </p:sp>
    </p:spTree>
    <p:extLst>
      <p:ext uri="{BB962C8B-B14F-4D97-AF65-F5344CB8AC3E}">
        <p14:creationId xmlns:p14="http://schemas.microsoft.com/office/powerpoint/2010/main" val="83086071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0904E-0ACB-B9DF-3AB5-80B0F4529CF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ACDDBD0-2DE5-63DF-61FD-E20A7F79A7E6}"/>
              </a:ext>
            </a:extLst>
          </p:cNvPr>
          <p:cNvSpPr>
            <a:spLocks noGrp="1"/>
          </p:cNvSpPr>
          <p:nvPr>
            <p:ph sz="quarter" idx="10"/>
          </p:nvPr>
        </p:nvSpPr>
        <p:spPr>
          <a:xfrm>
            <a:off x="404621" y="1435608"/>
            <a:ext cx="8064129" cy="4304010"/>
          </a:xfrm>
        </p:spPr>
        <p:txBody>
          <a:bodyPr>
            <a:normAutofit/>
          </a:bodyPr>
          <a:lstStyle/>
          <a:p>
            <a:pPr marL="342900" marR="0" lvl="0" indent="-342900" algn="r" defTabSz="685800" rtl="1" eaLnBrk="1" fontAlgn="auto" latinLnBrk="0" hangingPunct="1">
              <a:lnSpc>
                <a:spcPct val="115000"/>
              </a:lnSpc>
              <a:spcBef>
                <a:spcPts val="750"/>
              </a:spcBef>
              <a:spcAft>
                <a:spcPts val="800"/>
              </a:spcAft>
              <a:buClrTx/>
              <a:buSzPts val="1000"/>
              <a:buFont typeface="Symbol" panose="05050102010706020507" pitchFamily="18" charset="2"/>
              <a:buChar char=""/>
              <a:tabLst>
                <a:tab pos="457200" algn="l"/>
              </a:tabLst>
              <a:defRPr/>
            </a:pPr>
            <a:r>
              <a:rPr kumimoji="0" lang="ar-SA" sz="2800" b="1" i="0" u="none" strike="noStrike" kern="0" cap="none" spc="0" normalizeH="0" baseline="0" noProof="0" dirty="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التطبيق القضائي في العراق</a:t>
            </a:r>
            <a:r>
              <a:rPr kumimoji="0" lang="en-US" sz="2800" b="0" i="0" u="none" strike="noStrike" kern="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Arial" panose="020B0604020202020204" pitchFamily="34" charset="0"/>
              </a:rPr>
              <a:t>: </a:t>
            </a:r>
            <a:endParaRPr kumimoji="0" lang="en-US" sz="2800" b="0"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pPr marL="742950" marR="0" lvl="1" indent="-285750" algn="r" defTabSz="685800" rtl="1" eaLnBrk="1" fontAlgn="auto" latinLnBrk="0" hangingPunct="1">
              <a:lnSpc>
                <a:spcPct val="115000"/>
              </a:lnSpc>
              <a:spcBef>
                <a:spcPts val="750"/>
              </a:spcBef>
              <a:spcAft>
                <a:spcPts val="800"/>
              </a:spcAft>
              <a:buClrTx/>
              <a:buSzPts val="1000"/>
              <a:buFont typeface="Courier New" panose="02070309020205020404" pitchFamily="49" charset="0"/>
              <a:buChar char="o"/>
              <a:tabLst>
                <a:tab pos="914400" algn="l"/>
              </a:tabLst>
              <a:defRPr/>
            </a:pPr>
            <a:r>
              <a:rPr kumimoji="0" lang="ar-SA" sz="2800" b="0" i="0" u="none" strike="noStrike" kern="0" cap="none" spc="0" normalizeH="0" baseline="0" noProof="0" dirty="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أقرت الهيئة العامة لمجلس الدولة بصفتها التمييزية سابقاً القوة القاهرة سبباً موقفاً للميعاد، كما في حكمها الصادر بتاريخ 12/7/2004 الذي اعتبر أن عدم التقيد بالمدد القانونية نتيجة الحرب وما تلاها من عدم استتباب الأمن يُعد قوة قاهرة تبرر وقف الميعاد</a:t>
            </a:r>
            <a:r>
              <a:rPr kumimoji="0" lang="en-US" sz="2800" b="0" i="0" u="none" strike="noStrike" kern="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600" dirty="0">
              <a:solidFill>
                <a:schemeClr val="tx1"/>
              </a:solidFill>
            </a:endParaRPr>
          </a:p>
        </p:txBody>
      </p:sp>
    </p:spTree>
    <p:extLst>
      <p:ext uri="{BB962C8B-B14F-4D97-AF65-F5344CB8AC3E}">
        <p14:creationId xmlns:p14="http://schemas.microsoft.com/office/powerpoint/2010/main" val="31565740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9F119-1E67-EF6A-7568-594524F6EA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438FFE7-6D35-4BC1-6A32-1ABC831B7235}"/>
              </a:ext>
            </a:extLst>
          </p:cNvPr>
          <p:cNvSpPr>
            <a:spLocks noGrp="1"/>
          </p:cNvSpPr>
          <p:nvPr>
            <p:ph sz="quarter" idx="10"/>
          </p:nvPr>
        </p:nvSpPr>
        <p:spPr>
          <a:xfrm>
            <a:off x="404622" y="1435608"/>
            <a:ext cx="8458024" cy="4852650"/>
          </a:xfrm>
        </p:spPr>
        <p:txBody>
          <a:bodyPr>
            <a:normAutofit fontScale="92500"/>
          </a:bodyPr>
          <a:lstStyle/>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خامساً: الاستثناءات على شرط الميعاد</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الأصل أن فوات ميعاد دعوى الإلغاء يؤدي إلى سقوط الحق في إقامتها، ويترتب عليه تحصين القرار الإداري غير المطعون فيه حتى وإن كان مخالفاً للقانون. غير أن هناك حالات استثنائية يبقى فيها حق المدعي قائماً، ولا يتحصن القرار من الطعن رغم فوات الميعاد، وهي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القرارات الإدارية المعدومة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هي القرارات التي شابها عيب جسيم يفقدها صفتها كقرار إداري ويجعلها بمنزلة العمل المادي</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صدور قرار إداري يدخل ضمن صلاحيات البرلمان أو القضاء</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ميعاد للطعن فيها، ويجوز رفع الدعوى ضدها في أي وقت</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solidFill>
                <a:schemeClr val="tx1"/>
              </a:solidFill>
            </a:endParaRPr>
          </a:p>
        </p:txBody>
      </p:sp>
    </p:spTree>
    <p:extLst>
      <p:ext uri="{BB962C8B-B14F-4D97-AF65-F5344CB8AC3E}">
        <p14:creationId xmlns:p14="http://schemas.microsoft.com/office/powerpoint/2010/main" val="5277470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4BB64-1F92-A25B-E0B7-C81FB9E1C8F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5BD7F81-F19C-4403-387F-EF22F9A8F761}"/>
              </a:ext>
            </a:extLst>
          </p:cNvPr>
          <p:cNvSpPr>
            <a:spLocks noGrp="1"/>
          </p:cNvSpPr>
          <p:nvPr>
            <p:ph sz="quarter" idx="10"/>
          </p:nvPr>
        </p:nvSpPr>
        <p:spPr>
          <a:xfrm>
            <a:off x="404621" y="1435608"/>
            <a:ext cx="8007859" cy="4974336"/>
          </a:xfrm>
        </p:spPr>
        <p:txBody>
          <a:bodyPr>
            <a:normAutofit lnSpcReduction="10000"/>
          </a:bodyPr>
          <a:lstStyle/>
          <a:p>
            <a:pPr marR="0" lvl="0" algn="r" rtl="1">
              <a:lnSpc>
                <a:spcPct val="115000"/>
              </a:lnSpc>
              <a:spcAft>
                <a:spcPts val="800"/>
              </a:spcAft>
              <a:tabLst>
                <a:tab pos="457200" algn="l"/>
              </a:tabLst>
            </a:pPr>
            <a:r>
              <a:rPr lang="ar-IQ"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2.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القرارات الإدارية المستمرة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هي القرارات التي تستمر في إنتاج آثارها القانونية فترة غير محددة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قرار المنع من السفر، أو قرار شطب اسم مقاول من جدول المقاولين</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يجوز الطعن بها ما دامت آثارها قائمة دون التقيد بمدد الطعن</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r" rtl="1">
              <a:lnSpc>
                <a:spcPct val="115000"/>
              </a:lnSpc>
              <a:spcAft>
                <a:spcPts val="800"/>
              </a:spcAft>
              <a:tabLst>
                <a:tab pos="457200" algn="l"/>
              </a:tabLst>
            </a:pPr>
            <a:r>
              <a:rPr lang="ar-IQ"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3.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القرارات الإدارية السلبية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هي امتناع الإدارة عن اتخاذ قرار كان واجباً عليها اتخاذه قانوناً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رفض منح رخصة لمزاولة مهنة أو نشاط معين</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يمكن الطعن بها في أي وقت، وتُعامل معاملة القرارات المستمرة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400" dirty="0">
              <a:solidFill>
                <a:schemeClr val="tx1"/>
              </a:solidFill>
            </a:endParaRPr>
          </a:p>
        </p:txBody>
      </p:sp>
    </p:spTree>
    <p:extLst>
      <p:ext uri="{BB962C8B-B14F-4D97-AF65-F5344CB8AC3E}">
        <p14:creationId xmlns:p14="http://schemas.microsoft.com/office/powerpoint/2010/main" val="30545388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E0B66-333D-55D7-84E9-162098C5144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F309C5-6DC2-7B24-8EF8-EF9B499DC41F}"/>
              </a:ext>
            </a:extLst>
          </p:cNvPr>
          <p:cNvSpPr>
            <a:spLocks noGrp="1"/>
          </p:cNvSpPr>
          <p:nvPr>
            <p:ph sz="quarter" idx="10"/>
          </p:nvPr>
        </p:nvSpPr>
        <p:spPr>
          <a:xfrm>
            <a:off x="404622" y="1435608"/>
            <a:ext cx="8190738" cy="4711974"/>
          </a:xfrm>
        </p:spPr>
        <p:txBody>
          <a:bodyPr>
            <a:normAutofit lnSpcReduction="10000"/>
          </a:bodyPr>
          <a:lstStyle/>
          <a:p>
            <a:pPr marR="0" lvl="0" algn="r" rtl="1">
              <a:lnSpc>
                <a:spcPct val="115000"/>
              </a:lnSpc>
              <a:spcAft>
                <a:spcPts val="800"/>
              </a:spcAft>
              <a:tabLst>
                <a:tab pos="457200" algn="l"/>
              </a:tabLst>
            </a:pPr>
            <a:r>
              <a:rPr lang="ar-IQ"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4.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القرارات الكاشفة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هي القرارات التي تكشف عن أثر قانوني رتبه القانون للطاعن، دون أن تنشئ أو تعدل أو تلغي مركزاً قانونياً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رفض منح جواز سفر أو شهادة جنسية رغم توافر الشروط، أو قرار تثبيت الموظف</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يجوز الطعن بها في أي وقت لمخالفتها الصريحة للقانون</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r" rtl="1">
              <a:lnSpc>
                <a:spcPct val="115000"/>
              </a:lnSpc>
              <a:spcAft>
                <a:spcPts val="800"/>
              </a:spcAft>
              <a:tabLst>
                <a:tab pos="457200" algn="l"/>
              </a:tabLst>
            </a:pPr>
            <a:r>
              <a:rPr lang="ar-IQ"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5.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تغير الظروف التشريعية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صدر قرار إداري غير مشروع ولم يُجز الطعن به في حينه، ثم أجاز القانون لاحقاً الطعن فيه، يصبح من الممكن الطعن دون التقيد بالميعاد السابق</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400" dirty="0">
              <a:solidFill>
                <a:schemeClr val="tx1"/>
              </a:solidFill>
            </a:endParaRPr>
          </a:p>
        </p:txBody>
      </p:sp>
    </p:spTree>
    <p:extLst>
      <p:ext uri="{BB962C8B-B14F-4D97-AF65-F5344CB8AC3E}">
        <p14:creationId xmlns:p14="http://schemas.microsoft.com/office/powerpoint/2010/main" val="40232368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FC166-0469-2FA7-F1EF-B5D82F9C896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6307803-555B-D9DB-37AF-75A1676AD0FE}"/>
              </a:ext>
            </a:extLst>
          </p:cNvPr>
          <p:cNvSpPr>
            <a:spLocks noGrp="1"/>
          </p:cNvSpPr>
          <p:nvPr>
            <p:ph sz="quarter" idx="10"/>
          </p:nvPr>
        </p:nvSpPr>
        <p:spPr>
          <a:xfrm>
            <a:off x="404621" y="1435607"/>
            <a:ext cx="8345483" cy="4655703"/>
          </a:xfrm>
        </p:spPr>
        <p:txBody>
          <a:bodyPr>
            <a:normAutofit/>
          </a:bodyPr>
          <a:lstStyle/>
          <a:p>
            <a:pPr marR="0" lvl="0" algn="r" rtl="1">
              <a:lnSpc>
                <a:spcPct val="115000"/>
              </a:lnSpc>
              <a:spcAft>
                <a:spcPts val="800"/>
              </a:spcAft>
              <a:tabLst>
                <a:tab pos="457200" algn="l"/>
              </a:tabLst>
            </a:pPr>
            <a:r>
              <a:rPr lang="ar-IQ"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6.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الطعن بالقرارات التنظيمية غير المشروعة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يمكن الطعن بها بعد فوات الميعاد في حالتين</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الطعن بالقرارات الفردية الصادرة استناداً إلى القرار التنظيمي غير المشروع، مما يحيي ميعاد الطعن فيه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استبعاد آثار القرار التنظيمي غير المشروع مباشرة بعد فوات الميعاد من خلال طلب وقف تنفيذه دون التعرض لإلغائه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1400" dirty="0">
              <a:solidFill>
                <a:schemeClr val="tx1"/>
              </a:solidFill>
            </a:endParaRPr>
          </a:p>
        </p:txBody>
      </p:sp>
    </p:spTree>
    <p:extLst>
      <p:ext uri="{BB962C8B-B14F-4D97-AF65-F5344CB8AC3E}">
        <p14:creationId xmlns:p14="http://schemas.microsoft.com/office/powerpoint/2010/main" val="753054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2317A-BFC7-F216-3F2B-1A1BE4C29DC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58D4241-1F71-A47D-B8D2-6EFE44888506}"/>
              </a:ext>
            </a:extLst>
          </p:cNvPr>
          <p:cNvSpPr>
            <a:spLocks noGrp="1"/>
          </p:cNvSpPr>
          <p:nvPr>
            <p:ph sz="quarter" idx="10"/>
          </p:nvPr>
        </p:nvSpPr>
        <p:spPr>
          <a:xfrm>
            <a:off x="404621" y="1435608"/>
            <a:ext cx="8429889" cy="4974336"/>
          </a:xfrm>
        </p:spPr>
        <p:txBody>
          <a:bodyPr>
            <a:normAutofit/>
          </a:bodyPr>
          <a:lstStyle/>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أسباب الإلغاء</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بعد أن يتأكد القاضي الإداري من اختصاصه بنظر الدعوى المرفوعة أمامه ومن توافر الشروط الشكلية فيها، ينتقل إلى المرحلة الثالثة والأخيرة وهي النظر في موضوع الدعوى</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ويعني ذلك بحث القرار الإداري محل الطعن، فإن وجد سبباً يبرر إلغاءه أصدر حكم الإلغاء، وإن لم يجد قضى برد الدعوى موضوعاً لسلامة القرار الإداري المطعون فيه من العيوب</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إذن، أسباب الإلغاء هي العيوب التي تشوب عنصراً أو أكثر من عناصر القرار وتبرر إلغاءه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39051284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285F4-2458-6D7D-4D5B-A1F1EDD2B0F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850A403-BDB3-2FE3-7D81-8347A962EAE9}"/>
              </a:ext>
            </a:extLst>
          </p:cNvPr>
          <p:cNvSpPr>
            <a:spLocks noGrp="1"/>
          </p:cNvSpPr>
          <p:nvPr>
            <p:ph sz="quarter" idx="10"/>
          </p:nvPr>
        </p:nvSpPr>
        <p:spPr>
          <a:xfrm>
            <a:off x="404621" y="1435608"/>
            <a:ext cx="8218873" cy="4974336"/>
          </a:xfrm>
        </p:spPr>
        <p:txBody>
          <a:bodyPr numCol="1">
            <a:normAutofit lnSpcReduction="10000"/>
          </a:bodyPr>
          <a:lstStyle/>
          <a:p>
            <a:pPr marL="0" marR="0" algn="r" rtl="1">
              <a:lnSpc>
                <a:spcPct val="115000"/>
              </a:lnSpc>
              <a:spcAft>
                <a:spcPts val="800"/>
              </a:spcAft>
              <a:buNone/>
            </a:pPr>
            <a:r>
              <a:rPr lang="ar-SA" sz="4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عناصر القرار الإداري وعيوبه</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من المعلوم أن للقرار الإداري خمسة عناصر أساسية</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الاختصاص</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الشكل</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السبب</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المحل</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الغاية</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1600" dirty="0">
              <a:solidFill>
                <a:schemeClr val="tx1"/>
              </a:solidFill>
            </a:endParaRPr>
          </a:p>
        </p:txBody>
      </p:sp>
    </p:spTree>
    <p:extLst>
      <p:ext uri="{BB962C8B-B14F-4D97-AF65-F5344CB8AC3E}">
        <p14:creationId xmlns:p14="http://schemas.microsoft.com/office/powerpoint/2010/main" val="2652266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DAF35-6852-20A5-045D-2345BA783EF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074786-5001-D074-BDCC-CBAA4415B2C9}"/>
              </a:ext>
            </a:extLst>
          </p:cNvPr>
          <p:cNvSpPr>
            <a:spLocks noGrp="1"/>
          </p:cNvSpPr>
          <p:nvPr>
            <p:ph sz="quarter" idx="10"/>
          </p:nvPr>
        </p:nvSpPr>
        <p:spPr>
          <a:xfrm>
            <a:off x="404622" y="1435607"/>
            <a:ext cx="8373618" cy="4824515"/>
          </a:xfrm>
        </p:spPr>
        <p:txBody>
          <a:bodyPr>
            <a:normAutofit/>
          </a:bodyPr>
          <a:lstStyle/>
          <a:p>
            <a:pPr marL="457200" marR="0" lvl="0" indent="-457200" algn="r" defTabSz="685800" rtl="1" eaLnBrk="1" fontAlgn="auto" latinLnBrk="0" hangingPunct="1">
              <a:lnSpc>
                <a:spcPct val="115000"/>
              </a:lnSpc>
              <a:spcBef>
                <a:spcPts val="750"/>
              </a:spcBef>
              <a:spcAft>
                <a:spcPts val="800"/>
              </a:spcAft>
              <a:buClrTx/>
              <a:buSzTx/>
              <a:buFont typeface="Wingdings" panose="05000000000000000000" pitchFamily="2" charset="2"/>
              <a:buChar char="v"/>
              <a:tabLst/>
              <a:defRPr/>
            </a:pPr>
            <a:r>
              <a:rPr kumimoji="0" lang="ar-SA" sz="2800" b="1" i="0" u="none" strike="noStrike" kern="0" cap="none" spc="0" normalizeH="0" baseline="0" noProof="0" dirty="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ويقابل كل عنصر تقريباً عيب محدد</a:t>
            </a:r>
            <a:r>
              <a:rPr kumimoji="0" lang="en-US" sz="2800" b="1" i="0" u="none" strike="noStrike" kern="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Arial" panose="020B0604020202020204" pitchFamily="34" charset="0"/>
              </a:rPr>
              <a:t>:</a:t>
            </a:r>
            <a:endParaRPr kumimoji="0" lang="en-US" sz="2800" b="1"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pPr marL="457200" marR="0" lvl="0" indent="-457200" algn="r" defTabSz="685800" rtl="1" eaLnBrk="1" fontAlgn="auto" latinLnBrk="0" hangingPunct="1">
              <a:lnSpc>
                <a:spcPct val="115000"/>
              </a:lnSpc>
              <a:spcBef>
                <a:spcPts val="750"/>
              </a:spcBef>
              <a:spcAft>
                <a:spcPts val="800"/>
              </a:spcAft>
              <a:buClrTx/>
              <a:buSzPts val="1000"/>
              <a:buFont typeface="Wingdings" panose="05000000000000000000" pitchFamily="2" charset="2"/>
              <a:buChar char="v"/>
              <a:tabLst>
                <a:tab pos="457200" algn="l"/>
              </a:tabLst>
              <a:defRPr/>
            </a:pPr>
            <a:r>
              <a:rPr kumimoji="0" lang="ar-SA" sz="2800" b="0" i="0" u="none" strike="noStrike" kern="0" cap="none" spc="0" normalizeH="0" baseline="0" noProof="0" dirty="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عيب عدم الاختصاص يقابل عنصر الاختصاص</a:t>
            </a:r>
            <a:r>
              <a:rPr kumimoji="0" lang="en-US" sz="2800" b="0" i="0" u="none" strike="noStrike" kern="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Arial" panose="020B0604020202020204" pitchFamily="34" charset="0"/>
              </a:rPr>
              <a:t>.</a:t>
            </a:r>
            <a:endParaRPr kumimoji="0" lang="en-US" sz="2800" b="0"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pPr marL="457200" marR="0" lvl="0" indent="-457200" algn="r" defTabSz="685800" rtl="1" eaLnBrk="1" fontAlgn="auto" latinLnBrk="0" hangingPunct="1">
              <a:lnSpc>
                <a:spcPct val="115000"/>
              </a:lnSpc>
              <a:spcBef>
                <a:spcPts val="750"/>
              </a:spcBef>
              <a:spcAft>
                <a:spcPts val="800"/>
              </a:spcAft>
              <a:buClrTx/>
              <a:buSzPts val="1000"/>
              <a:buFont typeface="Wingdings" panose="05000000000000000000" pitchFamily="2" charset="2"/>
              <a:buChar char="v"/>
              <a:tabLst>
                <a:tab pos="457200" algn="l"/>
              </a:tabLst>
              <a:defRPr/>
            </a:pPr>
            <a:r>
              <a:rPr kumimoji="0" lang="ar-SA" sz="2800" b="0" i="0" u="none" strike="noStrike" kern="0" cap="none" spc="0" normalizeH="0" baseline="0" noProof="0" dirty="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عيب الشكل يقابل عنصر الشكل</a:t>
            </a:r>
            <a:r>
              <a:rPr kumimoji="0" lang="en-US" sz="2800" b="0" i="0" u="none" strike="noStrike" kern="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Arial" panose="020B0604020202020204" pitchFamily="34" charset="0"/>
              </a:rPr>
              <a:t>.</a:t>
            </a:r>
            <a:endParaRPr kumimoji="0" lang="en-US" sz="2800" b="0"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pPr marL="457200" marR="0" lvl="0" indent="-457200" algn="r" defTabSz="685800" rtl="1" eaLnBrk="1" fontAlgn="auto" latinLnBrk="0" hangingPunct="1">
              <a:lnSpc>
                <a:spcPct val="115000"/>
              </a:lnSpc>
              <a:spcBef>
                <a:spcPts val="750"/>
              </a:spcBef>
              <a:spcAft>
                <a:spcPts val="800"/>
              </a:spcAft>
              <a:buClrTx/>
              <a:buSzPts val="1000"/>
              <a:buFont typeface="Wingdings" panose="05000000000000000000" pitchFamily="2" charset="2"/>
              <a:buChar char="v"/>
              <a:tabLst>
                <a:tab pos="457200" algn="l"/>
              </a:tabLst>
              <a:defRPr/>
            </a:pPr>
            <a:r>
              <a:rPr kumimoji="0" lang="ar-SA" sz="2800" b="0" i="0" u="none" strike="noStrike" kern="0" cap="none" spc="0" normalizeH="0" baseline="0" noProof="0" dirty="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عيب مخالفة القانون يرد على عنصري المحل والسبب</a:t>
            </a:r>
            <a:r>
              <a:rPr kumimoji="0" lang="en-US" sz="2800" b="0" i="0" u="none" strike="noStrike" kern="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Arial" panose="020B0604020202020204" pitchFamily="34" charset="0"/>
              </a:rPr>
              <a:t>.</a:t>
            </a:r>
            <a:endParaRPr kumimoji="0" lang="en-US" sz="2800" b="0"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pPr marL="457200" marR="0" lvl="0" indent="-457200" algn="r" defTabSz="685800" rtl="1" eaLnBrk="1" fontAlgn="auto" latinLnBrk="0" hangingPunct="1">
              <a:lnSpc>
                <a:spcPct val="115000"/>
              </a:lnSpc>
              <a:spcBef>
                <a:spcPts val="750"/>
              </a:spcBef>
              <a:spcAft>
                <a:spcPts val="800"/>
              </a:spcAft>
              <a:buClrTx/>
              <a:buSzPts val="1000"/>
              <a:buFont typeface="Wingdings" panose="05000000000000000000" pitchFamily="2" charset="2"/>
              <a:buChar char="v"/>
              <a:tabLst>
                <a:tab pos="457200" algn="l"/>
              </a:tabLst>
              <a:defRPr/>
            </a:pPr>
            <a:r>
              <a:rPr kumimoji="0" lang="ar-SA" sz="2800" b="0" i="0" u="none" strike="noStrike" kern="0" cap="none" spc="0" normalizeH="0" baseline="0" noProof="0" dirty="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عيب الانحراف في استعمال السلطة يقابل عنصر الغاية</a:t>
            </a:r>
            <a:r>
              <a:rPr kumimoji="0" lang="en-US" sz="2800" b="0" i="0" u="none" strike="noStrike" kern="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Arial" panose="020B0604020202020204" pitchFamily="34" charset="0"/>
              </a:rPr>
              <a:t>.</a:t>
            </a:r>
            <a:endParaRPr kumimoji="0" lang="en-US" sz="2800" b="0" i="0" u="none" strike="noStrike" kern="1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pPr marL="285750" indent="-285750" algn="r" rtl="1">
              <a:buFont typeface="Wingdings" panose="05000000000000000000" pitchFamily="2" charset="2"/>
              <a:buChar char="v"/>
            </a:pPr>
            <a:endParaRPr lang="en-US" sz="1600" dirty="0">
              <a:solidFill>
                <a:schemeClr val="tx1"/>
              </a:solidFill>
            </a:endParaRPr>
          </a:p>
        </p:txBody>
      </p:sp>
    </p:spTree>
    <p:extLst>
      <p:ext uri="{BB962C8B-B14F-4D97-AF65-F5344CB8AC3E}">
        <p14:creationId xmlns:p14="http://schemas.microsoft.com/office/powerpoint/2010/main" val="4098320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792AF-0172-7E1F-E430-0B0F1D90BB8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8FBCC2B-F3B3-FA3B-8D75-1D45BB26CF68}"/>
              </a:ext>
            </a:extLst>
          </p:cNvPr>
          <p:cNvSpPr>
            <a:spLocks noGrp="1"/>
          </p:cNvSpPr>
          <p:nvPr>
            <p:ph sz="quarter" idx="10"/>
          </p:nvPr>
        </p:nvSpPr>
        <p:spPr>
          <a:xfrm>
            <a:off x="404622" y="1435608"/>
            <a:ext cx="8458024" cy="4974336"/>
          </a:xfrm>
        </p:spPr>
        <p:txBody>
          <a:bodyPr>
            <a:normAutofit/>
          </a:bodyPr>
          <a:lstStyle/>
          <a:p>
            <a:pPr algn="ctr" rtl="1"/>
            <a:r>
              <a:rPr lang="ar-IQ" sz="2800" b="1" dirty="0">
                <a:solidFill>
                  <a:schemeClr val="tx1"/>
                </a:solidFill>
              </a:rPr>
              <a:t>شرط انتفاء الطريق الموازي للطعن</a:t>
            </a:r>
          </a:p>
          <a:p>
            <a:pPr algn="just" rtl="1"/>
            <a:r>
              <a:rPr lang="ar-IQ" sz="2400" dirty="0">
                <a:solidFill>
                  <a:schemeClr val="tx1"/>
                </a:solidFill>
              </a:rPr>
              <a:t>و مفاده ان لا يكون أمام الطاعن دعوى موازية تحقق له مزايا وامتيازات مماثلة لما تحققه له دعوى الالغاء ، فاذا نظم المشرع دعوى موازية لدعوى الالغاء ، ينبغي على القاضي رد الدعوى لعدم اختصاصه استناداً الى الشرط المذكور . </a:t>
            </a:r>
          </a:p>
          <a:p>
            <a:pPr algn="just" rtl="1"/>
            <a:r>
              <a:rPr lang="ar-IQ" sz="2400" dirty="0">
                <a:solidFill>
                  <a:schemeClr val="tx1"/>
                </a:solidFill>
              </a:rPr>
              <a:t>وعلى هذا الاساس يرد القاضي الاداري الدعوى المرفوعة امامه عند توفر شرطان متلازمان مكملان لبعضهما الأول ان تكون الدعوى الموازية دعوى قضائية وعليه لا يعمل بالشرط المذكور اذا كان التظلم يرفع </a:t>
            </a:r>
            <a:r>
              <a:rPr lang="ar-IQ" sz="2400" dirty="0" err="1">
                <a:solidFill>
                  <a:schemeClr val="tx1"/>
                </a:solidFill>
              </a:rPr>
              <a:t>للادارة</a:t>
            </a:r>
            <a:r>
              <a:rPr lang="ar-IQ" sz="2400" dirty="0">
                <a:solidFill>
                  <a:schemeClr val="tx1"/>
                </a:solidFill>
              </a:rPr>
              <a:t> أو لجهة غير القضاء ، والثاني تماثل النتائج والآثار المترتبة بين دعوى الالغاء والدعوى الموازية</a:t>
            </a:r>
          </a:p>
        </p:txBody>
      </p:sp>
    </p:spTree>
    <p:extLst>
      <p:ext uri="{BB962C8B-B14F-4D97-AF65-F5344CB8AC3E}">
        <p14:creationId xmlns:p14="http://schemas.microsoft.com/office/powerpoint/2010/main" val="37517632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7269E-E6D8-E88B-4103-106A7FF268F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4056CA3-5AFB-696D-B229-E3B7A971CBCA}"/>
              </a:ext>
            </a:extLst>
          </p:cNvPr>
          <p:cNvSpPr>
            <a:spLocks noGrp="1"/>
          </p:cNvSpPr>
          <p:nvPr>
            <p:ph sz="quarter" idx="10"/>
          </p:nvPr>
        </p:nvSpPr>
        <p:spPr>
          <a:xfrm>
            <a:off x="404621" y="1435608"/>
            <a:ext cx="8148535" cy="4974336"/>
          </a:xfrm>
        </p:spPr>
        <p:txBody>
          <a:bodyPr>
            <a:normAutofit/>
          </a:bodyPr>
          <a:lstStyle/>
          <a:p>
            <a:pPr marL="0" marR="0" algn="r" rtl="1">
              <a:lnSpc>
                <a:spcPct val="115000"/>
              </a:lnSpc>
              <a:spcAft>
                <a:spcPts val="800"/>
              </a:spcAft>
              <a:buNone/>
            </a:pPr>
            <a:r>
              <a:rPr lang="ar-SA" sz="32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التطور التاريخي لأسباب الإلغاء</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ظهرت أسباب الإلغاء في فرنسا بشكل تدريجي خلال القرنين التاسع عشر والعشرين</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أولاً: عيب الاختصاص</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ثانياً: عيب الشكل</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ثالثاً: عيب مخالفة القانون</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وأخيراً: عيب الانحراف في استعمال السلطة</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وقد ثار خلاف فقهي حول هذه العيوب؛ فهناك اتجاه يجعلها مقابلة لعناصر القرار الإداري، بينما اتجاه آخر ينكر استقلال عيب السبب ويضعه ضمن عيب مخالفة القانون. وهذا ما تبنته تشريعات مصر والأردن والعراق، إذ لم تذكر عيب السبب عند تعداد أسباب الإلغاء</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000" dirty="0">
              <a:solidFill>
                <a:schemeClr val="tx1"/>
              </a:solidFill>
            </a:endParaRPr>
          </a:p>
        </p:txBody>
      </p:sp>
    </p:spTree>
    <p:extLst>
      <p:ext uri="{BB962C8B-B14F-4D97-AF65-F5344CB8AC3E}">
        <p14:creationId xmlns:p14="http://schemas.microsoft.com/office/powerpoint/2010/main" val="58229786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DF964-A21E-ECAD-2744-EC94FF56EF9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F03C2E0-1468-3E80-FE0D-889D1FD5973A}"/>
              </a:ext>
            </a:extLst>
          </p:cNvPr>
          <p:cNvSpPr>
            <a:spLocks noGrp="1"/>
          </p:cNvSpPr>
          <p:nvPr>
            <p:ph sz="quarter" idx="10"/>
          </p:nvPr>
        </p:nvSpPr>
        <p:spPr>
          <a:xfrm>
            <a:off x="390906" y="1252727"/>
            <a:ext cx="8443957" cy="5288750"/>
          </a:xfrm>
        </p:spPr>
        <p:txBody>
          <a:bodyPr>
            <a:normAutofit lnSpcReduction="10000"/>
          </a:bodyPr>
          <a:lstStyle/>
          <a:p>
            <a:pPr marL="0" marR="0" algn="r" rtl="1">
              <a:lnSpc>
                <a:spcPct val="115000"/>
              </a:lnSpc>
              <a:spcAft>
                <a:spcPts val="800"/>
              </a:spcAft>
              <a:buNone/>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أسباب الإلغاء في التشريعات</a:t>
            </a:r>
            <a:endParaRPr lang="en-US" sz="1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في مصر</a:t>
            </a:r>
            <a:endParaRPr lang="en-US" sz="1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1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وردت أسباب الإلغاء في قانون مجلس الدولة لسنة 1946 والقوانين اللاحقة، وآخرها قانون مجلس الدولة رقم 47 لسنة 1972</a:t>
            </a:r>
            <a:r>
              <a:rPr lang="en-US" sz="1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1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1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جاء في المادة</a:t>
            </a:r>
            <a:r>
              <a:rPr lang="en-US" sz="1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(10):</a:t>
            </a:r>
            <a:br>
              <a:rPr lang="en-US" sz="1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1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يشترط في طلبات إلغاء القرارات الإدارية النهائية أن يكون مرجع الطعن</a:t>
            </a:r>
            <a:r>
              <a:rPr lang="en-US" sz="1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1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1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عدم الاختصاص،</a:t>
            </a:r>
            <a:endParaRPr lang="en-US" sz="1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1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 عيب الشكل،</a:t>
            </a:r>
            <a:endParaRPr lang="en-US" sz="1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1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 مخالفة القوانين أو اللوائح،</a:t>
            </a:r>
            <a:endParaRPr lang="en-US" sz="1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1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 الخطأ في تطبيقها أو تأويلها،</a:t>
            </a:r>
            <a:endParaRPr lang="en-US" sz="1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1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 إساءة استعمال السلطة</a:t>
            </a:r>
            <a:r>
              <a:rPr lang="en-US" sz="1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1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1800" dirty="0">
              <a:solidFill>
                <a:schemeClr val="tx1"/>
              </a:solidFill>
            </a:endParaRPr>
          </a:p>
        </p:txBody>
      </p:sp>
    </p:spTree>
    <p:extLst>
      <p:ext uri="{BB962C8B-B14F-4D97-AF65-F5344CB8AC3E}">
        <p14:creationId xmlns:p14="http://schemas.microsoft.com/office/powerpoint/2010/main" val="252952492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F729F-F582-427D-5923-2DE6E0FAC1D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1308099-0E97-2109-F7C0-1D381CBFD01D}"/>
              </a:ext>
            </a:extLst>
          </p:cNvPr>
          <p:cNvSpPr>
            <a:spLocks noGrp="1"/>
          </p:cNvSpPr>
          <p:nvPr>
            <p:ph sz="quarter" idx="10"/>
          </p:nvPr>
        </p:nvSpPr>
        <p:spPr>
          <a:xfrm>
            <a:off x="404621" y="1435608"/>
            <a:ext cx="8331415" cy="4974336"/>
          </a:xfrm>
        </p:spPr>
        <p:txBody>
          <a:bodyPr>
            <a:normAutofit lnSpcReduction="10000"/>
          </a:bodyPr>
          <a:lstStyle/>
          <a:p>
            <a:pPr marL="0" marR="0" algn="r" rtl="1">
              <a:lnSpc>
                <a:spcPct val="115000"/>
              </a:lnSpc>
              <a:spcAft>
                <a:spcPts val="800"/>
              </a:spcAft>
              <a:buNone/>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في العراق</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أورد المشرع أسباب الإلغاء في المادة (7/ خامساً) من قانون مجلس الدولة رقم 65 لسنة 1979 المعدل، ونصت على أن أسباب الطعن تشمل</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أن يتضمن الأمر أو القرار خرقاً أو مخالفة للقانون أو الأنظمة أو التعليمات أو الأنظمة الداخلية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أن يكون الأمر أو القرار قد صدر خلافاً لقواعد الاختصاص أو معيباً في شكله أو في الإجراءات أو في محله أو سببه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أن يتضمن الأمر أو القرار خطأ في تطبيق القوانين أو الأنظمة أو التعليمات أو الأنظمة الداخلية أو في تفسيرها، أو فيه إساءة أو تعسف في استعمال السلطة أو الانحراف عنها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35617092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54252-CE3D-E3B8-99A4-00A21DBC5AC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25035B-9570-6EF1-21A5-DA394656E6CE}"/>
              </a:ext>
            </a:extLst>
          </p:cNvPr>
          <p:cNvSpPr>
            <a:spLocks noGrp="1"/>
          </p:cNvSpPr>
          <p:nvPr>
            <p:ph sz="quarter" idx="10"/>
          </p:nvPr>
        </p:nvSpPr>
        <p:spPr>
          <a:xfrm>
            <a:off x="404622" y="1435608"/>
            <a:ext cx="8387686" cy="4974336"/>
          </a:xfrm>
        </p:spPr>
        <p:txBody>
          <a:bodyPr>
            <a:normAutofit/>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عيب عدم الاختصاص</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يُعد عيب عدم الاختصاص أقدم العيوب وأولها، ومعناه صدور القرار الإداري من جهة غير مختصة بإصداره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القانون يضع قواعد الاختصاص ويحدد الصلاحيات وينيطها بالجهات المختصة بممارستها، فإذا مارست الإدارة اختصاصاً لم يُعهد إليها، وُصم تصرفها بعدم المشروعية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ويترتب على هذا العيب نتائج مهمة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42772047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BFFF6-C5A7-7995-37B1-F2185F7B6F3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79D2D26-23D0-80D5-D340-344C45A18B0C}"/>
              </a:ext>
            </a:extLst>
          </p:cNvPr>
          <p:cNvSpPr>
            <a:spLocks noGrp="1"/>
          </p:cNvSpPr>
          <p:nvPr>
            <p:ph sz="quarter" idx="10"/>
          </p:nvPr>
        </p:nvSpPr>
        <p:spPr>
          <a:xfrm>
            <a:off x="404622" y="1435608"/>
            <a:ext cx="8289212" cy="4974336"/>
          </a:xfrm>
        </p:spPr>
        <p:txBody>
          <a:bodyPr>
            <a:normAutofit/>
          </a:bodyPr>
          <a:lstStyle/>
          <a:p>
            <a:pPr marL="457200" marR="0" lvl="0" indent="-457200" algn="r" rtl="1">
              <a:lnSpc>
                <a:spcPct val="115000"/>
              </a:lnSpc>
              <a:spcAft>
                <a:spcPts val="800"/>
              </a:spcAft>
              <a:buSzPts val="1000"/>
              <a:buFont typeface="Wingdings" panose="05000000000000000000" pitchFamily="2" charset="2"/>
              <a:buChar char="v"/>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تعلقه بالنظام العام، فلا يُعتد بأي اتفاق مخالف لقواعد الاختصاص</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457200" marR="0" lvl="0" indent="-457200" algn="r" rtl="1">
              <a:lnSpc>
                <a:spcPct val="115000"/>
              </a:lnSpc>
              <a:spcAft>
                <a:spcPts val="800"/>
              </a:spcAft>
              <a:buSzPts val="1000"/>
              <a:buFont typeface="Wingdings" panose="05000000000000000000" pitchFamily="2" charset="2"/>
              <a:buChar char="v"/>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للقاضي أن يثيره من تلقاء نفسه ولو لم يثره المدعي</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457200" marR="0" lvl="0" indent="-457200" algn="r" rtl="1">
              <a:lnSpc>
                <a:spcPct val="115000"/>
              </a:lnSpc>
              <a:spcAft>
                <a:spcPts val="800"/>
              </a:spcAft>
              <a:buSzPts val="1000"/>
              <a:buFont typeface="Wingdings" panose="05000000000000000000" pitchFamily="2" charset="2"/>
              <a:buChar char="v"/>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تشفع حالات الاستعجال بمخالفة قواعد الاختصاص إلا في حالة الضرورة</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457200" marR="0" lvl="0" indent="-457200" algn="r" rtl="1">
              <a:lnSpc>
                <a:spcPct val="115000"/>
              </a:lnSpc>
              <a:spcAft>
                <a:spcPts val="800"/>
              </a:spcAft>
              <a:buSzPts val="1000"/>
              <a:buFont typeface="Wingdings" panose="05000000000000000000" pitchFamily="2" charset="2"/>
              <a:buChar char="v"/>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يجوز للإدارة التذرع بالمصلحة العامة عند مخالفته</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457200" marR="0" lvl="0" indent="-457200" algn="r" rtl="1">
              <a:lnSpc>
                <a:spcPct val="115000"/>
              </a:lnSpc>
              <a:spcAft>
                <a:spcPts val="800"/>
              </a:spcAft>
              <a:buSzPts val="1000"/>
              <a:buFont typeface="Wingdings" panose="05000000000000000000" pitchFamily="2" charset="2"/>
              <a:buChar char="v"/>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يمكن الدفع بعدم الاختصاص في أي مرحلة من مراحل الدعوى</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457200" marR="0" lvl="0" indent="-457200" algn="r" rtl="1">
              <a:lnSpc>
                <a:spcPct val="115000"/>
              </a:lnSpc>
              <a:spcAft>
                <a:spcPts val="800"/>
              </a:spcAft>
              <a:buSzPts val="1000"/>
              <a:buFont typeface="Wingdings" panose="05000000000000000000" pitchFamily="2" charset="2"/>
              <a:buChar char="v"/>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يحق للقاضي التوسع في تفسير النصوص المتعلقة به</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457200" indent="-457200">
              <a:buFont typeface="Wingdings" panose="05000000000000000000" pitchFamily="2" charset="2"/>
              <a:buChar char="v"/>
            </a:pPr>
            <a:endParaRPr lang="en-US" sz="2800" dirty="0">
              <a:solidFill>
                <a:schemeClr val="tx1"/>
              </a:solidFill>
            </a:endParaRPr>
          </a:p>
        </p:txBody>
      </p:sp>
    </p:spTree>
    <p:extLst>
      <p:ext uri="{BB962C8B-B14F-4D97-AF65-F5344CB8AC3E}">
        <p14:creationId xmlns:p14="http://schemas.microsoft.com/office/powerpoint/2010/main" val="33025506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32801-A884-4518-0367-E16490F64D0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45A4168-B890-1251-B7D4-C0B5FAC1A33F}"/>
              </a:ext>
            </a:extLst>
          </p:cNvPr>
          <p:cNvSpPr>
            <a:spLocks noGrp="1"/>
          </p:cNvSpPr>
          <p:nvPr>
            <p:ph sz="quarter" idx="10"/>
          </p:nvPr>
        </p:nvSpPr>
        <p:spPr>
          <a:xfrm>
            <a:off x="390906" y="768096"/>
            <a:ext cx="8373618" cy="5641848"/>
          </a:xfrm>
        </p:spPr>
        <p:txBody>
          <a:bodyPr>
            <a:normAutofit/>
          </a:bodyPr>
          <a:lstStyle/>
          <a:p>
            <a:pPr marL="0" marR="0" algn="r" rtl="1">
              <a:lnSpc>
                <a:spcPct val="115000"/>
              </a:lnSpc>
              <a:spcAft>
                <a:spcPts val="800"/>
              </a:spcAft>
              <a:buNone/>
            </a:pPr>
            <a:r>
              <a:rPr lang="ar-SA" sz="32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مصادر الاختصاص</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يستمد رجل الإدارة، سواء كان موظفاً أو مكلفاً بخدمة عامة، اختصاصاته من عدة مصادر هي</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النص القانوني</a:t>
            </a: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b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يستمد صاحب الاختصاص صلاحياته من النصوص القانونية، سواء كانت دستورية أو تشريعية أو تنظيمية</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المادة (78) من دستور جمهورية العراق لسنة 2005 التي نصت على أن رئيس مجلس الوزراء هو المسؤول التنفيذي المباشر عن السياسة العامة للدولة والقائد العام للقوات المسلحة، وله صلاحيات إدارة مجلس الوزراء وإقالة الوزراء بموافقة مجلس النواب</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التفويض الإداري</a:t>
            </a: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b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معناه أن يُخول رجل الإدارة ممارسة بعض اختصاصاته المستمدة من القانون إلى آخر</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يشترط في التفويض أن يجيزه القانون، وأن يصدر بقرار، وأن يكون جزئياً ومؤقتاً</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المادة (35) من قانون المحافظات غير المنتظمة في إقليم رقم 21 لسنة 2008 المعدل، التي أجازت للمحافظ تفويض بعض صلاحياته إلى نوابه ومعاونيه</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en-US" sz="2000" dirty="0">
              <a:solidFill>
                <a:schemeClr val="tx1"/>
              </a:solidFill>
            </a:endParaRPr>
          </a:p>
        </p:txBody>
      </p:sp>
    </p:spTree>
    <p:extLst>
      <p:ext uri="{BB962C8B-B14F-4D97-AF65-F5344CB8AC3E}">
        <p14:creationId xmlns:p14="http://schemas.microsoft.com/office/powerpoint/2010/main" val="14670572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4B053-23BF-CFB0-2EC4-28E8917056E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64E3193-2103-FAC8-91B9-9F23CD6F8B35}"/>
              </a:ext>
            </a:extLst>
          </p:cNvPr>
          <p:cNvSpPr>
            <a:spLocks noGrp="1"/>
          </p:cNvSpPr>
          <p:nvPr>
            <p:ph sz="quarter" idx="10"/>
          </p:nvPr>
        </p:nvSpPr>
        <p:spPr>
          <a:xfrm>
            <a:off x="404622" y="1435608"/>
            <a:ext cx="8275144" cy="4974336"/>
          </a:xfrm>
        </p:spPr>
        <p:txBody>
          <a:bodyPr>
            <a:normAutofit fontScale="92500" lnSpcReduction="10000"/>
          </a:bodyPr>
          <a:lstStyle/>
          <a:p>
            <a:pPr marR="0" lvl="0" algn="r" rtl="1">
              <a:lnSpc>
                <a:spcPct val="115000"/>
              </a:lnSpc>
              <a:spcAft>
                <a:spcPts val="800"/>
              </a:spcAft>
              <a:tabLst>
                <a:tab pos="457200" algn="l"/>
              </a:tabLst>
            </a:pPr>
            <a:r>
              <a:rPr lang="ar-IQ"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3.</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الحلول</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يتحقق عند قيام موظف معين بممارسة كل اختصاصات صاحب الاختصاص الأصيل بدلاً عنه، بسبب استحالة قيامه بمهامه عملياً أو قانونياً لفترة زمنية معينة (مثل التغيب، المرض، الإجازة، أو السفر في مهمة رسمية)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يشترط للحلول وجود نص قانوني يحدد الموظف البديل</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حلول النائب الأول محل الوزير عند غيابه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R="0" lvl="0" algn="r" rtl="1">
              <a:lnSpc>
                <a:spcPct val="115000"/>
              </a:lnSpc>
              <a:spcAft>
                <a:spcPts val="800"/>
              </a:spcAft>
              <a:tabLst>
                <a:tab pos="457200" algn="l"/>
              </a:tabLst>
            </a:pPr>
            <a:r>
              <a:rPr lang="ar-IQ"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4.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الإنابة (الوكالة)</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هي تكليف إداري تعهد بمقتضاه السلطة العليا إلى أحد الموظفين بممارسة اختصاصات صاحب الاختصاص الأصيل لحين عودته أو تعيين خلف له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تتم دون الحاجة إلى نص قانوني صريح، وتُستخدم لمعالجة الفراغ الإداري عند غياب النصوص التي تجيز الحلول</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في العراق تُسمى بالوكالة، مثل: وزير وكالة، عميد وكالة، مدير عام وكالة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289027482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92D1F-1701-17AB-5A54-D3CDC2661D2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2257619-0E54-9546-D685-9F547CC5009E}"/>
              </a:ext>
            </a:extLst>
          </p:cNvPr>
          <p:cNvSpPr>
            <a:spLocks noGrp="1"/>
          </p:cNvSpPr>
          <p:nvPr>
            <p:ph sz="quarter" idx="10"/>
          </p:nvPr>
        </p:nvSpPr>
        <p:spPr>
          <a:xfrm>
            <a:off x="404621" y="1435607"/>
            <a:ext cx="8247009" cy="4726041"/>
          </a:xfrm>
        </p:spPr>
        <p:txBody>
          <a:bodyPr>
            <a:normAutofit/>
          </a:bodyPr>
          <a:lstStyle/>
          <a:p>
            <a:pPr marL="0" marR="0" algn="r" rtl="1">
              <a:lnSpc>
                <a:spcPct val="115000"/>
              </a:lnSpc>
              <a:spcAft>
                <a:spcPts val="800"/>
              </a:spcAft>
              <a:buNone/>
            </a:pPr>
            <a:r>
              <a:rPr lang="ar-SA" sz="4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الخلاصة</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إن مصادر الاختصاص (النص القانوني، التفويض، الحلول، الإنابة) هي التي تحدد قواعد الاختصاص، ومخالفتها تؤدي إلى إصابة القرار الإداري بعيب عدم الاختصاص، مما يجعله عرضة للإلغاء</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en-US" sz="2800" dirty="0">
              <a:solidFill>
                <a:schemeClr val="tx1"/>
              </a:solidFill>
            </a:endParaRPr>
          </a:p>
        </p:txBody>
      </p:sp>
    </p:spTree>
    <p:extLst>
      <p:ext uri="{BB962C8B-B14F-4D97-AF65-F5344CB8AC3E}">
        <p14:creationId xmlns:p14="http://schemas.microsoft.com/office/powerpoint/2010/main" val="10133629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DF263-9E47-5949-264F-F88603B263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2631DB4-6CBB-D0A2-B43D-2E80EECA4BD9}"/>
              </a:ext>
            </a:extLst>
          </p:cNvPr>
          <p:cNvSpPr>
            <a:spLocks noGrp="1"/>
          </p:cNvSpPr>
          <p:nvPr>
            <p:ph sz="quarter" idx="10"/>
          </p:nvPr>
        </p:nvSpPr>
        <p:spPr>
          <a:xfrm>
            <a:off x="404621" y="1435608"/>
            <a:ext cx="8429889" cy="4613500"/>
          </a:xfrm>
        </p:spPr>
        <p:txBody>
          <a:bodyPr>
            <a:normAutofit/>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صور عيب عدم الاختصاص</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تظهر صور عيب عدم الاختصاص من حيث الجسامة في صورتين أساسيتين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عيب الاختصاص الجسيم (اغتصاب السلطة)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عيب الاختصاص البسيط</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279298405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9CDBC-4B71-E5F8-55BE-D8926CD50D5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0573E41-9442-E0BA-A724-78A57FCC2BA2}"/>
              </a:ext>
            </a:extLst>
          </p:cNvPr>
          <p:cNvSpPr>
            <a:spLocks noGrp="1"/>
          </p:cNvSpPr>
          <p:nvPr>
            <p:ph sz="quarter" idx="10"/>
          </p:nvPr>
        </p:nvSpPr>
        <p:spPr>
          <a:xfrm>
            <a:off x="404622" y="1223889"/>
            <a:ext cx="8303280" cy="4994031"/>
          </a:xfrm>
        </p:spPr>
        <p:txBody>
          <a:bodyPr>
            <a:normAutofit fontScale="92500" lnSpcReduction="20000"/>
          </a:bodyPr>
          <a:lstStyle/>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عدم الاختصاص الجسيم (اغتصاب السلطة)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يحدث عندما يبلغ الاعتداء على قواعد الاختصاص درجة كبيرة ترتب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انعدام القرار الإداري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أمثلة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صدور القرار من فرد عادي لا يمت إلى الوظيفة العامة بصلة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صدور قرار من الإدارة في شؤون تدخل ضمن أعمال السلطتين التشريعية أو القضائية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اعتداء سلطة إدارية على اختصاص سلطة أخرى منبتة الصلة بها، مثل</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إصدار مدير الشرطة قراراً يدخل ضمن صلاحية المحافظ</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0" marR="0" lvl="2" indent="-228600" algn="r" rtl="1">
              <a:lnSpc>
                <a:spcPct val="115000"/>
              </a:lnSpc>
              <a:spcAft>
                <a:spcPts val="800"/>
              </a:spcAft>
              <a:buSzPts val="1000"/>
              <a:buFont typeface="Wingdings" panose="05000000000000000000" pitchFamily="2" charset="2"/>
              <a:buChar char=""/>
              <a:tabLst>
                <a:tab pos="13716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إصدار وزير الداخلية قراراً يدخل ضمن صلاحيات وزير الدفاع</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en-US" sz="1400" dirty="0">
              <a:solidFill>
                <a:schemeClr val="tx1"/>
              </a:solidFill>
            </a:endParaRPr>
          </a:p>
        </p:txBody>
      </p:sp>
    </p:spTree>
    <p:extLst>
      <p:ext uri="{BB962C8B-B14F-4D97-AF65-F5344CB8AC3E}">
        <p14:creationId xmlns:p14="http://schemas.microsoft.com/office/powerpoint/2010/main" val="252731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13F0B-5FE3-1C85-1D33-D4FAB8B329B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D411908-CE7B-22DB-BF89-54171E4CBC87}"/>
              </a:ext>
            </a:extLst>
          </p:cNvPr>
          <p:cNvSpPr>
            <a:spLocks noGrp="1"/>
          </p:cNvSpPr>
          <p:nvPr>
            <p:ph sz="quarter" idx="10"/>
          </p:nvPr>
        </p:nvSpPr>
        <p:spPr>
          <a:xfrm>
            <a:off x="404621" y="1435608"/>
            <a:ext cx="8247009" cy="4782312"/>
          </a:xfrm>
        </p:spPr>
        <p:txBody>
          <a:bodyPr>
            <a:normAutofit/>
          </a:bodyPr>
          <a:lstStyle/>
          <a:p>
            <a:pPr marL="0" marR="0" lvl="0" indent="0" algn="just" defTabSz="685800" rtl="1" eaLnBrk="1" fontAlgn="auto" latinLnBrk="0" hangingPunct="1">
              <a:lnSpc>
                <a:spcPct val="150000"/>
              </a:lnSpc>
              <a:spcBef>
                <a:spcPts val="750"/>
              </a:spcBef>
              <a:spcAft>
                <a:spcPts val="900"/>
              </a:spcAft>
              <a:buClrTx/>
              <a:buSzTx/>
              <a:buFontTx/>
              <a:buNone/>
              <a:tabLst/>
              <a:defRPr/>
            </a:pPr>
            <a:r>
              <a:rPr kumimoji="0" lang="ar-IQ" sz="2800" b="0" i="0" u="none" strike="noStrike" kern="1200" cap="none" spc="0" normalizeH="0" baseline="0" noProof="0" dirty="0">
                <a:ln>
                  <a:noFill/>
                </a:ln>
                <a:solidFill>
                  <a:schemeClr val="tx1"/>
                </a:solidFill>
                <a:effectLst/>
                <a:uLnTx/>
                <a:uFillTx/>
                <a:latin typeface="Segoe UI"/>
                <a:ea typeface="+mn-ea"/>
                <a:cs typeface="+mn-cs"/>
              </a:rPr>
              <a:t> ان الشرط المذكور هو من ابتداع مجلس الدولة الفرنسي اذ يستند الى مبررات تتعلق بتوزيع الاختصاص بين محاكم القضاء الاداري الفرنسي وبينها وبين المحاكم العادية ، كما انه يستند الى اعتبارات عملية تقوم على اساس تخفيف العبء على المحاكم الادارية ولاسيما بعد تسهيل المشرع الاجراءات رفع دعوى الإلغاء ، اذ لا حاجة للجوء الى دعوى الالغاء ما دامت نتائجها تتحقق بدعوى أخرى. </a:t>
            </a:r>
            <a:endParaRPr kumimoji="0" lang="en-US" sz="2800" b="0" i="0" u="none" strike="noStrike" kern="1200" cap="none" spc="0" normalizeH="0" baseline="0" noProof="0" dirty="0">
              <a:ln>
                <a:noFill/>
              </a:ln>
              <a:solidFill>
                <a:schemeClr val="tx1"/>
              </a:solidFill>
              <a:effectLst/>
              <a:uLnTx/>
              <a:uFillTx/>
              <a:latin typeface="Segoe UI"/>
              <a:ea typeface="+mn-ea"/>
              <a:cs typeface="+mn-cs"/>
            </a:endParaRPr>
          </a:p>
          <a:p>
            <a:pPr algn="r" rtl="1"/>
            <a:endParaRPr lang="en-US" sz="1000" dirty="0">
              <a:solidFill>
                <a:schemeClr val="tx1"/>
              </a:solidFill>
            </a:endParaRPr>
          </a:p>
        </p:txBody>
      </p:sp>
    </p:spTree>
    <p:extLst>
      <p:ext uri="{BB962C8B-B14F-4D97-AF65-F5344CB8AC3E}">
        <p14:creationId xmlns:p14="http://schemas.microsoft.com/office/powerpoint/2010/main" val="254140518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8795E-FA52-02F2-C454-1C0E3EB2E5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409D1A2-F519-FD34-C827-7A8E0A812182}"/>
              </a:ext>
            </a:extLst>
          </p:cNvPr>
          <p:cNvSpPr>
            <a:spLocks noGrp="1"/>
          </p:cNvSpPr>
          <p:nvPr>
            <p:ph sz="quarter" idx="10"/>
          </p:nvPr>
        </p:nvSpPr>
        <p:spPr>
          <a:xfrm>
            <a:off x="404621" y="1435607"/>
            <a:ext cx="8331415" cy="4754177"/>
          </a:xfrm>
        </p:spPr>
        <p:txBody>
          <a:bodyPr>
            <a:normAutofit/>
          </a:bodyPr>
          <a:lstStyle/>
          <a:p>
            <a:pPr marL="0" marR="0" algn="r" rtl="1">
              <a:lnSpc>
                <a:spcPct val="115000"/>
              </a:lnSpc>
              <a:spcAft>
                <a:spcPts val="800"/>
              </a:spcAft>
              <a:buNone/>
            </a:pPr>
            <a:r>
              <a:rPr lang="en-US" sz="32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2. </a:t>
            </a:r>
            <a:r>
              <a:rPr lang="ar-SA" sz="32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عدم الاختصاص البسيط</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يحدث عندما يكون الاعتداء على قواعد الاختصاص أقل جسامة، فيرتب </a:t>
            </a: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بطلان القرار الإداري</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لا انعدامه</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أنواعه هي</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800" dirty="0">
              <a:solidFill>
                <a:schemeClr val="tx1"/>
              </a:solidFill>
            </a:endParaRPr>
          </a:p>
        </p:txBody>
      </p:sp>
    </p:spTree>
    <p:extLst>
      <p:ext uri="{BB962C8B-B14F-4D97-AF65-F5344CB8AC3E}">
        <p14:creationId xmlns:p14="http://schemas.microsoft.com/office/powerpoint/2010/main" val="34369948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C1732-DB4A-949A-F3AA-2C42FC092BA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C769581-182D-DB69-4688-DE8F516E809C}"/>
              </a:ext>
            </a:extLst>
          </p:cNvPr>
          <p:cNvSpPr>
            <a:spLocks noGrp="1"/>
          </p:cNvSpPr>
          <p:nvPr>
            <p:ph sz="quarter" idx="10"/>
          </p:nvPr>
        </p:nvSpPr>
        <p:spPr>
          <a:xfrm>
            <a:off x="404622" y="1435608"/>
            <a:ext cx="8359550" cy="4974336"/>
          </a:xfrm>
        </p:spPr>
        <p:txBody>
          <a:bodyPr>
            <a:normAutofit fontScale="92500" lnSpcReduction="20000"/>
          </a:bodyPr>
          <a:lstStyle/>
          <a:p>
            <a:pPr marL="0" marR="0" algn="r" rtl="1">
              <a:lnSpc>
                <a:spcPct val="115000"/>
              </a:lnSpc>
              <a:spcAft>
                <a:spcPts val="800"/>
              </a:spcAft>
              <a:buNone/>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 عدم الاختصاص المكاني</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يحصل عندما يتجاوز عضو الإدارة النطاق الإقليمي المحدد له لممارسة اختصاصاته</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إصدار محافظ قراراً يدخل ضمن النطاق الجغرافي لمحافظة أخرى</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ب. عدم الاختصاص الزماني</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يقع عند صدور القرار الإداري في وقت لا يكون الموظف مختصاً قانوناً بإصداره</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أمثلة</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صدور القرار في فترة سحب اليد من الوظيفة</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بعد الإحالة على التقاعد</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أثناء الإجازة أو بعد الإقالة من المنصب</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قرار الإدارة بمنع صيد الحيوانات البرية بعد انتهاء مدة التكاثر المحددة قانوناً</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200" dirty="0">
              <a:solidFill>
                <a:schemeClr val="tx1"/>
              </a:solidFill>
            </a:endParaRPr>
          </a:p>
        </p:txBody>
      </p:sp>
    </p:spTree>
    <p:extLst>
      <p:ext uri="{BB962C8B-B14F-4D97-AF65-F5344CB8AC3E}">
        <p14:creationId xmlns:p14="http://schemas.microsoft.com/office/powerpoint/2010/main" val="349684903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066EC-7A27-E83A-EEA9-1061A2E5D8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A2BDA84-B8D7-DC1B-0406-FCC9ED7BB8D7}"/>
              </a:ext>
            </a:extLst>
          </p:cNvPr>
          <p:cNvSpPr>
            <a:spLocks noGrp="1"/>
          </p:cNvSpPr>
          <p:nvPr>
            <p:ph sz="quarter" idx="10"/>
          </p:nvPr>
        </p:nvSpPr>
        <p:spPr>
          <a:xfrm>
            <a:off x="404621" y="1435608"/>
            <a:ext cx="8331415" cy="4974336"/>
          </a:xfrm>
        </p:spPr>
        <p:txBody>
          <a:bodyPr>
            <a:normAutofit fontScale="92500"/>
          </a:bodyPr>
          <a:lstStyle/>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ج. عدم الاختصاص الموضوعي</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يحصل عند إصدار الإدارة قراراً يدخل ضمن اختصاص إدارة أخرى</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أمثلة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إصدار وزير قراراً يختص به وزير آخر</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إصدار سلطة أدنى قراراً من اختصاص سلطة أعلى (مثل إصدار الوزير قراراً يدخل ضمن اختصاص مجلس الوزراء)</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إصدار سلطة أعلى قراراً من اختصاص سلطة أدنى تمارس إزاءها مهام الرقابة والإشراف (مثل إصدار الرئيس الإداري قراراً من اختصاص المرؤوس ابتداءً)</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إصدار سلطة لا مركزية قراراً من اختصاص سلطة أخرى</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solidFill>
                <a:schemeClr val="tx1"/>
              </a:solidFill>
            </a:endParaRPr>
          </a:p>
        </p:txBody>
      </p:sp>
    </p:spTree>
    <p:extLst>
      <p:ext uri="{BB962C8B-B14F-4D97-AF65-F5344CB8AC3E}">
        <p14:creationId xmlns:p14="http://schemas.microsoft.com/office/powerpoint/2010/main" val="151504420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18A2F-CC50-F435-4533-E9E6470EABD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CBABE12-AA6B-0CD1-87A1-EE855E7CD949}"/>
              </a:ext>
            </a:extLst>
          </p:cNvPr>
          <p:cNvSpPr>
            <a:spLocks noGrp="1"/>
          </p:cNvSpPr>
          <p:nvPr>
            <p:ph sz="quarter" idx="10"/>
          </p:nvPr>
        </p:nvSpPr>
        <p:spPr>
          <a:xfrm>
            <a:off x="404622" y="1435608"/>
            <a:ext cx="8261076" cy="4768244"/>
          </a:xfrm>
        </p:spPr>
        <p:txBody>
          <a:bodyPr>
            <a:normAutofit/>
          </a:bodyPr>
          <a:lstStyle/>
          <a:p>
            <a:pPr marL="0" marR="0" algn="r" rtl="1">
              <a:lnSpc>
                <a:spcPct val="115000"/>
              </a:lnSpc>
              <a:spcAft>
                <a:spcPts val="800"/>
              </a:spcAft>
              <a:buNone/>
            </a:pPr>
            <a:r>
              <a:rPr lang="ar-SA" sz="4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الخلاصة</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عيب عدم الاختصاص يتدرج بين </a:t>
            </a: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الجسيم</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الذي يؤدي إلى انعدام القرار، و</a:t>
            </a: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البسيط</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الذي يؤدي إلى بطلانه. وتتنوع صور العيب البسيط بين المكاني والزماني والموضوعي، وكلها تمثل خروجاً على قواعد الاختصاص التي يحددها القانون</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800" dirty="0">
              <a:solidFill>
                <a:schemeClr val="tx1"/>
              </a:solidFill>
            </a:endParaRPr>
          </a:p>
        </p:txBody>
      </p:sp>
    </p:spTree>
    <p:extLst>
      <p:ext uri="{BB962C8B-B14F-4D97-AF65-F5344CB8AC3E}">
        <p14:creationId xmlns:p14="http://schemas.microsoft.com/office/powerpoint/2010/main" val="170432177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D63CF-1AC5-4AD1-ED73-F0CC94FD6C31}"/>
              </a:ext>
            </a:extLst>
          </p:cNvPr>
          <p:cNvSpPr>
            <a:spLocks noGrp="1"/>
          </p:cNvSpPr>
          <p:nvPr>
            <p:ph type="title"/>
          </p:nvPr>
        </p:nvSpPr>
        <p:spPr>
          <a:xfrm>
            <a:off x="1460051" y="433988"/>
            <a:ext cx="5157839" cy="640080"/>
          </a:xfrm>
        </p:spPr>
        <p:txBody>
          <a:bodyPr>
            <a:normAutofit/>
          </a:bodyPr>
          <a:lstStyle/>
          <a:p>
            <a:pPr algn="r" rtl="1"/>
            <a:r>
              <a:rPr lang="ar-IQ" sz="3200" b="1" dirty="0">
                <a:solidFill>
                  <a:schemeClr val="tx1"/>
                </a:solidFill>
              </a:rPr>
              <a:t>عيب الشكل والإجراءات </a:t>
            </a:r>
            <a:endParaRPr lang="en-US" sz="3200" b="1" dirty="0">
              <a:solidFill>
                <a:schemeClr val="tx1"/>
              </a:solidFill>
            </a:endParaRPr>
          </a:p>
        </p:txBody>
      </p:sp>
      <p:sp>
        <p:nvSpPr>
          <p:cNvPr id="3" name="Content Placeholder 2">
            <a:extLst>
              <a:ext uri="{FF2B5EF4-FFF2-40B4-BE49-F238E27FC236}">
                <a16:creationId xmlns:a16="http://schemas.microsoft.com/office/drawing/2014/main" id="{EF2929A3-C522-5D78-1384-BD81E91C2D4E}"/>
              </a:ext>
            </a:extLst>
          </p:cNvPr>
          <p:cNvSpPr>
            <a:spLocks noGrp="1"/>
          </p:cNvSpPr>
          <p:nvPr>
            <p:ph sz="quarter" idx="10"/>
          </p:nvPr>
        </p:nvSpPr>
        <p:spPr>
          <a:xfrm>
            <a:off x="404621" y="1435607"/>
            <a:ext cx="8035993" cy="4838583"/>
          </a:xfrm>
        </p:spPr>
        <p:txBody>
          <a:bodyPr>
            <a:normAutofit/>
          </a:bodyPr>
          <a:lstStyle/>
          <a:p>
            <a:pPr marL="457200" marR="0" lvl="0" indent="-457200" algn="just" rtl="1">
              <a:lnSpc>
                <a:spcPct val="115000"/>
              </a:lnSpc>
              <a:spcAft>
                <a:spcPts val="800"/>
              </a:spcAft>
              <a:buSzPts val="1000"/>
              <a:buFont typeface="Wingdings" panose="05000000000000000000" pitchFamily="2" charset="2"/>
              <a:buChar char="v"/>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المفهوم</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يحدث عندما لا تراعي الإدارة الشكليات والإجراءات التي أوجبها القانون لإصدار القرار</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457200" marR="0" lvl="0" indent="-457200" algn="just" rtl="1">
              <a:lnSpc>
                <a:spcPct val="115000"/>
              </a:lnSpc>
              <a:spcAft>
                <a:spcPts val="800"/>
              </a:spcAft>
              <a:buSzPts val="1000"/>
              <a:buFont typeface="Wingdings" panose="05000000000000000000" pitchFamily="2" charset="2"/>
              <a:buChar char="v"/>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النتيجة</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القرار يصبح معيباً ويستحق الإلغاء دون الحاجة إلى نص صريح يقرر البطلان</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457200" marR="0" lvl="0" indent="-457200" algn="just" rtl="1">
              <a:lnSpc>
                <a:spcPct val="115000"/>
              </a:lnSpc>
              <a:spcAft>
                <a:spcPts val="800"/>
              </a:spcAft>
              <a:buSzPts val="1000"/>
              <a:buFont typeface="Wingdings" panose="05000000000000000000" pitchFamily="2" charset="2"/>
              <a:buChar char="v"/>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الحكمة من فرض الشكليات</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تجنب التسرع والزلل، منح الإدارة فرصة للتروي ودراسة وجهات النظر، وضمان حماية الأفراد من القرارات الطائشة</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457200" indent="-457200" algn="just" rtl="1">
              <a:buFont typeface="Wingdings" panose="05000000000000000000" pitchFamily="2" charset="2"/>
              <a:buChar char="v"/>
            </a:pPr>
            <a:endParaRPr lang="en-US" sz="2800" dirty="0">
              <a:solidFill>
                <a:schemeClr val="tx1"/>
              </a:solidFill>
            </a:endParaRPr>
          </a:p>
        </p:txBody>
      </p:sp>
    </p:spTree>
    <p:extLst>
      <p:ext uri="{BB962C8B-B14F-4D97-AF65-F5344CB8AC3E}">
        <p14:creationId xmlns:p14="http://schemas.microsoft.com/office/powerpoint/2010/main" val="137598721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AE588-F1A2-B844-DC52-97D4B483349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625C32D-AAF6-6842-3EE9-12353E0D74F5}"/>
              </a:ext>
            </a:extLst>
          </p:cNvPr>
          <p:cNvSpPr>
            <a:spLocks noGrp="1"/>
          </p:cNvSpPr>
          <p:nvPr>
            <p:ph sz="quarter" idx="10"/>
          </p:nvPr>
        </p:nvSpPr>
        <p:spPr>
          <a:xfrm>
            <a:off x="404621" y="1435607"/>
            <a:ext cx="8162603" cy="4754177"/>
          </a:xfrm>
        </p:spPr>
        <p:txBody>
          <a:bodyPr>
            <a:normAutofit/>
          </a:bodyPr>
          <a:lstStyle/>
          <a:p>
            <a:pPr marL="0" marR="0" algn="r" rtl="1">
              <a:lnSpc>
                <a:spcPct val="115000"/>
              </a:lnSpc>
              <a:spcAft>
                <a:spcPts val="800"/>
              </a:spcAft>
              <a:buNone/>
            </a:pPr>
            <a:r>
              <a:rPr lang="ar-SA" sz="4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تمييز القضاء بين الشكليات</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الشكليات الجوهرية</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تؤثر في سلامة القرار الإداري، ويترتب على إغفالها بطلان القرار</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الشكليات الثانوية</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تؤثر في جوهر القرار، ويظل القرار سليماً رغم تخلفها</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ملاحظة</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الفقه لم يضع معياراً محدداً للتمييز بينهما</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800" dirty="0">
              <a:solidFill>
                <a:schemeClr val="tx1"/>
              </a:solidFill>
            </a:endParaRPr>
          </a:p>
        </p:txBody>
      </p:sp>
    </p:spTree>
    <p:extLst>
      <p:ext uri="{BB962C8B-B14F-4D97-AF65-F5344CB8AC3E}">
        <p14:creationId xmlns:p14="http://schemas.microsoft.com/office/powerpoint/2010/main" val="16767492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290FF-619B-DA7B-2A32-25978E686FC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B2F198E-FFC0-2027-BD08-1D15E04BB595}"/>
              </a:ext>
            </a:extLst>
          </p:cNvPr>
          <p:cNvSpPr>
            <a:spLocks noGrp="1"/>
          </p:cNvSpPr>
          <p:nvPr>
            <p:ph sz="quarter" idx="10"/>
          </p:nvPr>
        </p:nvSpPr>
        <p:spPr>
          <a:xfrm>
            <a:off x="404622" y="1435607"/>
            <a:ext cx="8275144" cy="4974337"/>
          </a:xfrm>
        </p:spPr>
        <p:txBody>
          <a:bodyPr>
            <a:normAutofit fontScale="92500"/>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أولاً: الشكليات الجوهرية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شكل القرار الإداري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قد يفرض القانون أن يكون مكتوباً أو منشوراً في الجريدة الرسمية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تسبيب القرار</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ذكر الأسباب القانونية والواقعية، ويصبح إلزامياً إذا نص القانون عليه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الإجراءات التمهيدية والمدد الجوهرية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مثل الإعلان عن المزايدة أو إنذار المخالف قبل العقوبة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أخذ الرأي مقدماً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إلزام الإدارة باستشارة فرد أو هيئة قبل إصدار القرار</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إجراءات اللجان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مثل لجان التحقيق أو لجان فتح العطاءات</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النتيجة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إغفال أي من هذه الشكليات يؤدي إلى بطلان القرار لعيب الشكل والإجراءات</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22394193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25CABA-E9E6-5398-A16F-4FD5465F1954}"/>
              </a:ext>
            </a:extLst>
          </p:cNvPr>
          <p:cNvSpPr>
            <a:spLocks noGrp="1"/>
          </p:cNvSpPr>
          <p:nvPr>
            <p:ph sz="quarter" idx="10"/>
          </p:nvPr>
        </p:nvSpPr>
        <p:spPr>
          <a:xfrm>
            <a:off x="404621" y="576775"/>
            <a:ext cx="8317347" cy="5908431"/>
          </a:xfrm>
        </p:spPr>
        <p:txBody>
          <a:bodyPr>
            <a:normAutofit fontScale="92500"/>
          </a:bodyPr>
          <a:lstStyle/>
          <a:p>
            <a:pPr marL="0" marR="0" algn="ct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ثانياً: الشكليات الثانوية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الشكليات المقررة لصالح الإدارة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مثل الكشف الطبي قبل التعيين، وهو لمصلحة الإدارة لا الأفراد</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الشكليات غير المؤثرة على سلامة القرار</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مثل إضافة أوراق لا تغير جوهر الملف</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استحالة إتمام الشكلية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كان هناك مانع مادي طويل الأمد (كالقوة القاهرة)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إتمام الشكلية لاحقاً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القضاء الفرنسي والمصري أجازا التصحيح اللاحق إذا لم يؤثر على مضمون القرار</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قبول ذي المصلحة لعيب الشكل</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القضاء الإداري المصري: القبول لا يسقط العيب لأنه مقرر للمصلحة العامة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المحكمة الإدارية العليا: اعتبرت القبول مسقطاً للعيب في جميع الأحوال</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solidFill>
                <a:schemeClr val="tx1"/>
              </a:solidFill>
            </a:endParaRPr>
          </a:p>
        </p:txBody>
      </p:sp>
    </p:spTree>
    <p:extLst>
      <p:ext uri="{BB962C8B-B14F-4D97-AF65-F5344CB8AC3E}">
        <p14:creationId xmlns:p14="http://schemas.microsoft.com/office/powerpoint/2010/main" val="228880924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814F64-0F77-92D3-277E-56DB415EB3CE}"/>
              </a:ext>
            </a:extLst>
          </p:cNvPr>
          <p:cNvSpPr>
            <a:spLocks noGrp="1"/>
          </p:cNvSpPr>
          <p:nvPr>
            <p:ph sz="quarter" idx="10"/>
          </p:nvPr>
        </p:nvSpPr>
        <p:spPr>
          <a:xfrm>
            <a:off x="281354" y="896815"/>
            <a:ext cx="8370278" cy="5715000"/>
          </a:xfrm>
        </p:spPr>
        <p:txBody>
          <a:bodyPr>
            <a:normAutofit fontScale="92500" lnSpcReduction="20000"/>
          </a:bodyPr>
          <a:lstStyle/>
          <a:p>
            <a:pPr marL="0" marR="0" algn="just" rtl="1">
              <a:lnSpc>
                <a:spcPct val="115000"/>
              </a:lnSpc>
              <a:spcAft>
                <a:spcPts val="800"/>
              </a:spcAft>
              <a:buNone/>
            </a:pP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Aft>
                <a:spcPts val="800"/>
              </a:spcAft>
              <a:buNone/>
            </a:pPr>
            <a:r>
              <a:rPr lang="ar-SA" sz="4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عيب الشكل والإجراءات في القضاء العراقي</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Aft>
                <a:spcPts val="800"/>
              </a:spcAft>
              <a:buNone/>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حضور العيب في أحكام القضاء</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مجلس الانضباط العام سابقاً (محكمة قضاء الموظفين حالياً)</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ألغى العديد من القرارات الإدارية بسبب عيب الشكل والإجراءات، مثل</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تنزيل الدرجة الوظيفية للمدعي دون تشكيل لجنة تحقيقية مسبقة</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إلغاء عقوبات انضباطية أوصى بها لجان تحقيقية يزيد عدد أعضائها على ثلاثة، باعتبار أن عدد الأعضاء من النظام العام ولا يجوز مخالفته</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إلغاء قرار إقالة محافظ لعدم وجود جلسة استجواب وللتصويت بأغلبية مخالفة لما اشترطه القانون</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rtl="1"/>
            <a:endParaRPr lang="en-US" sz="1600" dirty="0">
              <a:solidFill>
                <a:schemeClr val="tx1"/>
              </a:solidFill>
            </a:endParaRPr>
          </a:p>
        </p:txBody>
      </p:sp>
    </p:spTree>
    <p:extLst>
      <p:ext uri="{BB962C8B-B14F-4D97-AF65-F5344CB8AC3E}">
        <p14:creationId xmlns:p14="http://schemas.microsoft.com/office/powerpoint/2010/main" val="56483098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9A9879-B4BB-498A-5E57-C5650A646907}"/>
              </a:ext>
            </a:extLst>
          </p:cNvPr>
          <p:cNvSpPr>
            <a:spLocks noGrp="1"/>
          </p:cNvSpPr>
          <p:nvPr>
            <p:ph sz="quarter" idx="10"/>
          </p:nvPr>
        </p:nvSpPr>
        <p:spPr>
          <a:xfrm>
            <a:off x="378157" y="633750"/>
            <a:ext cx="8387686" cy="5752982"/>
          </a:xfrm>
        </p:spPr>
        <p:txBody>
          <a:bodyPr>
            <a:normAutofit lnSpcReduction="10000"/>
          </a:bodyPr>
          <a:lstStyle/>
          <a:p>
            <a:pPr marL="0" marR="0" algn="ctr" rtl="1">
              <a:lnSpc>
                <a:spcPct val="115000"/>
              </a:lnSpc>
              <a:spcAft>
                <a:spcPts val="800"/>
              </a:spcAft>
              <a:buNone/>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الملاحظات على مسيرة القضاء الإداري العراقي</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الملاحظة الأولى: الخلط بين السبب والتسبيب</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الحكم الصادر في 5/2/2006</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المجلس قضى بإلغاء قرار إداري لتغيير العناوين الوظيفية للمحققين العدليين إلى معاونين قضائيين دون ذكر السبب</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خطأ المجلس</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Font typeface="+mj-lt"/>
              <a:buAutoNum type="arabicPeriod"/>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السبب هو الركن الموضوعي (الأسباب القانونية والواقعية) التي تدفع الإدارة لاتخاذ القرار، ويُبحث في مشروعيته لا في ذكره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Font typeface="+mj-lt"/>
              <a:buAutoNum type="arabicPeriod"/>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الإدارة غير ملزمة بذكر الأسباب إلا إذا ألزمها القانون بذلك، وعندها يصبح التسبيب شكلاً جوهرياً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النتيجة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المجلس ألغى قراراً كان موافقاً للقانون، وخلط بين عيب السبب وعيب الشكل</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en-US" sz="1400" dirty="0">
              <a:solidFill>
                <a:schemeClr val="tx1"/>
              </a:solidFill>
            </a:endParaRPr>
          </a:p>
        </p:txBody>
      </p:sp>
    </p:spTree>
    <p:extLst>
      <p:ext uri="{BB962C8B-B14F-4D97-AF65-F5344CB8AC3E}">
        <p14:creationId xmlns:p14="http://schemas.microsoft.com/office/powerpoint/2010/main" val="3166554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6F5CC-E1FC-A0ED-752F-CE84EB287E5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FE6AAF-D690-33A0-D6E4-045D7C4F99EA}"/>
              </a:ext>
            </a:extLst>
          </p:cNvPr>
          <p:cNvSpPr>
            <a:spLocks noGrp="1"/>
          </p:cNvSpPr>
          <p:nvPr>
            <p:ph sz="quarter" idx="10"/>
          </p:nvPr>
        </p:nvSpPr>
        <p:spPr>
          <a:xfrm>
            <a:off x="404622" y="1435608"/>
            <a:ext cx="8458024" cy="4852650"/>
          </a:xfrm>
        </p:spPr>
        <p:txBody>
          <a:bodyPr>
            <a:normAutofit/>
          </a:bodyPr>
          <a:lstStyle/>
          <a:p>
            <a:pPr algn="r" rtl="1"/>
            <a:r>
              <a:rPr lang="ar-IQ" sz="1800" dirty="0"/>
              <a:t>في حين حرص المشرع العراقي على تبنيه صراحة اذ جاء في المادة (7/ رابعاً) من قانون مجلس الدولة رقم 65 لسنة 1979 المعدل بأنه تختص محكمة القضاء الاداري بالفصل في صحة الأوامر والقرارات الادارية الفردية والتنظيمية التي تصدر عن الموظفين والهيئات في الوزارات والجهات غير المرتبطة بوزارة والقطاع العام التي لميعين القانون مرجع للطعن فيها (...) .</a:t>
            </a:r>
          </a:p>
          <a:p>
            <a:pPr algn="r" rtl="1"/>
            <a:r>
              <a:rPr lang="ar-IQ" sz="1800" dirty="0"/>
              <a:t>.لم يكن المشرع العراقي موفقاً عند اقحامه شرط انتفاء الدعوى الموازية في القانون لسببين الأول هو ان عبارة ( مرجع للطعن ( لا تنصرف الى الدعوى القضائية اذ يمكن رد الدعوى بمجرد وجود هيئة أو لجنة ادارية لا تمت للقضاء بصلة وبذلك تخلف الشرط الاساسي </a:t>
            </a:r>
            <a:r>
              <a:rPr lang="ar-IQ" sz="1800" dirty="0" err="1"/>
              <a:t>لاكمال</a:t>
            </a:r>
            <a:r>
              <a:rPr lang="ar-IQ" sz="1800" dirty="0"/>
              <a:t> الشرط هو ان تكون الدعوى الموازية دعوى قضائية ، </a:t>
            </a:r>
            <a:endParaRPr lang="en-US" sz="1800" dirty="0"/>
          </a:p>
        </p:txBody>
      </p:sp>
    </p:spTree>
    <p:extLst>
      <p:ext uri="{BB962C8B-B14F-4D97-AF65-F5344CB8AC3E}">
        <p14:creationId xmlns:p14="http://schemas.microsoft.com/office/powerpoint/2010/main" val="307497325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157A8-1326-51AB-1EAF-304202C19A7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6A92A19-8911-EA21-3585-E2AE442131B1}"/>
              </a:ext>
            </a:extLst>
          </p:cNvPr>
          <p:cNvSpPr>
            <a:spLocks noGrp="1"/>
          </p:cNvSpPr>
          <p:nvPr>
            <p:ph sz="quarter" idx="10"/>
          </p:nvPr>
        </p:nvSpPr>
        <p:spPr>
          <a:xfrm>
            <a:off x="404622" y="1435608"/>
            <a:ext cx="8303280" cy="4796380"/>
          </a:xfrm>
        </p:spPr>
        <p:txBody>
          <a:bodyPr>
            <a:normAutofit/>
          </a:bodyPr>
          <a:lstStyle/>
          <a:p>
            <a:pPr marL="0" marR="0" algn="just" rtl="1">
              <a:lnSpc>
                <a:spcPct val="115000"/>
              </a:lnSpc>
              <a:spcAft>
                <a:spcPts val="800"/>
              </a:spcAft>
              <a:buNone/>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الملاحظة الثانية: الخلط بين عيب الشكل والانحراف في استعمال السلطة</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الحكم الصادر عام 1998</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محكمة القضاء الإداري ألغت قرار محافظ بغداد بسحب شقة من والدي شهيد لتأجيرها دون إنذار مسبق</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خطأ المحكمة</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اعتبرت القرار معيباً بالانحراف في استعمال السلطة، بينما العيب الحقيقي هو </a:t>
            </a: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عيب الشكل</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لعدم التبليغ بإزالة المخالفة قبل السحب، وهو إجراء جوهري أوجبه القانون</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النتيجة</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المحكمة والهيئة العامة لمجلس شورى الدولة لم توفقا في توصيف العيب القانوني</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a:endParaRPr lang="en-US" sz="2800" dirty="0">
              <a:solidFill>
                <a:schemeClr val="tx1"/>
              </a:solidFill>
            </a:endParaRPr>
          </a:p>
        </p:txBody>
      </p:sp>
    </p:spTree>
    <p:extLst>
      <p:ext uri="{BB962C8B-B14F-4D97-AF65-F5344CB8AC3E}">
        <p14:creationId xmlns:p14="http://schemas.microsoft.com/office/powerpoint/2010/main" val="140009737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9812D-AC8D-70DB-0815-5B3E571E91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AFD5050-73E6-FAC2-E5F9-F9968E4EE1B9}"/>
              </a:ext>
            </a:extLst>
          </p:cNvPr>
          <p:cNvSpPr>
            <a:spLocks noGrp="1"/>
          </p:cNvSpPr>
          <p:nvPr>
            <p:ph sz="quarter" idx="10"/>
          </p:nvPr>
        </p:nvSpPr>
        <p:spPr>
          <a:xfrm>
            <a:off x="404622" y="1435608"/>
            <a:ext cx="8542430" cy="4974336"/>
          </a:xfrm>
        </p:spPr>
        <p:txBody>
          <a:bodyPr>
            <a:normAutofit/>
          </a:bodyPr>
          <a:lstStyle/>
          <a:p>
            <a:pPr marL="0" marR="0" algn="just" rtl="1">
              <a:lnSpc>
                <a:spcPct val="115000"/>
              </a:lnSpc>
              <a:spcAft>
                <a:spcPts val="800"/>
              </a:spcAft>
              <a:buNone/>
            </a:pPr>
            <a:r>
              <a:rPr lang="ar-SA" sz="32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خلاصة</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القضاء الإداري العراقي أظهر حضوراً واضحاً لعيب الشكل والإجراءات في أحكامه</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لكنه وقع أحياناً في </a:t>
            </a: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الخلط بين عناصر القرار الإداري</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(السبب والتسبيب) أو بين </a:t>
            </a: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عيوب القرار</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عيب الشكل والانحراف في استعمال السلطة</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المطلوب: مزيد من التدقيق في توصيف العيوب لضمان أن تكون الأحكام دقيقة، مما يعزز ثقة المتقاضين ويجعل القضاء الإداري حصناً آمناً لحقوقهم وحرياتهم</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rtl="1"/>
            <a:endParaRPr lang="en-US" sz="2800" dirty="0">
              <a:solidFill>
                <a:schemeClr val="tx1"/>
              </a:solidFill>
            </a:endParaRPr>
          </a:p>
        </p:txBody>
      </p:sp>
    </p:spTree>
    <p:extLst>
      <p:ext uri="{BB962C8B-B14F-4D97-AF65-F5344CB8AC3E}">
        <p14:creationId xmlns:p14="http://schemas.microsoft.com/office/powerpoint/2010/main" val="234311541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9282D3-3E38-6DE5-EDF8-C84DC1B3AABC}"/>
              </a:ext>
            </a:extLst>
          </p:cNvPr>
          <p:cNvSpPr>
            <a:spLocks noGrp="1"/>
          </p:cNvSpPr>
          <p:nvPr>
            <p:ph sz="quarter" idx="10"/>
          </p:nvPr>
        </p:nvSpPr>
        <p:spPr>
          <a:xfrm>
            <a:off x="404621" y="1435608"/>
            <a:ext cx="8401753" cy="4974336"/>
          </a:xfrm>
        </p:spPr>
        <p:txBody>
          <a:bodyPr>
            <a:normAutofit fontScale="92500" lnSpcReduction="10000"/>
          </a:bodyPr>
          <a:lstStyle/>
          <a:p>
            <a:pPr marL="571500" marR="0" indent="-571500" algn="r" rtl="1">
              <a:lnSpc>
                <a:spcPct val="115000"/>
              </a:lnSpc>
              <a:spcAft>
                <a:spcPts val="800"/>
              </a:spcAft>
              <a:buFont typeface="Wingdings" panose="05000000000000000000" pitchFamily="2" charset="2"/>
              <a:buChar char="q"/>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تعريف عيب مخالفة القانون</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Wingdings" panose="05000000000000000000" pitchFamily="2" charset="2"/>
              <a:buChar char="q"/>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هو العيب الذي يلحق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عنصري المحل والسبب</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في القرار الإداري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Wingdings" panose="05000000000000000000" pitchFamily="2" charset="2"/>
              <a:buChar char="q"/>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المحل</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الأثر المباشر الذي يرتبه القرار بعد صدوره (مثال: محل قرار التعيين هو إسناد وظيفة شاغرة)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Wingdings" panose="05000000000000000000" pitchFamily="2" charset="2"/>
              <a:buChar char="q"/>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السبب</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الأسباب القانونية أو الواقعية التي دفعت الإدارة لاتخاذ القرار (مثال: السبب في قرار التعيين هو وجود وظيفة شاغرة)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Wingdings" panose="05000000000000000000" pitchFamily="2" charset="2"/>
              <a:buChar char="q"/>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القاعدة العامة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أي إخلال بالقواعد القانونية سواء في المحل أو السبب يجعل القرار معيباً بعيب مخالفة القانون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Wingdings" panose="05000000000000000000" pitchFamily="2" charset="2"/>
              <a:buChar char="q"/>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المصادر المقصودة بالقانون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الدستور، التشريع العادي، العرف، القرارات الإدارية، العقود الإدارية، وأحكام القضاء</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lgn="r" rtl="1">
              <a:buFont typeface="Wingdings" panose="05000000000000000000" pitchFamily="2" charset="2"/>
              <a:buChar char="q"/>
            </a:pPr>
            <a:endParaRPr lang="en-US" sz="2400" dirty="0">
              <a:solidFill>
                <a:schemeClr val="tx1"/>
              </a:solidFill>
            </a:endParaRPr>
          </a:p>
        </p:txBody>
      </p:sp>
    </p:spTree>
    <p:extLst>
      <p:ext uri="{BB962C8B-B14F-4D97-AF65-F5344CB8AC3E}">
        <p14:creationId xmlns:p14="http://schemas.microsoft.com/office/powerpoint/2010/main" val="242054173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863B18-A205-FB7A-91AB-07F5A5946096}"/>
              </a:ext>
            </a:extLst>
          </p:cNvPr>
          <p:cNvSpPr>
            <a:spLocks noGrp="1"/>
          </p:cNvSpPr>
          <p:nvPr>
            <p:ph sz="quarter" idx="10"/>
          </p:nvPr>
        </p:nvSpPr>
        <p:spPr>
          <a:xfrm>
            <a:off x="404622" y="1435608"/>
            <a:ext cx="8289212" cy="4768244"/>
          </a:xfrm>
        </p:spPr>
        <p:txBody>
          <a:bodyPr>
            <a:normAutofit/>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أولاً: صور عيب مخالفة القانون المتعلقة بعنصر المحل</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المخالفة المباشرة للقاعدة القانونية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الإدارة تصدر قراراً مخالفاً لنص قانوني صريح</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تعيين غير الفائز الأول في مسابقة رغم أن القانون يشترط تعيين الفائز الأول</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القضاء العراقي: اعتبر عزل المحافظ دون تصويت بأغلبية الثلثين، أو عزل مدير الناحية دون جلسة استجواب، من قبيل المخالفة المباشرة للقانون</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solidFill>
                <a:schemeClr val="tx1"/>
              </a:solidFill>
            </a:endParaRPr>
          </a:p>
        </p:txBody>
      </p:sp>
    </p:spTree>
    <p:extLst>
      <p:ext uri="{BB962C8B-B14F-4D97-AF65-F5344CB8AC3E}">
        <p14:creationId xmlns:p14="http://schemas.microsoft.com/office/powerpoint/2010/main" val="130048110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7F3FA-5F36-E890-434E-FE4D7A3F615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6493B2F-9F14-9F91-CEB2-DEE97FF505AC}"/>
              </a:ext>
            </a:extLst>
          </p:cNvPr>
          <p:cNvSpPr>
            <a:spLocks noGrp="1"/>
          </p:cNvSpPr>
          <p:nvPr>
            <p:ph sz="quarter" idx="10"/>
          </p:nvPr>
        </p:nvSpPr>
        <p:spPr>
          <a:xfrm>
            <a:off x="404621" y="1435608"/>
            <a:ext cx="8401753" cy="4974336"/>
          </a:xfrm>
        </p:spPr>
        <p:txBody>
          <a:bodyPr>
            <a:normAutofit lnSpcReduction="10000"/>
          </a:bodyPr>
          <a:lstStyle/>
          <a:p>
            <a:pPr marL="342900" marR="0" lvl="0" indent="-342900" algn="r" rtl="1">
              <a:lnSpc>
                <a:spcPct val="115000"/>
              </a:lnSpc>
              <a:spcAft>
                <a:spcPts val="800"/>
              </a:spcAft>
              <a:buFont typeface="+mj-lt"/>
              <a:buAutoNum type="arabicPeriod" startAt="2"/>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الخطأ في تفسير القاعدة القانونية</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الإدارة تفسر النص القانوني تفسيراً خاطئاً، سواء كان الخطأ غير متعمد بسبب غموض النص أو متعمداً رغم وضوحه</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حكم محكمة قضاء الموظفين (2006) الذي فسر عقوبة تنزيل الدرجة على أنها تنزيل العنوان الوظيفي، بينما قضت المحكمة الإدارية العليا (2014) أن العقوبة تنصب على تنزيل الراتب فقط وفق نص المادة (8/سادساً) من قانون انضباط موظفي الدولة</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هذه الصورة دقيقة وخطيرة لأنها خفية ولا تظهر بسهولة مثل المخالفة المباشرة</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600" dirty="0">
              <a:solidFill>
                <a:schemeClr val="tx1"/>
              </a:solidFill>
            </a:endParaRPr>
          </a:p>
        </p:txBody>
      </p:sp>
    </p:spTree>
    <p:extLst>
      <p:ext uri="{BB962C8B-B14F-4D97-AF65-F5344CB8AC3E}">
        <p14:creationId xmlns:p14="http://schemas.microsoft.com/office/powerpoint/2010/main" val="157048272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76570-05D3-1ADE-3B20-24B0F31B4F2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B7CB035-5576-F69A-F256-0568AC14C42D}"/>
              </a:ext>
            </a:extLst>
          </p:cNvPr>
          <p:cNvSpPr>
            <a:spLocks noGrp="1"/>
          </p:cNvSpPr>
          <p:nvPr>
            <p:ph sz="quarter" idx="10"/>
          </p:nvPr>
        </p:nvSpPr>
        <p:spPr>
          <a:xfrm>
            <a:off x="404622" y="1435607"/>
            <a:ext cx="8092264" cy="4740109"/>
          </a:xfrm>
        </p:spPr>
        <p:txBody>
          <a:bodyPr>
            <a:normAutofit/>
          </a:bodyPr>
          <a:lstStyle/>
          <a:p>
            <a:pPr marL="0" marR="0" algn="r" rtl="1">
              <a:lnSpc>
                <a:spcPct val="115000"/>
              </a:lnSpc>
              <a:spcAft>
                <a:spcPts val="800"/>
              </a:spcAft>
              <a:buNone/>
            </a:pPr>
            <a:r>
              <a:rPr lang="ar-SA" sz="4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ثانياً: صور عيب مخالفة القانون المتعلقة بعنصر السبب</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السبب هو </a:t>
            </a: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الأساس القانوني أو الواقعي</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الذي يبرر القرار</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تخلف السبب أو أصيب بخلل، يصبح القرار باطلاً</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800" dirty="0">
              <a:solidFill>
                <a:schemeClr val="tx1"/>
              </a:solidFill>
            </a:endParaRPr>
          </a:p>
        </p:txBody>
      </p:sp>
    </p:spTree>
    <p:extLst>
      <p:ext uri="{BB962C8B-B14F-4D97-AF65-F5344CB8AC3E}">
        <p14:creationId xmlns:p14="http://schemas.microsoft.com/office/powerpoint/2010/main" val="412499898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209B4-4C75-82DB-E31A-BCD3D1F2775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7277FC5-7AC8-124E-0F98-4880FE3F3A0D}"/>
              </a:ext>
            </a:extLst>
          </p:cNvPr>
          <p:cNvSpPr>
            <a:spLocks noGrp="1"/>
          </p:cNvSpPr>
          <p:nvPr>
            <p:ph sz="quarter" idx="10"/>
          </p:nvPr>
        </p:nvSpPr>
        <p:spPr>
          <a:xfrm>
            <a:off x="404621" y="1435608"/>
            <a:ext cx="8373619" cy="4974336"/>
          </a:xfrm>
        </p:spPr>
        <p:txBody>
          <a:bodyPr>
            <a:normAutofit fontScale="92500" lnSpcReduction="20000"/>
          </a:bodyPr>
          <a:lstStyle/>
          <a:p>
            <a:pPr marL="0" marR="0" algn="r" rtl="1">
              <a:lnSpc>
                <a:spcPct val="115000"/>
              </a:lnSpc>
              <a:spcAft>
                <a:spcPts val="800"/>
              </a:spcAft>
              <a:buNone/>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الحالات الأساسية</a:t>
            </a:r>
            <a:r>
              <a:rPr lang="en-US" sz="20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عدم وجود الواقعة</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الإدارة تبني قرارها على واقعة غير موجودة</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فرض عقوبة على موظف لم يرتكب أي مخالفة</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r" rtl="1">
              <a:lnSpc>
                <a:spcPct val="115000"/>
              </a:lnSpc>
              <a:spcAft>
                <a:spcPts val="800"/>
              </a:spcAft>
              <a:buFont typeface="+mj-lt"/>
              <a:buAutoNum type="arabicPeriod"/>
              <a:tabLst>
                <a:tab pos="457200" algn="l"/>
              </a:tabLst>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وجود واقعة لا ترتقي لاتخاذ القرار</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الإدارة تستند إلى واقعة لا تشكل سبباً قانونياً كافياً</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فرض عقوبة على فعل لا يعد مخالفة تأديبية</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r" rtl="1">
              <a:lnSpc>
                <a:spcPct val="115000"/>
              </a:lnSpc>
              <a:spcAft>
                <a:spcPts val="800"/>
              </a:spcAft>
              <a:buFont typeface="+mj-lt"/>
              <a:buAutoNum type="arabicPeriod"/>
              <a:tabLst>
                <a:tab pos="457200" algn="l"/>
              </a:tabLst>
            </a:pPr>
            <a:r>
              <a:rPr lang="ar-SA" sz="2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غلو الإدارة في تقدير الواقعة</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الواقعة موجودة وتبرر القرار، لكن الإدارة تبالغ في العقوبة أو الأثر</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مثال: فصل موظف لمخالفة بسيطة كان يكفي فيها لفت النظر</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200" dirty="0">
              <a:solidFill>
                <a:schemeClr val="tx1"/>
              </a:solidFill>
            </a:endParaRPr>
          </a:p>
        </p:txBody>
      </p:sp>
    </p:spTree>
    <p:extLst>
      <p:ext uri="{BB962C8B-B14F-4D97-AF65-F5344CB8AC3E}">
        <p14:creationId xmlns:p14="http://schemas.microsoft.com/office/powerpoint/2010/main" val="285498887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6568C-16C9-9C6F-25A3-7813546428B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76AFC3D-92DB-72E7-C994-D2B3548596F8}"/>
              </a:ext>
            </a:extLst>
          </p:cNvPr>
          <p:cNvSpPr>
            <a:spLocks noGrp="1"/>
          </p:cNvSpPr>
          <p:nvPr>
            <p:ph sz="quarter" idx="10"/>
          </p:nvPr>
        </p:nvSpPr>
        <p:spPr>
          <a:xfrm>
            <a:off x="390906" y="1421540"/>
            <a:ext cx="7923452" cy="4472822"/>
          </a:xfrm>
        </p:spPr>
        <p:txBody>
          <a:bodyPr>
            <a:normAutofit/>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خلاصة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عيب مخالفة القانون</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هو أكثر العيوب شيوعاً في القضاء الإداري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يتجلى في صورتين رئيسيتين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مخالفة القانون في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المحل</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موضوع القرار</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مخالفة القانون في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السبب</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مبررات القرار</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القضاء الإداري يمارس رقابة دقيقة على كل من النصوص القانونية وتطبيقها على الوقائع، لضمان مشروعية القرارات الإدارية وحماية حقوق الأفراد</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1400" dirty="0">
              <a:solidFill>
                <a:schemeClr val="tx1"/>
              </a:solidFill>
            </a:endParaRPr>
          </a:p>
        </p:txBody>
      </p:sp>
    </p:spTree>
    <p:extLst>
      <p:ext uri="{BB962C8B-B14F-4D97-AF65-F5344CB8AC3E}">
        <p14:creationId xmlns:p14="http://schemas.microsoft.com/office/powerpoint/2010/main" val="36634881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C18FD-9D6F-C6F0-1AFA-F66FA853219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4E7CB1D-11F6-549C-02F0-44F1178E930F}"/>
              </a:ext>
            </a:extLst>
          </p:cNvPr>
          <p:cNvSpPr>
            <a:spLocks noGrp="1"/>
          </p:cNvSpPr>
          <p:nvPr>
            <p:ph sz="quarter" idx="10"/>
          </p:nvPr>
        </p:nvSpPr>
        <p:spPr>
          <a:xfrm>
            <a:off x="404621" y="1435607"/>
            <a:ext cx="8303281" cy="4655703"/>
          </a:xfrm>
        </p:spPr>
        <p:txBody>
          <a:bodyPr>
            <a:normAutofit fontScale="92500" lnSpcReduction="10000"/>
          </a:bodyPr>
          <a:lstStyle/>
          <a:p>
            <a:pPr marL="571500" marR="0" indent="-571500" algn="just" rtl="1">
              <a:lnSpc>
                <a:spcPct val="115000"/>
              </a:lnSpc>
              <a:spcAft>
                <a:spcPts val="800"/>
              </a:spcAft>
              <a:buFont typeface="Wingdings" panose="05000000000000000000" pitchFamily="2" charset="2"/>
              <a:buChar char="v"/>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تعريف عيب الانحراف في استعمال السلطة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Wingdings" panose="05000000000000000000" pitchFamily="2" charset="2"/>
              <a:buChar char="v"/>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يرتبط هذا العيب بـ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عنصر الغاية</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في القرار الإداري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Wingdings" panose="05000000000000000000" pitchFamily="2" charset="2"/>
              <a:buChar char="v"/>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الأصل أن تستهدف الإدارة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المصلحة العامة</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عند إصدار قراراتها، وإذا حدد المشرع غاية معينة وجب الالتزام بها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Wingdings" panose="05000000000000000000" pitchFamily="2" charset="2"/>
              <a:buChar char="v"/>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القرار يكون معيباً إذا ابتعد عن الصالح العام أو خرج عن الهدف الذي رسمه المشرع</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Wingdings" panose="05000000000000000000" pitchFamily="2" charset="2"/>
              <a:buChar char="v"/>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يختلف هذا العيب عن غيره لأنه يرتبط بـ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نية مصدر القرار وبواعثه</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وهي أمور يصعب التحقق منها مقارنة بعيوب الاختصاص أو الشكل أو مخالفة القانون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15000"/>
              </a:lnSpc>
              <a:spcAft>
                <a:spcPts val="800"/>
              </a:spcAft>
              <a:buSzPts val="1000"/>
              <a:buFont typeface="Wingdings" panose="05000000000000000000" pitchFamily="2" charset="2"/>
              <a:buChar char="v"/>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يشترط سوء النية دائماً، فقد تكون الإدارة حسنة النية لكنها تبتعد عن الهدف المحدد قانوناً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lgn="just">
              <a:buFont typeface="Wingdings" panose="05000000000000000000" pitchFamily="2" charset="2"/>
              <a:buChar char="v"/>
            </a:pPr>
            <a:endParaRPr lang="en-US" sz="2400" dirty="0">
              <a:solidFill>
                <a:schemeClr val="tx1"/>
              </a:solidFill>
            </a:endParaRPr>
          </a:p>
        </p:txBody>
      </p:sp>
    </p:spTree>
    <p:extLst>
      <p:ext uri="{BB962C8B-B14F-4D97-AF65-F5344CB8AC3E}">
        <p14:creationId xmlns:p14="http://schemas.microsoft.com/office/powerpoint/2010/main" val="78703681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361A4-5906-60CB-D326-38DE9AA8BDD2}"/>
              </a:ext>
            </a:extLst>
          </p:cNvPr>
          <p:cNvSpPr>
            <a:spLocks noGrp="1"/>
          </p:cNvSpPr>
          <p:nvPr>
            <p:ph sz="quarter" idx="10"/>
          </p:nvPr>
        </p:nvSpPr>
        <p:spPr>
          <a:xfrm>
            <a:off x="404621" y="1435607"/>
            <a:ext cx="8345483" cy="5105870"/>
          </a:xfrm>
        </p:spPr>
        <p:txBody>
          <a:bodyPr>
            <a:normAutofit fontScale="92500" lnSpcReduction="20000"/>
          </a:bodyPr>
          <a:lstStyle/>
          <a:p>
            <a:pPr marL="0" marR="0" algn="r" rtl="1">
              <a:lnSpc>
                <a:spcPct val="115000"/>
              </a:lnSpc>
              <a:spcAft>
                <a:spcPts val="800"/>
              </a:spcAft>
              <a:buNone/>
            </a:pPr>
            <a:r>
              <a:rPr lang="ar-SA" sz="30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صور عيب الانحراف في استعمال السلطة</a:t>
            </a:r>
            <a:endParaRPr lang="en-US" sz="19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1.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مجانبة المصلحة العامة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تتحقق عندما تبتعد الإدارة عن تحقيق الصالح العام وتسعى لأهداف شخصية أو سياسية أو انتقامية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أمثلة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فصل موظف انتقاماً لممارسته حقه في اللجوء إلى القضاء</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غلق محلات الرقص بحجة حماية العمل بينما الهدف الحقيقي حماية مصالح مطعم منافس</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استخدام التعيين أو الفصل لأغراض حزبية أو سياسية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إصدار قرارات تخل بمبدأ المساواة بين أفراد متماثلين في الظروف</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solidFill>
                <a:schemeClr val="tx1"/>
              </a:solidFill>
            </a:endParaRPr>
          </a:p>
        </p:txBody>
      </p:sp>
    </p:spTree>
    <p:extLst>
      <p:ext uri="{BB962C8B-B14F-4D97-AF65-F5344CB8AC3E}">
        <p14:creationId xmlns:p14="http://schemas.microsoft.com/office/powerpoint/2010/main" val="4159821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39215-78B7-A989-1207-6D53BCCBFDF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43000F6-7525-3709-3170-78355F2657C5}"/>
              </a:ext>
            </a:extLst>
          </p:cNvPr>
          <p:cNvSpPr>
            <a:spLocks noGrp="1"/>
          </p:cNvSpPr>
          <p:nvPr>
            <p:ph sz="quarter" idx="10"/>
          </p:nvPr>
        </p:nvSpPr>
        <p:spPr>
          <a:xfrm>
            <a:off x="404622" y="1435607"/>
            <a:ext cx="8359550" cy="4458755"/>
          </a:xfrm>
        </p:spPr>
        <p:txBody>
          <a:bodyPr>
            <a:normAutofit/>
          </a:bodyPr>
          <a:lstStyle/>
          <a:p>
            <a:pPr algn="just" rtl="1"/>
            <a:r>
              <a:rPr kumimoji="0" lang="ar-IQ" sz="2400" b="1" i="0" u="none" strike="noStrike" kern="1200" cap="none" spc="0" normalizeH="0" baseline="0" noProof="0" dirty="0">
                <a:ln>
                  <a:noFill/>
                </a:ln>
                <a:solidFill>
                  <a:schemeClr val="tx1"/>
                </a:solidFill>
                <a:effectLst/>
                <a:uLnTx/>
                <a:uFillTx/>
                <a:latin typeface="Segoe UI"/>
                <a:ea typeface="+mn-ea"/>
                <a:cs typeface="+mn-cs"/>
              </a:rPr>
              <a:t>وقد نقضت المحكمة الاتحادية العليا بصفتها التمييزية سابقاً </a:t>
            </a:r>
            <a:r>
              <a:rPr kumimoji="0" lang="ar-IQ" sz="2400" b="0" i="0" u="none" strike="noStrike" kern="1200" cap="none" spc="0" normalizeH="0" baseline="0" noProof="0" dirty="0">
                <a:ln>
                  <a:noFill/>
                </a:ln>
                <a:solidFill>
                  <a:schemeClr val="tx1"/>
                </a:solidFill>
                <a:effectLst/>
                <a:uLnTx/>
                <a:uFillTx/>
                <a:latin typeface="Segoe UI"/>
                <a:ea typeface="+mn-ea"/>
                <a:cs typeface="+mn-cs"/>
              </a:rPr>
              <a:t>الحكم الصادر من محكمة القضاء الاداري في 2007/7/5 المتعلق بإضافة مخصصات الخطورة لاحد المتقاعدين لوجود مرجع للطعن عينه قانون التقاعد الموحد رقم 27 لسنة 2006 المعدل وهي لجنة تدقيق قضايا المتقاعدين ، </a:t>
            </a:r>
            <a:r>
              <a:rPr kumimoji="0" lang="ar-IQ" sz="2400" b="1" i="0" u="none" strike="noStrike" kern="1200" cap="none" spc="0" normalizeH="0" baseline="0" noProof="0" dirty="0">
                <a:ln>
                  <a:noFill/>
                </a:ln>
                <a:solidFill>
                  <a:schemeClr val="tx1"/>
                </a:solidFill>
                <a:effectLst/>
                <a:uLnTx/>
                <a:uFillTx/>
                <a:latin typeface="Segoe UI"/>
                <a:ea typeface="+mn-ea"/>
                <a:cs typeface="+mn-cs"/>
              </a:rPr>
              <a:t>كما صادقت على حكم المحكمة </a:t>
            </a:r>
            <a:r>
              <a:rPr kumimoji="0" lang="ar-IQ" sz="2400" b="0" i="0" u="none" strike="noStrike" kern="1200" cap="none" spc="0" normalizeH="0" baseline="0" noProof="0" dirty="0">
                <a:ln>
                  <a:noFill/>
                </a:ln>
                <a:solidFill>
                  <a:schemeClr val="tx1"/>
                </a:solidFill>
                <a:effectLst/>
                <a:uLnTx/>
                <a:uFillTx/>
                <a:latin typeface="Segoe UI"/>
                <a:ea typeface="+mn-ea"/>
                <a:cs typeface="+mn-cs"/>
              </a:rPr>
              <a:t>القضاء الإداري قضت فيه برد دعوى المدعي المتعلق بقرار الفصل السياسي بحجة أن قرارات الفصل السياسي قد رسم القانون طريقاً آخر للنظر فيها. كما سار مجلس الانضباط العام ( محكمة قضاء الموظفين حاليا ) بذات الاتجاه واكدته المحكمة الإدارية العليا. </a:t>
            </a:r>
            <a:endParaRPr lang="en-US" sz="1100" dirty="0">
              <a:solidFill>
                <a:schemeClr val="tx1"/>
              </a:solidFill>
            </a:endParaRPr>
          </a:p>
        </p:txBody>
      </p:sp>
    </p:spTree>
    <p:extLst>
      <p:ext uri="{BB962C8B-B14F-4D97-AF65-F5344CB8AC3E}">
        <p14:creationId xmlns:p14="http://schemas.microsoft.com/office/powerpoint/2010/main" val="182276715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B4E86-C6B2-32B7-523C-3CF08F1FFBB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965AB77-838C-0DA5-2FA4-F6965CF2B97D}"/>
              </a:ext>
            </a:extLst>
          </p:cNvPr>
          <p:cNvSpPr>
            <a:spLocks noGrp="1"/>
          </p:cNvSpPr>
          <p:nvPr>
            <p:ph sz="quarter" idx="10"/>
          </p:nvPr>
        </p:nvSpPr>
        <p:spPr>
          <a:xfrm>
            <a:off x="404622" y="1435608"/>
            <a:ext cx="8303280" cy="4974336"/>
          </a:xfrm>
        </p:spPr>
        <p:txBody>
          <a:bodyPr>
            <a:normAutofit fontScale="92500" lnSpcReduction="10000"/>
          </a:bodyPr>
          <a:lstStyle/>
          <a:p>
            <a:pPr marL="0" marR="0" algn="r" rtl="1">
              <a:lnSpc>
                <a:spcPct val="115000"/>
              </a:lnSpc>
              <a:spcAft>
                <a:spcPts val="800"/>
              </a:spcAft>
              <a:buNone/>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مخالفة قاعدة تخصيص الأهداف</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تعني أن القانون قد حدد هدفاً معيناً لقرار إداري، فإذا ابتعدت الإدارة عنه وقع القرار في عيب الانحراف</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أمثلة قضائية عراقية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تأخير أمانة بغداد منح إجازة بناء لسنوات دون مسوغ قانوني (حكم 2000/9/9)</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رفض مدير البلدية منح إجازة بناء بحجة الاستملاك المستقبلي دون سند قانوني (حكم اتحادية تمييز 2006/7/19)</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اعتبار النقل بناءً على توجيه الوزير أو لأغراض لا علاقة لها بمصلحة العمل انحرافاً في استعمال السلطة (أحكام مجلس الانضباط العام 2006–2008)</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نقل الموظف لمعاقبته فيما يعرف بـ "العقوبة المقنعة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solidFill>
                <a:schemeClr val="tx1"/>
              </a:solidFill>
            </a:endParaRPr>
          </a:p>
        </p:txBody>
      </p:sp>
    </p:spTree>
    <p:extLst>
      <p:ext uri="{BB962C8B-B14F-4D97-AF65-F5344CB8AC3E}">
        <p14:creationId xmlns:p14="http://schemas.microsoft.com/office/powerpoint/2010/main" val="384025357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F978A-F194-5A5E-AB86-7A33C439B2D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03E7390-C926-7D03-DE22-F6D79218774E}"/>
              </a:ext>
            </a:extLst>
          </p:cNvPr>
          <p:cNvSpPr>
            <a:spLocks noGrp="1"/>
          </p:cNvSpPr>
          <p:nvPr>
            <p:ph sz="quarter" idx="10"/>
          </p:nvPr>
        </p:nvSpPr>
        <p:spPr>
          <a:xfrm>
            <a:off x="404621" y="1435608"/>
            <a:ext cx="8247009" cy="4697906"/>
          </a:xfrm>
        </p:spPr>
        <p:txBody>
          <a:bodyPr>
            <a:normAutofit/>
          </a:bodyPr>
          <a:lstStyle/>
          <a:p>
            <a:pPr marL="0" marR="0" algn="r" rtl="1">
              <a:lnSpc>
                <a:spcPct val="115000"/>
              </a:lnSpc>
              <a:spcAft>
                <a:spcPts val="800"/>
              </a:spcAft>
              <a:buNone/>
            </a:pPr>
            <a:r>
              <a:rPr lang="ar-SA" sz="28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أمثلة من القضاء الفرنسي</a:t>
            </a:r>
            <a:r>
              <a:rPr lang="en-US" sz="28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قضية </a:t>
            </a:r>
            <a:r>
              <a:rPr lang="en-US" sz="2800" i="1" kern="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Pariset</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عام 1875: استعمال سلطات الضبط الإداري المقررة للوقاية من المنشآت الخطرة لأغراض مالية</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8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فرض العمدة حظر على المستحمين لإجبارهم على استخدام كبائن مدفوعة الثمن لصالح البلدية</a:t>
            </a:r>
            <a:r>
              <a:rPr lang="en-US" sz="2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sz="1600" dirty="0">
              <a:solidFill>
                <a:schemeClr val="tx1"/>
              </a:solidFill>
            </a:endParaRPr>
          </a:p>
        </p:txBody>
      </p:sp>
    </p:spTree>
    <p:extLst>
      <p:ext uri="{BB962C8B-B14F-4D97-AF65-F5344CB8AC3E}">
        <p14:creationId xmlns:p14="http://schemas.microsoft.com/office/powerpoint/2010/main" val="261019603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79F6-B0B6-D0BB-B7E6-276C550EA51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01DBA20-5936-D4D6-C387-04D0E20F89F9}"/>
              </a:ext>
            </a:extLst>
          </p:cNvPr>
          <p:cNvSpPr>
            <a:spLocks noGrp="1"/>
          </p:cNvSpPr>
          <p:nvPr>
            <p:ph sz="quarter" idx="10"/>
          </p:nvPr>
        </p:nvSpPr>
        <p:spPr>
          <a:xfrm>
            <a:off x="404621" y="1435607"/>
            <a:ext cx="8247009" cy="4754177"/>
          </a:xfrm>
        </p:spPr>
        <p:txBody>
          <a:bodyPr>
            <a:normAutofit/>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خلاصة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عيب الانحراف في استعمال السلطة يوصم القرار الإداري إذا ابتعد عن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المصلحة العامة</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أو خالف </a:t>
            </a: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الهدف المحدد قانوناً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يتميز بصعوبة إثباته لأنه يرتبط بالبواعث والنية، لكنه يُعد من أهم ضمانات الرقابة القضائية على الإدارة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القضاء العراقي والفرنسي قدما نماذج عملية تؤكد أن الإدارة ليست حرة مطلقة في سلطتها، بل مقيدة بالغاية التي رسمها القانون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en-US" sz="2400" dirty="0">
              <a:solidFill>
                <a:schemeClr val="tx1"/>
              </a:solidFill>
            </a:endParaRPr>
          </a:p>
        </p:txBody>
      </p:sp>
    </p:spTree>
    <p:extLst>
      <p:ext uri="{BB962C8B-B14F-4D97-AF65-F5344CB8AC3E}">
        <p14:creationId xmlns:p14="http://schemas.microsoft.com/office/powerpoint/2010/main" val="105173493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A1C99-87C0-A127-4573-4DE9C25667A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CD65CC-5D07-14FB-9713-67FC40C3C0CB}"/>
              </a:ext>
            </a:extLst>
          </p:cNvPr>
          <p:cNvSpPr>
            <a:spLocks noGrp="1"/>
          </p:cNvSpPr>
          <p:nvPr>
            <p:ph sz="quarter" idx="10"/>
          </p:nvPr>
        </p:nvSpPr>
        <p:spPr>
          <a:xfrm>
            <a:off x="390906" y="1434904"/>
            <a:ext cx="8415821" cy="4583253"/>
          </a:xfrm>
        </p:spPr>
        <p:txBody>
          <a:bodyPr>
            <a:normAutofit fontScale="92500" lnSpcReduction="10000"/>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الانحراف في استعمال الإجراءات</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المفهوم</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أن تستعمل الإدارة إجراءات معينة لتحقيق أهداف غير التي رسمها القانون، وذلك للتحايل على الشكليات أو إلغاء الضمانات التي يقررها القانون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أمثلة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لجوء الإدارة إلى الإجراءات الجنائية بدلاً من سلطات الضبط الإداري للاستيلاء على أعداد جريدة</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قيام مدير مدرسة بتخفيض درجات تلميذ توصلاً إلى فصله، بدلاً من اتخاذ إجراء تأديبي مباشر</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إلغاء وظيفة معينة بقصد عزل شاغلها</a:t>
            </a:r>
            <a:r>
              <a:rPr lang="en-US" sz="2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solidFill>
                <a:schemeClr val="tx1"/>
              </a:solidFill>
            </a:endParaRPr>
          </a:p>
        </p:txBody>
      </p:sp>
    </p:spTree>
    <p:extLst>
      <p:ext uri="{BB962C8B-B14F-4D97-AF65-F5344CB8AC3E}">
        <p14:creationId xmlns:p14="http://schemas.microsoft.com/office/powerpoint/2010/main" val="384855568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90F6B-BBBD-55C1-5076-A56CB2D7058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E1E9DF8-033B-72E4-E0D4-98C64D94FFD3}"/>
              </a:ext>
            </a:extLst>
          </p:cNvPr>
          <p:cNvSpPr>
            <a:spLocks noGrp="1"/>
          </p:cNvSpPr>
          <p:nvPr>
            <p:ph sz="quarter" idx="10"/>
          </p:nvPr>
        </p:nvSpPr>
        <p:spPr>
          <a:xfrm>
            <a:off x="404622" y="1435607"/>
            <a:ext cx="8289212" cy="4740109"/>
          </a:xfrm>
        </p:spPr>
        <p:txBody>
          <a:bodyPr>
            <a:normAutofit/>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ثانياً: إثبات عيب الانحراف في استعمال السلطة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طبيعته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عيب قصدي يرتبط بالبواعث النفسية لمصدر القرار، مما يجعل إثباته صعباً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موقف القضاء الفرنسي</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اعتبره مجلس الدولة الفرنسي عيباً احتياطياً، فلا يُلجأ إليه إلا إذا لم توجد عيوب أخرى كالاختصاص أو الشكل أو مخالفة القانون</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علاقته بالنظام العام</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لا يعد من النظام العام، فلا يجوز للقاضي إثارته من تلقاء نفسه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319363289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94A3B-A172-0B52-2124-F334908CA6F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D2EA46C-69B3-2BA0-518A-2BA7DBCC2B01}"/>
              </a:ext>
            </a:extLst>
          </p:cNvPr>
          <p:cNvSpPr>
            <a:spLocks noGrp="1"/>
          </p:cNvSpPr>
          <p:nvPr>
            <p:ph sz="quarter" idx="10"/>
          </p:nvPr>
        </p:nvSpPr>
        <p:spPr>
          <a:xfrm>
            <a:off x="404621" y="1435608"/>
            <a:ext cx="8331415" cy="4852650"/>
          </a:xfrm>
        </p:spPr>
        <p:txBody>
          <a:bodyPr>
            <a:normAutofit/>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وسائل إثباته</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رغم صعوبة إثباته، يمكن للقاضي اكتشافه عبر وسائل متعددة، منها</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نص القرار نفسه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إذا تركت الإدارة ما يكشف عن الانحراف في صلب القرار، خاصة إذا ألزمها القانون بالتسبيب</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المراسلات والمناقشات والمخاطبات</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سواء قبل إصدار القرار أو بعده، قد تكشف عن البواعث الحقيقية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Font typeface="+mj-lt"/>
              <a:buAutoNum type="arabicPeriod"/>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ظروف إصدار القرار وسرعة تنفيذه</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مثل التمييز بين الأفراد رغم تماثل ظروفهم، أو انعدام الدافع المعقول، أو الغلو في التقدير وعدم الملاءمة الظاهرة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50138547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28432-AEED-84FB-9D6F-C1486F95A0B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818034B-46B4-FFFB-5D6A-FCCED1C1D8A3}"/>
              </a:ext>
            </a:extLst>
          </p:cNvPr>
          <p:cNvSpPr>
            <a:spLocks noGrp="1"/>
          </p:cNvSpPr>
          <p:nvPr>
            <p:ph sz="quarter" idx="10"/>
          </p:nvPr>
        </p:nvSpPr>
        <p:spPr>
          <a:xfrm>
            <a:off x="404622" y="1435608"/>
            <a:ext cx="8443956" cy="4852650"/>
          </a:xfrm>
        </p:spPr>
        <p:txBody>
          <a:bodyPr>
            <a:normAutofit/>
          </a:bodyPr>
          <a:lstStyle/>
          <a:p>
            <a:pPr marL="0" marR="0" algn="r" rtl="1">
              <a:lnSpc>
                <a:spcPct val="115000"/>
              </a:lnSpc>
              <a:spcAft>
                <a:spcPts val="800"/>
              </a:spcAft>
              <a:buNone/>
            </a:pPr>
            <a:r>
              <a:rPr lang="ar-SA" sz="36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خلاصة</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الانحراف في استعمال الإجراءات صورة دقيقة من صور الانحراف في السلطة، تهدف الإدارة فيها إلى الالتفاف على الضمانات القانونية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إثباته صعب لأنه يرتبط بالنية، لكنه ممكن عبر تحليل النصوص، المراسلات، والظروف المحيطة بالقرار</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4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لذلك يعد من أهم أدوات الرقابة القضائية لضمان أن الإدارة لا تستخدم سلطاتها لتحقيق أهداف غير مشروعة أو شخصية</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a:solidFill>
                <a:schemeClr val="tx1"/>
              </a:solidFill>
            </a:endParaRPr>
          </a:p>
        </p:txBody>
      </p:sp>
    </p:spTree>
    <p:extLst>
      <p:ext uri="{BB962C8B-B14F-4D97-AF65-F5344CB8AC3E}">
        <p14:creationId xmlns:p14="http://schemas.microsoft.com/office/powerpoint/2010/main" val="60565036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E3401-F752-3C3E-136A-CEAC4E4559FF}"/>
              </a:ext>
            </a:extLst>
          </p:cNvPr>
          <p:cNvSpPr>
            <a:spLocks noGrp="1"/>
          </p:cNvSpPr>
          <p:nvPr>
            <p:ph type="title"/>
          </p:nvPr>
        </p:nvSpPr>
        <p:spPr>
          <a:xfrm>
            <a:off x="1741405" y="446650"/>
            <a:ext cx="5157839" cy="640080"/>
          </a:xfrm>
        </p:spPr>
        <p:txBody>
          <a:bodyPr>
            <a:normAutofit/>
          </a:bodyPr>
          <a:lstStyle/>
          <a:p>
            <a:pPr algn="ctr"/>
            <a:r>
              <a:rPr lang="ar-IQ" sz="3200" b="1" dirty="0">
                <a:solidFill>
                  <a:schemeClr val="tx1"/>
                </a:solidFill>
              </a:rPr>
              <a:t>الحكم في دعوى الإلغاء </a:t>
            </a:r>
            <a:endParaRPr lang="en-US" sz="3200" b="1" dirty="0">
              <a:solidFill>
                <a:schemeClr val="tx1"/>
              </a:solidFill>
            </a:endParaRPr>
          </a:p>
        </p:txBody>
      </p:sp>
      <p:sp>
        <p:nvSpPr>
          <p:cNvPr id="3" name="Content Placeholder 2">
            <a:extLst>
              <a:ext uri="{FF2B5EF4-FFF2-40B4-BE49-F238E27FC236}">
                <a16:creationId xmlns:a16="http://schemas.microsoft.com/office/drawing/2014/main" id="{8FD78D1C-A2B9-5CB9-9866-09923F43DF2C}"/>
              </a:ext>
            </a:extLst>
          </p:cNvPr>
          <p:cNvSpPr>
            <a:spLocks noGrp="1"/>
          </p:cNvSpPr>
          <p:nvPr>
            <p:ph sz="quarter" idx="10"/>
          </p:nvPr>
        </p:nvSpPr>
        <p:spPr>
          <a:xfrm>
            <a:off x="404621" y="1336431"/>
            <a:ext cx="8401753" cy="5219114"/>
          </a:xfrm>
        </p:spPr>
        <p:txBody>
          <a:bodyPr>
            <a:normAutofit fontScale="92500" lnSpcReduction="10000"/>
          </a:bodyPr>
          <a:lstStyle/>
          <a:p>
            <a:pPr marL="0" marR="0" algn="r" rtl="1">
              <a:lnSpc>
                <a:spcPct val="115000"/>
              </a:lnSpc>
              <a:spcAft>
                <a:spcPts val="800"/>
              </a:spcAft>
              <a:buNone/>
            </a:pPr>
            <a:r>
              <a:rPr lang="ar-SA" sz="22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تبدأ دعوى الإلغاء برفعها أمام المحكمة المختصة، ثم متابعة إجراءاتها، حيث توجه الخصومة ويترتب على رفعها وقف تنفيذ القرار المطعون فيه</a:t>
            </a:r>
            <a:r>
              <a:rPr lang="en-US" sz="22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2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Aft>
                <a:spcPts val="800"/>
              </a:spcAft>
              <a:buNone/>
            </a:pPr>
            <a:r>
              <a:rPr lang="ar-SA" sz="22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أولاً: إجراءات رفع دعوى الإلغاء</a:t>
            </a:r>
            <a:endParaRPr lang="en-US" sz="22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22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الإحالة إلى قوانين المرافعات المدنية</a:t>
            </a:r>
            <a:r>
              <a:rPr lang="en-US" sz="22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22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2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غالباً ما يحيل القانون في شأن إجراءات رفع دعوى الإلغاء إلى قوانين المرافعات المدنية عند غياب النص الخاص</a:t>
            </a:r>
            <a:r>
              <a:rPr lang="en-US" sz="22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2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2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في مصر: نصت المادة الثالثة من قانون مجلس الدولة رقم (47 لسنة 1972) على أن الإجراءات المنصوص عليها في هذا القانون تطبق، وتُطبق أحكام قانون المرافعات فيما لم يرد فيه نص</a:t>
            </a:r>
            <a:r>
              <a:rPr lang="en-US" sz="22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2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2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في العراق: سار قانون مجلس الدولة رقم (65 لسنة 1979 المعدل) بذات الاتجاه، حيث نصت المادة (7/حادي عشر) على سريان أحكام قوانين المرافعات المدنية رقم (83 لسنة 1969)، والإثبات رقم (107 لسنة 1979)، وأصول المحاكمات الجزائية رقم (23 لسنة 1971)، والرسوم العدلية رقم (114 لسنة 1981)، فيما لم يرد فيه نص خاص</a:t>
            </a:r>
            <a:r>
              <a:rPr lang="en-US" sz="22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2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solidFill>
                <a:schemeClr val="tx1"/>
              </a:solidFill>
            </a:endParaRPr>
          </a:p>
        </p:txBody>
      </p:sp>
    </p:spTree>
    <p:extLst>
      <p:ext uri="{BB962C8B-B14F-4D97-AF65-F5344CB8AC3E}">
        <p14:creationId xmlns:p14="http://schemas.microsoft.com/office/powerpoint/2010/main" val="308396994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3D4F2A-A466-0B88-950B-1B5C27BF3AD4}"/>
              </a:ext>
            </a:extLst>
          </p:cNvPr>
          <p:cNvSpPr>
            <a:spLocks noGrp="1"/>
          </p:cNvSpPr>
          <p:nvPr>
            <p:ph sz="quarter" idx="10"/>
          </p:nvPr>
        </p:nvSpPr>
        <p:spPr>
          <a:xfrm>
            <a:off x="265616" y="829994"/>
            <a:ext cx="8359550" cy="6028006"/>
          </a:xfrm>
        </p:spPr>
        <p:txBody>
          <a:bodyPr>
            <a:normAutofit/>
          </a:bodyPr>
          <a:lstStyle/>
          <a:p>
            <a:pPr marR="0" lvl="0" algn="ctr" rtl="1">
              <a:lnSpc>
                <a:spcPct val="115000"/>
              </a:lnSpc>
              <a:spcAft>
                <a:spcPts val="800"/>
              </a:spcAft>
              <a:buSzPts val="1000"/>
              <a:tabLst>
                <a:tab pos="457200" algn="l"/>
              </a:tabLst>
            </a:pPr>
            <a:r>
              <a:rPr lang="ar-SA" sz="24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كيفية رفع الدعوى وفق القانون العراقي</a:t>
            </a:r>
            <a:r>
              <a:rPr lang="en-US" sz="24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24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بالرجوع إلى قانون المرافعات المدنية العراقي رقم (83 لسنة 1969 المعدل)، فإن دعوى الإلغاء ترفع بعريضة يقدمها المدعي أو وكيله، ويجب أن تتضمن العريضة البيانات الآتية</a:t>
            </a:r>
            <a:r>
              <a:rPr lang="en-US" sz="20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اسم المحكمة التي تُقام الدعوى أمامها</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تاريخ تحرير العريضة</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اسم المدعي والمدعى عليه</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بيان المحل المختار للتبليغ</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موضوع الدعوى ووقائعها وأدلتها</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طلبات المدعي وأسانيده</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يجب أن تُوقّع العريضة من المدعي أو وكيله المفوض بسند مصدق من جهة مختصة</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تُقيد الدعوى </a:t>
            </a:r>
            <a:r>
              <a:rPr lang="ar-SA" sz="2000" kern="0" dirty="0" err="1">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بعريضتها</a:t>
            </a:r>
            <a:r>
              <a:rPr lang="ar-SA" sz="20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بعد استيفاء الرسوم القضائية</a:t>
            </a:r>
            <a:r>
              <a:rPr lang="en-US" sz="20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200" dirty="0"/>
          </a:p>
        </p:txBody>
      </p:sp>
    </p:spTree>
    <p:extLst>
      <p:ext uri="{BB962C8B-B14F-4D97-AF65-F5344CB8AC3E}">
        <p14:creationId xmlns:p14="http://schemas.microsoft.com/office/powerpoint/2010/main" val="96843896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D28B4-410A-3A19-44C0-6348674F2A9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3881353-A23C-C6E5-A548-7A06F9319D6C}"/>
              </a:ext>
            </a:extLst>
          </p:cNvPr>
          <p:cNvSpPr>
            <a:spLocks noGrp="1"/>
          </p:cNvSpPr>
          <p:nvPr>
            <p:ph sz="quarter" idx="10"/>
          </p:nvPr>
        </p:nvSpPr>
        <p:spPr>
          <a:xfrm>
            <a:off x="404621" y="1435608"/>
            <a:ext cx="8401753" cy="5077734"/>
          </a:xfrm>
        </p:spPr>
        <p:txBody>
          <a:bodyPr>
            <a:normAutofit/>
          </a:bodyPr>
          <a:lstStyle/>
          <a:p>
            <a:pPr marL="342900" marR="0" lvl="0" indent="-342900" algn="r" rtl="1">
              <a:lnSpc>
                <a:spcPct val="115000"/>
              </a:lnSpc>
              <a:spcAft>
                <a:spcPts val="800"/>
              </a:spcAft>
              <a:buSzPts val="1000"/>
              <a:buFont typeface="Symbol" panose="05050102010706020507" pitchFamily="18" charset="2"/>
              <a:buChar char=""/>
              <a:tabLst>
                <a:tab pos="457200" algn="l"/>
              </a:tabLst>
            </a:pPr>
            <a:r>
              <a:rPr lang="ar-SA" sz="3200" b="1"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إجراءات ما بعد تقديم العريضة</a:t>
            </a:r>
            <a:r>
              <a:rPr lang="en-US" sz="3200" b="1"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32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32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ar-SA" sz="32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بعد اكتمال العريضة واستيفاء الرسوم، يؤشر القاضي عليها ويحدد يوماً للمرافعة</a:t>
            </a:r>
            <a:r>
              <a:rPr lang="en-US" sz="3200" kern="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32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32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يُبلّغ المدعى عليه بموعد المرافعة ليقدم لائحته الجوابية</a:t>
            </a:r>
            <a:r>
              <a:rPr lang="en-US" sz="32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r" rtl="1">
              <a:lnSpc>
                <a:spcPct val="115000"/>
              </a:lnSpc>
              <a:spcAft>
                <a:spcPts val="800"/>
              </a:spcAft>
              <a:buSzPts val="1000"/>
              <a:buFont typeface="Courier New" panose="02070309020205020404" pitchFamily="49" charset="0"/>
              <a:buChar char="o"/>
              <a:tabLst>
                <a:tab pos="914400" algn="l"/>
              </a:tabLst>
            </a:pPr>
            <a:r>
              <a:rPr lang="ar-SA" sz="3200" kern="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تستمر المرافعات حتى يقرر القاضي حسم الدعوى بإصدار الحكم النهائي</a:t>
            </a:r>
            <a:r>
              <a:rPr lang="en-US" sz="32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solidFill>
                <a:schemeClr val="tx1"/>
              </a:solidFill>
            </a:endParaRPr>
          </a:p>
        </p:txBody>
      </p:sp>
    </p:spTree>
    <p:extLst>
      <p:ext uri="{BB962C8B-B14F-4D97-AF65-F5344CB8AC3E}">
        <p14:creationId xmlns:p14="http://schemas.microsoft.com/office/powerpoint/2010/main" val="3752332126"/>
      </p:ext>
    </p:extLst>
  </p:cSld>
  <p:clrMapOvr>
    <a:masterClrMapping/>
  </p:clrMapOvr>
</p:sld>
</file>

<file path=ppt/theme/theme1.xml><?xml version="1.0" encoding="utf-8"?>
<a:theme xmlns:a="http://schemas.openxmlformats.org/drawingml/2006/main" name="Cust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108_Win32 v2" id="{08D89365-2E4C-432D-9349-8DF9B80AEEA1}" vid="{010FF314-90DF-4A21-BD0D-ADCBA34234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63EE24-83AF-4B4D-B45B-11D1ECD4364A}">
  <ds:schemaRefs>
    <ds:schemaRef ds:uri="http://schemas.microsoft.com/sharepoint/v3/contenttype/forms"/>
  </ds:schemaRefs>
</ds:datastoreItem>
</file>

<file path=customXml/itemProps2.xml><?xml version="1.0" encoding="utf-8"?>
<ds:datastoreItem xmlns:ds="http://schemas.openxmlformats.org/officeDocument/2006/customXml" ds:itemID="{5A3EE4EA-81C0-48D0-BEBD-A2EFD6B38B42}">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B2FC9C26-AD58-4393-99DE-F67958CF6A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1557</TotalTime>
  <Words>8773</Words>
  <Application>Microsoft Office PowerPoint</Application>
  <PresentationFormat>On-screen Show (4:3)</PresentationFormat>
  <Paragraphs>501</Paragraphs>
  <Slides>111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111</vt:i4>
      </vt:variant>
    </vt:vector>
  </HeadingPairs>
  <TitlesOfParts>
    <vt:vector size="120" baseType="lpstr">
      <vt:lpstr>Arial</vt:lpstr>
      <vt:lpstr>Calibri</vt:lpstr>
      <vt:lpstr>Courier New</vt:lpstr>
      <vt:lpstr>Segoe UI</vt:lpstr>
      <vt:lpstr>Segoe UI Light</vt:lpstr>
      <vt:lpstr>Symbol</vt:lpstr>
      <vt:lpstr>Times New Roman</vt:lpstr>
      <vt:lpstr>Wingdings</vt:lpstr>
      <vt:lpstr>Custom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عيب الشكل والإجراءات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الحكم في دعوى الإلغاء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الفصل في دعوى الإلغاء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MSR</dc:creator>
  <cp:keywords/>
  <cp:lastModifiedBy>Mohammed Ali</cp:lastModifiedBy>
  <cp:revision>44</cp:revision>
  <dcterms:created xsi:type="dcterms:W3CDTF">2025-10-16T05:49:28Z</dcterms:created>
  <dcterms:modified xsi:type="dcterms:W3CDTF">2026-04-04T21:09:16Z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