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AA95EBED-22C8-4D3B-99E9-F22A213CCD77}">
          <p14:sldIdLst>
            <p14:sldId id="256"/>
            <p14:sldId id="257"/>
            <p14:sldId id="258"/>
            <p14:sldId id="270"/>
            <p14:sldId id="259"/>
            <p14:sldId id="260"/>
            <p14:sldId id="261"/>
            <p14:sldId id="262"/>
            <p14:sldId id="263"/>
            <p14:sldId id="269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094535910283943"/>
          <c:y val="0.858005613881598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425745645430689"/>
          <c:y val="0.11447360746573346"/>
          <c:w val="0.46070592738407701"/>
          <c:h val="0.78978158980127489"/>
        </c:manualLayout>
      </c:layout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Figure (1) Age of participants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C6E-4143-A330-2E71D192DB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C6E-4143-A330-2E71D192DB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C6E-4143-A330-2E71D192DB65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ورقة1!$A$2:$A$4</c:f>
              <c:strCache>
                <c:ptCount val="3"/>
                <c:pt idx="0">
                  <c:v>Less than 20 years</c:v>
                </c:pt>
                <c:pt idx="1">
                  <c:v>20 - years</c:v>
                </c:pt>
                <c:pt idx="2">
                  <c:v>25 years and more</c:v>
                </c:pt>
              </c:strCache>
            </c:strRef>
          </c:cat>
          <c:val>
            <c:numRef>
              <c:f>ورقة1!$B$2:$B$4</c:f>
              <c:numCache>
                <c:formatCode>General</c:formatCode>
                <c:ptCount val="3"/>
                <c:pt idx="0">
                  <c:v>84</c:v>
                </c:pt>
                <c:pt idx="1">
                  <c:v>294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8-7446-A797-E0F69F7439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2495984394920741E-2"/>
          <c:y val="0.31711631440806742"/>
          <c:w val="0.26477888969944635"/>
          <c:h val="0.3727106644564166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j-lt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(2) Rate of</a:t>
            </a:r>
            <a:r>
              <a:rPr lang="en-US" dirty="0"/>
              <a:t> Governorate's participation</a:t>
            </a:r>
          </a:p>
        </c:rich>
      </c:tx>
      <c:layout>
        <c:manualLayout>
          <c:xMode val="edge"/>
          <c:yMode val="edge"/>
          <c:x val="0.1226852069725949"/>
          <c:y val="0.8910931901564075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8487321897262841"/>
          <c:y val="4.1783332492409425E-2"/>
          <c:w val="0.60687898387701533"/>
          <c:h val="0.76860662865690599"/>
        </c:manualLayout>
      </c:layout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Figure show Governorates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3DF-4B0D-8C20-DE1E7E6702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3DF-4B0D-8C20-DE1E7E6702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3DF-4B0D-8C20-DE1E7E6702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3DF-4B0D-8C20-DE1E7E6702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3DF-4B0D-8C20-DE1E7E6702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3DF-4B0D-8C20-DE1E7E6702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3DF-4B0D-8C20-DE1E7E67027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3DF-4B0D-8C20-DE1E7E67027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3DF-4B0D-8C20-DE1E7E67027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3DF-4B0D-8C20-DE1E7E67027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3DF-4B0D-8C20-DE1E7E67027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3DF-4B0D-8C20-DE1E7E67027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3DF-4B0D-8C20-DE1E7E67027F}"/>
              </c:ext>
            </c:extLst>
          </c:dPt>
          <c:dLbls>
            <c:dLbl>
              <c:idx val="2"/>
              <c:layout>
                <c:manualLayout>
                  <c:x val="0.11729926155213381"/>
                  <c:y val="6.196710144056415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DF-4B0D-8C20-DE1E7E67027F}"/>
                </c:ext>
              </c:extLst>
            </c:dLbl>
            <c:dLbl>
              <c:idx val="3"/>
              <c:layout>
                <c:manualLayout>
                  <c:x val="8.2724085601207961E-2"/>
                  <c:y val="0.114665103884915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DF-4B0D-8C20-DE1E7E67027F}"/>
                </c:ext>
              </c:extLst>
            </c:dLbl>
            <c:dLbl>
              <c:idx val="4"/>
              <c:layout>
                <c:manualLayout>
                  <c:x val="5.5555681077885354E-2"/>
                  <c:y val="0.116910300334595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3DF-4B0D-8C20-DE1E7E67027F}"/>
                </c:ext>
              </c:extLst>
            </c:dLbl>
            <c:dLbl>
              <c:idx val="5"/>
              <c:layout>
                <c:manualLayout>
                  <c:x val="4.9530458620936371E-2"/>
                  <c:y val="0.1029312175672697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DF-4B0D-8C20-DE1E7E67027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DF-4B0D-8C20-DE1E7E67027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DF-4B0D-8C20-DE1E7E67027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DF-4B0D-8C20-DE1E7E67027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DF-4B0D-8C20-DE1E7E67027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3DF-4B0D-8C20-DE1E7E67027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3DF-4B0D-8C20-DE1E7E67027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3DF-4B0D-8C20-DE1E7E67027F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ورقة1!$A$2:$A$14</c:f>
              <c:strCache>
                <c:ptCount val="13"/>
                <c:pt idx="0">
                  <c:v>Nineveh</c:v>
                </c:pt>
                <c:pt idx="1">
                  <c:v>Baghdad</c:v>
                </c:pt>
                <c:pt idx="2">
                  <c:v>Salahaddin</c:v>
                </c:pt>
                <c:pt idx="3">
                  <c:v>Alanbar</c:v>
                </c:pt>
                <c:pt idx="4">
                  <c:v>Diyala</c:v>
                </c:pt>
                <c:pt idx="5">
                  <c:v>Kirkuk</c:v>
                </c:pt>
                <c:pt idx="6">
                  <c:v>Erbil</c:v>
                </c:pt>
                <c:pt idx="7">
                  <c:v>Babylon</c:v>
                </c:pt>
                <c:pt idx="8">
                  <c:v>Duhok</c:v>
                </c:pt>
                <c:pt idx="9">
                  <c:v>Wasit</c:v>
                </c:pt>
                <c:pt idx="10">
                  <c:v>Najaf</c:v>
                </c:pt>
                <c:pt idx="11">
                  <c:v>Diwaniyah</c:v>
                </c:pt>
                <c:pt idx="12">
                  <c:v>Karbala</c:v>
                </c:pt>
              </c:strCache>
            </c:strRef>
          </c:cat>
          <c:val>
            <c:numRef>
              <c:f>ورقة1!$B$2:$B$14</c:f>
              <c:numCache>
                <c:formatCode>General</c:formatCode>
                <c:ptCount val="13"/>
                <c:pt idx="0" formatCode="0%">
                  <c:v>218</c:v>
                </c:pt>
                <c:pt idx="1">
                  <c:v>150</c:v>
                </c:pt>
                <c:pt idx="2">
                  <c:v>36</c:v>
                </c:pt>
                <c:pt idx="3">
                  <c:v>22</c:v>
                </c:pt>
                <c:pt idx="4">
                  <c:v>12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D-9640-8B8E-BE8706C04B7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1603723494391044E-2"/>
          <c:y val="4.4820749649037928E-2"/>
          <c:w val="0.17649072467636462"/>
          <c:h val="0.707534777150217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(3) Percentage of participants stages</a:t>
            </a:r>
          </a:p>
        </c:rich>
      </c:tx>
      <c:layout>
        <c:manualLayout>
          <c:xMode val="edge"/>
          <c:yMode val="edge"/>
          <c:x val="0.20930924867402292"/>
          <c:y val="0.8141472868217054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7282095298131577"/>
          <c:y val="0.1187752548373314"/>
          <c:w val="0.50103248583310633"/>
          <c:h val="0.66415949459805901"/>
        </c:manualLayout>
      </c:layout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Figure 2. shows stages of students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35-4B9F-B82B-A02B8BEC083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35-4B9F-B82B-A02B8BEC08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35-4B9F-B82B-A02B8BEC08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35-4B9F-B82B-A02B8BEC083D}"/>
              </c:ext>
            </c:extLst>
          </c:dPt>
          <c:dPt>
            <c:idx val="4"/>
            <c:bubble3D val="0"/>
            <c:explosion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435-4B9F-B82B-A02B8BEC083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435-4B9F-B82B-A02B8BEC083D}"/>
              </c:ext>
            </c:extLst>
          </c:dPt>
          <c:dLbls>
            <c:dLbl>
              <c:idx val="4"/>
              <c:layout>
                <c:manualLayout>
                  <c:x val="3.6466717701953921E-2"/>
                  <c:y val="0.184846581677290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35-4B9F-B82B-A02B8BEC083D}"/>
                </c:ext>
              </c:extLst>
            </c:dLbl>
            <c:dLbl>
              <c:idx val="5"/>
              <c:layout>
                <c:manualLayout>
                  <c:x val="1.4780548264800233E-2"/>
                  <c:y val="0.13031371078615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35-4B9F-B82B-A02B8BEC083D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ورقة1!$A$2:$A$7</c:f>
              <c:strCache>
                <c:ptCount val="6"/>
                <c:pt idx="0">
                  <c:v>First stage</c:v>
                </c:pt>
                <c:pt idx="1">
                  <c:v>Second stage</c:v>
                </c:pt>
                <c:pt idx="2">
                  <c:v> Third stage</c:v>
                </c:pt>
                <c:pt idx="3">
                  <c:v>Fourth stage</c:v>
                </c:pt>
                <c:pt idx="4">
                  <c:v>Fifth stage</c:v>
                </c:pt>
                <c:pt idx="5">
                  <c:v>Sixth stage</c:v>
                </c:pt>
              </c:strCache>
            </c:strRef>
          </c:cat>
          <c:val>
            <c:numRef>
              <c:f>ورقة1!$B$2:$B$7</c:f>
              <c:numCache>
                <c:formatCode>General</c:formatCode>
                <c:ptCount val="6"/>
                <c:pt idx="0">
                  <c:v>131</c:v>
                </c:pt>
                <c:pt idx="1">
                  <c:v>106</c:v>
                </c:pt>
                <c:pt idx="2">
                  <c:v>122</c:v>
                </c:pt>
                <c:pt idx="3">
                  <c:v>84</c:v>
                </c:pt>
                <c:pt idx="4">
                  <c:v>12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2-6244-AF4D-B89696704F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15975691958959676"/>
          <c:w val="0.20176484883833964"/>
          <c:h val="0.55854807921737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F8D85-1B81-4C49-B15D-C3F5D0E2C96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00D14-198F-4D53-A54D-2FAE8B7A9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3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00D14-198F-4D53-A54D-2FAE8B7A99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5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6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4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7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0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2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6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0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0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A01B-3068-416D-B8F9-4E2F399FD16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EE5D-A12A-4089-A970-7F183A82E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4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35242" y="552472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Nineveh University </a:t>
            </a:r>
          </a:p>
          <a:p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Medicine</a:t>
            </a:r>
            <a:endParaRPr lang="en-US" sz="3600" b="1" i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3d\Desktop\بحث\IMG_20230425_232242_7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2743200" y="540331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المؤتمر العلمي الطلابي السادس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737844" y="5962146"/>
            <a:ext cx="5439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بحوث طلبتنا ... تألق معرفي وابداع متميز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206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172115"/>
              </p:ext>
            </p:extLst>
          </p:nvPr>
        </p:nvGraphicFramePr>
        <p:xfrm>
          <a:off x="1752600" y="489464"/>
          <a:ext cx="5638800" cy="6277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Correct knowledge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(%)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48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Disease transmission/infection-Hereditary.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386(82.8%)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Consanguineous marriage increases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likelihood disease –True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399(85.6%)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which sexes are more likely to develop thalassemia-Both sexes.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291(62.4%)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what are the most prevalent types of thalassemia in Iraq-Beta thalassemia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134(28.8%)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4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How is thalassemia diagnosed-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CBC ,Hemoglobin electrophoresis , Genetic test , Serum iron test.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234(50.2%)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Thalassemia treatment  major-regular blood transfusion.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378(81.1%)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final solution to thalassemia major-Stem cell transplant.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280(60.1%)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Disease prevention-Premarital blood test  , Blood tests during pregnancy before delivery.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269(57.7%)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99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If the parents are carriers of thalassemia disease (not infected)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 what is the probability that the children will be infected-25%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111(23.8%)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99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If one of the parents is a carrier of thalassemia and the other is healthy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, what is the probability of the children being affected-0%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49(10.5%)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9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person with thalassemia major is likely to survive-less than normal person.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324(70.4%)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99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probability of his survival  A carrier of thalassemia has a chance of survival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-There is no difference between him and normal person.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201(43.1%)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7818" marR="6781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1905000" y="12013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 1. Participant knowledge regarding Thalassemia</a:t>
            </a:r>
            <a:r>
              <a:rPr lang="en-US" sz="1600" dirty="0"/>
              <a:t>.</a:t>
            </a:r>
          </a:p>
        </p:txBody>
      </p:sp>
      <p:pic>
        <p:nvPicPr>
          <p:cNvPr id="5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1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07782"/>
              </p:ext>
            </p:extLst>
          </p:nvPr>
        </p:nvGraphicFramePr>
        <p:xfrm>
          <a:off x="1828800" y="417730"/>
          <a:ext cx="5715000" cy="6333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7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Correct knowledge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Number (%)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Have you done a blood test for yourself and made sure that you are safe from thalassemia.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165(35.3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Have your family members been tested to ensure they are free from thalassemia.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199(42.8)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Has any of your family members married a person who has thalassemia.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50(10.8%)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Have you previously donated to thalassemia patients.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58(12.5%)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 you donate blood for thalassemia patients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355(76.1%)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7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Will you accept marriage with a person who is a carrier of thalassemia in the future.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122(23%)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 you accept marriage to someone from relatives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105(22.5%)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Will you take a thalassemia screening test before marriage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443(95.1%)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 you recommend the need for pre- pregnancy tests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455(97.6%)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Do you recommend that people carrying the disease not marry each  other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401(86.15)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37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 the event of the marriage of two carriers of the disease , do you recommend that they not have a child.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336(72.2%)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16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 the event that a pregnant women is examined and it is proven that the child has thalassemia , do you recommend termination of pregnancy .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185(39.6%)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58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Have you attended awareness seminars or lectures about thalassemia.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83(17.8%)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895600" y="9456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2.Positive attitude toward thalassemia.</a:t>
            </a:r>
          </a:p>
          <a:p>
            <a:pPr algn="ctr"/>
            <a:endParaRPr lang="en-US" dirty="0"/>
          </a:p>
        </p:txBody>
      </p:sp>
      <p:pic>
        <p:nvPicPr>
          <p:cNvPr id="7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1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study concluded that the majority of students had satisfactory knowledge and positive attitude about the role of consanguinity and premarital screening  for thalassemia.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4137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Further studies are needed to asses  knowledge , attitude and  practice on a large scale population 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0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0C0EF5D8-CBC0-4AB1-9887-0A476D5E7F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60621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800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40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endParaRPr lang="en-US" sz="40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Knowledge &amp; Attitude About Thalassemia Among undergraduate Students </a:t>
            </a:r>
          </a:p>
          <a:p>
            <a:pPr marL="0" indent="0" algn="ctr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9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title"/>
          </p:nvPr>
        </p:nvSpPr>
        <p:spPr>
          <a:xfrm>
            <a:off x="443345" y="273879"/>
            <a:ext cx="8229600" cy="1143000"/>
          </a:xfrm>
        </p:spPr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399" y="1295400"/>
            <a:ext cx="8963891" cy="55099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 </a:t>
            </a:r>
            <a:endParaRPr lang="en-US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116" y="4203787"/>
            <a:ext cx="1447799" cy="1851347"/>
          </a:xfrm>
        </p:spPr>
      </p:pic>
      <p:pic>
        <p:nvPicPr>
          <p:cNvPr id="1026" name="Picture 2" descr="C:\Users\3d\Desktop\بحث\IMG_20230420_232831_1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1" y="1688582"/>
            <a:ext cx="1447798" cy="186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3d\Desktop\بحث\IMG_664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517" y="4203787"/>
            <a:ext cx="1447800" cy="192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152400" y="3620454"/>
            <a:ext cx="2743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Ahmed Hameed Salman</a:t>
            </a:r>
          </a:p>
          <a:p>
            <a:endParaRPr lang="en-US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619500" y="3651231"/>
            <a:ext cx="243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Ahmed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Ekab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Ahmed</a:t>
            </a:r>
          </a:p>
          <a:p>
            <a:endParaRPr lang="en-US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3143250" y="6128264"/>
            <a:ext cx="30099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Suleiman Abdullah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Khalaf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6354111" y="6167089"/>
            <a:ext cx="289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Zainab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Haitham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Khudair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6248400" y="3589676"/>
            <a:ext cx="2905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Essam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Mudhaffer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Ateyah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6200" y="6105533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Falah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Mohammed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Nher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3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3d\Desktop\بحث\Picsart_23-04-23_13-39-59-05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2327"/>
            <a:ext cx="1828800" cy="230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3d\Desktop\بحث\Picsart_23-04-23_13-54-50-21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105" y="1803765"/>
            <a:ext cx="1371599" cy="173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279516" y="106456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3" descr="C:\Users\3d\Desktop\بحث\IMG_20230421_202606_72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3" y="4203787"/>
            <a:ext cx="1548246" cy="186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48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Supervised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by: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Amina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Alkhayat</a:t>
            </a: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Obay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Al-</a:t>
            </a:r>
            <a:r>
              <a:rPr lang="en-US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dewachi</a:t>
            </a:r>
            <a:endParaRPr lang="en-US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78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Thalassemia is the most prevalent congenital single-gene disorder globally, characterized by a deficiency of or decreased synthesis of either the alpha- or beta-globin chains in the hemoglobin protein of red blood cells and is passed down from parents to children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B-thalassemia major is the most prevalent type in Iraq.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consanguineous marriage is one of the important influencing factors 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thalassemia.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8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Aim of the 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asses the  knowledge and attitude of students from different Iraqi universities about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Thalassemia. </a:t>
            </a:r>
            <a:endParaRPr lang="en-US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9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41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cross sectional study conducted on (466) undergraduate students from Iraqi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period between 14th of February and 6th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 March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/>
              <a:t>Data were collected using Google form platform via online questionnaire. The online questionnaire was distributed via groups on social media  (WhatsApp, Facebook, Viber, and Telegram).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26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55399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b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Results </a:t>
            </a:r>
            <a:r>
              <a:rPr lang="en-US" dirty="0"/>
              <a:t>were expressed in form of tables and figures of frequency and </a:t>
            </a:r>
            <a:r>
              <a:rPr lang="en-US" dirty="0" smtClean="0"/>
              <a:t>percentage.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718405"/>
              </p:ext>
            </p:extLst>
          </p:nvPr>
        </p:nvGraphicFramePr>
        <p:xfrm>
          <a:off x="2286000" y="304800"/>
          <a:ext cx="4495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مخطط 4"/>
          <p:cNvGraphicFramePr/>
          <p:nvPr>
            <p:extLst>
              <p:ext uri="{D42A27DB-BD31-4B8C-83A1-F6EECF244321}">
                <p14:modId xmlns:p14="http://schemas.microsoft.com/office/powerpoint/2010/main" val="700959131"/>
              </p:ext>
            </p:extLst>
          </p:nvPr>
        </p:nvGraphicFramePr>
        <p:xfrm>
          <a:off x="228600" y="3276600"/>
          <a:ext cx="4267200" cy="336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مخطط 5"/>
          <p:cNvGraphicFramePr/>
          <p:nvPr>
            <p:extLst>
              <p:ext uri="{D42A27DB-BD31-4B8C-83A1-F6EECF244321}">
                <p14:modId xmlns:p14="http://schemas.microsoft.com/office/powerpoint/2010/main" val="3556377500"/>
              </p:ext>
            </p:extLst>
          </p:nvPr>
        </p:nvGraphicFramePr>
        <p:xfrm>
          <a:off x="4648200" y="3276600"/>
          <a:ext cx="4343401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HP\Desktop\photo_2021-04-20_21-47-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21"/>
            <a:ext cx="1055133" cy="136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911" y="60621"/>
            <a:ext cx="1314380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1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623</Words>
  <Application>Microsoft Office PowerPoint</Application>
  <PresentationFormat>On-screen Show 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نسق Office</vt:lpstr>
      <vt:lpstr>  </vt:lpstr>
      <vt:lpstr>PowerPoint Presentation</vt:lpstr>
      <vt:lpstr>        </vt:lpstr>
      <vt:lpstr>PowerPoint Presentation</vt:lpstr>
      <vt:lpstr>Introduction</vt:lpstr>
      <vt:lpstr>PowerPoint Presentation</vt:lpstr>
      <vt:lpstr>Methodology</vt:lpstr>
      <vt:lpstr> Results  </vt:lpstr>
      <vt:lpstr>PowerPoint Presentation</vt:lpstr>
      <vt:lpstr>PowerPoint Presentation</vt:lpstr>
      <vt:lpstr>PowerPoint Presentation</vt:lpstr>
      <vt:lpstr>Conclusion </vt:lpstr>
      <vt:lpstr>Recommendations </vt:lpstr>
      <vt:lpstr>PowerPoint Presentation</vt:lpstr>
    </vt:vector>
  </TitlesOfParts>
  <Company>By DR.Ahmed Saker 2O11 - 2O12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anmar nabeel</cp:lastModifiedBy>
  <cp:revision>25</cp:revision>
  <dcterms:created xsi:type="dcterms:W3CDTF">2023-04-21T08:09:21Z</dcterms:created>
  <dcterms:modified xsi:type="dcterms:W3CDTF">2023-05-07T21:26:24Z</dcterms:modified>
</cp:coreProperties>
</file>