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9" r:id="rId6"/>
    <p:sldId id="260" r:id="rId7"/>
    <p:sldId id="261" r:id="rId8"/>
    <p:sldId id="262" r:id="rId9"/>
    <p:sldId id="263" r:id="rId10"/>
    <p:sldId id="264" r:id="rId11"/>
    <p:sldId id="265" r:id="rId12"/>
    <p:sldId id="266" r:id="rId13"/>
    <p:sldId id="267" r:id="rId14"/>
    <p:sldId id="268" r:id="rId15"/>
    <p:sldId id="272" r:id="rId16"/>
    <p:sldId id="273" r:id="rId17"/>
    <p:sldId id="274" r:id="rId18"/>
    <p:sldId id="275" r:id="rId19"/>
    <p:sldId id="276" r:id="rId20"/>
    <p:sldId id="277" r:id="rId21"/>
    <p:sldId id="280" r:id="rId22"/>
    <p:sldId id="281" r:id="rId23"/>
    <p:sldId id="283" r:id="rId24"/>
    <p:sldId id="284" r:id="rId25"/>
    <p:sldId id="285" r:id="rId26"/>
    <p:sldId id="286" r:id="rId27"/>
    <p:sldId id="287" r:id="rId28"/>
    <p:sldId id="290" r:id="rId29"/>
    <p:sldId id="269" r:id="rId30"/>
    <p:sldId id="270" r:id="rId31"/>
    <p:sldId id="27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DCAF9ED-07DC-4A11-8D7F-57B35C25682E}" styleName="نمط متوسط 1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نمط فاتح 2 - تميي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930" y="-46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____Microsoft_Excel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Times New Roman" panose="02020603050405020304" pitchFamily="18" charset="0"/>
                <a:ea typeface="+mn-ea"/>
                <a:cs typeface="Times New Roman" panose="02020603050405020304" pitchFamily="18" charset="0"/>
              </a:defRPr>
            </a:pPr>
            <a:r>
              <a:rPr lang="en-US" sz="1800" b="1" i="0" u="none" strike="noStrike" baseline="0">
                <a:effectLst/>
              </a:rPr>
              <a:t>Fig</a:t>
            </a:r>
            <a:r>
              <a:rPr lang="en-US" sz="1400" b="1" i="0" u="none" strike="noStrike" baseline="0">
                <a:effectLst/>
              </a:rPr>
              <a:t>. 3 :</a:t>
            </a:r>
            <a:r>
              <a:rPr lang="en-US" sz="1800" b="1">
                <a:effectLst/>
                <a:latin typeface="Times New Roman" panose="02020603050405020304" pitchFamily="18" charset="0"/>
                <a:cs typeface="Times New Roman" panose="02020603050405020304" pitchFamily="18" charset="0"/>
              </a:rPr>
              <a:t>The relationship between Immigration Outside The Country and</a:t>
            </a:r>
            <a:r>
              <a:rPr lang="en-US" sz="1800" b="1" baseline="0">
                <a:effectLst/>
                <a:latin typeface="Times New Roman" panose="02020603050405020304" pitchFamily="18" charset="0"/>
                <a:cs typeface="Times New Roman" panose="02020603050405020304" pitchFamily="18" charset="0"/>
              </a:rPr>
              <a:t> The Income</a:t>
            </a:r>
            <a:endParaRPr lang="en-US" sz="1800">
              <a:effectLst/>
              <a:latin typeface="Times New Roman" panose="02020603050405020304" pitchFamily="18" charset="0"/>
              <a:cs typeface="Times New Roman" panose="02020603050405020304" pitchFamily="18" charset="0"/>
            </a:endParaRPr>
          </a:p>
        </c:rich>
      </c:tx>
      <c:layout>
        <c:manualLayout>
          <c:xMode val="edge"/>
          <c:yMode val="edge"/>
          <c:x val="0.13384527732006207"/>
          <c:y val="2.5089605734767026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Yes, I have thought of emigrating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Very Good</c:v>
                </c:pt>
                <c:pt idx="1">
                  <c:v>Good</c:v>
                </c:pt>
                <c:pt idx="2">
                  <c:v>Medium</c:v>
                </c:pt>
                <c:pt idx="3">
                  <c:v>Low</c:v>
                </c:pt>
              </c:strCache>
            </c:strRef>
          </c:cat>
          <c:val>
            <c:numRef>
              <c:f>Sheet1!$B$2:$B$5</c:f>
              <c:numCache>
                <c:formatCode>General</c:formatCode>
                <c:ptCount val="4"/>
                <c:pt idx="0">
                  <c:v>11</c:v>
                </c:pt>
                <c:pt idx="1">
                  <c:v>23</c:v>
                </c:pt>
                <c:pt idx="2">
                  <c:v>24</c:v>
                </c:pt>
                <c:pt idx="3">
                  <c:v>2</c:v>
                </c:pt>
              </c:numCache>
            </c:numRef>
          </c:val>
        </c:ser>
        <c:ser>
          <c:idx val="1"/>
          <c:order val="1"/>
          <c:tx>
            <c:strRef>
              <c:f>Sheet1!$C$1</c:f>
              <c:strCache>
                <c:ptCount val="1"/>
                <c:pt idx="0">
                  <c:v>I did not thought of emigration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Very Good</c:v>
                </c:pt>
                <c:pt idx="1">
                  <c:v>Good</c:v>
                </c:pt>
                <c:pt idx="2">
                  <c:v>Medium</c:v>
                </c:pt>
                <c:pt idx="3">
                  <c:v>Low</c:v>
                </c:pt>
              </c:strCache>
            </c:strRef>
          </c:cat>
          <c:val>
            <c:numRef>
              <c:f>Sheet1!$C$2:$C$5</c:f>
              <c:numCache>
                <c:formatCode>General</c:formatCode>
                <c:ptCount val="4"/>
                <c:pt idx="0">
                  <c:v>1</c:v>
                </c:pt>
                <c:pt idx="1">
                  <c:v>12</c:v>
                </c:pt>
                <c:pt idx="2">
                  <c:v>10</c:v>
                </c:pt>
                <c:pt idx="3">
                  <c:v>1</c:v>
                </c:pt>
              </c:numCache>
            </c:numRef>
          </c:val>
        </c:ser>
        <c:dLbls>
          <c:dLblPos val="outEnd"/>
          <c:showLegendKey val="0"/>
          <c:showVal val="1"/>
          <c:showCatName val="0"/>
          <c:showSerName val="0"/>
          <c:showPercent val="0"/>
          <c:showBubbleSize val="0"/>
        </c:dLbls>
        <c:gapWidth val="219"/>
        <c:overlap val="-27"/>
        <c:axId val="149361408"/>
        <c:axId val="149362944"/>
      </c:barChart>
      <c:catAx>
        <c:axId val="149361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362944"/>
        <c:crosses val="autoZero"/>
        <c:auto val="1"/>
        <c:lblAlgn val="ctr"/>
        <c:lblOffset val="100"/>
        <c:noMultiLvlLbl val="0"/>
      </c:catAx>
      <c:valAx>
        <c:axId val="149362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3614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779E2B43-9DEA-4012-9CB4-0029129A14D0}" type="datetimeFigureOut">
              <a:rPr lang="en-US" smtClean="0"/>
              <a:t>5/6/2023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7BFB67B-585A-4031-A550-39481D6C4B36}" type="slidenum">
              <a:rPr lang="en-US" smtClean="0"/>
              <a:t>‹#›</a:t>
            </a:fld>
            <a:endParaRPr lang="en-US"/>
          </a:p>
        </p:txBody>
      </p:sp>
    </p:spTree>
    <p:extLst>
      <p:ext uri="{BB962C8B-B14F-4D97-AF65-F5344CB8AC3E}">
        <p14:creationId xmlns:p14="http://schemas.microsoft.com/office/powerpoint/2010/main" val="148222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779E2B43-9DEA-4012-9CB4-0029129A14D0}" type="datetimeFigureOut">
              <a:rPr lang="en-US" smtClean="0"/>
              <a:t>5/6/2023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7BFB67B-585A-4031-A550-39481D6C4B36}" type="slidenum">
              <a:rPr lang="en-US" smtClean="0"/>
              <a:t>‹#›</a:t>
            </a:fld>
            <a:endParaRPr lang="en-US"/>
          </a:p>
        </p:txBody>
      </p:sp>
    </p:spTree>
    <p:extLst>
      <p:ext uri="{BB962C8B-B14F-4D97-AF65-F5344CB8AC3E}">
        <p14:creationId xmlns:p14="http://schemas.microsoft.com/office/powerpoint/2010/main" val="4208134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779E2B43-9DEA-4012-9CB4-0029129A14D0}" type="datetimeFigureOut">
              <a:rPr lang="en-US" smtClean="0"/>
              <a:t>5/6/2023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7BFB67B-585A-4031-A550-39481D6C4B36}" type="slidenum">
              <a:rPr lang="en-US" smtClean="0"/>
              <a:t>‹#›</a:t>
            </a:fld>
            <a:endParaRPr lang="en-US"/>
          </a:p>
        </p:txBody>
      </p:sp>
    </p:spTree>
    <p:extLst>
      <p:ext uri="{BB962C8B-B14F-4D97-AF65-F5344CB8AC3E}">
        <p14:creationId xmlns:p14="http://schemas.microsoft.com/office/powerpoint/2010/main" val="151489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779E2B43-9DEA-4012-9CB4-0029129A14D0}" type="datetimeFigureOut">
              <a:rPr lang="en-US" smtClean="0"/>
              <a:t>5/6/2023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7BFB67B-585A-4031-A550-39481D6C4B36}" type="slidenum">
              <a:rPr lang="en-US" smtClean="0"/>
              <a:t>‹#›</a:t>
            </a:fld>
            <a:endParaRPr lang="en-US"/>
          </a:p>
        </p:txBody>
      </p:sp>
    </p:spTree>
    <p:extLst>
      <p:ext uri="{BB962C8B-B14F-4D97-AF65-F5344CB8AC3E}">
        <p14:creationId xmlns:p14="http://schemas.microsoft.com/office/powerpoint/2010/main" val="3768655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79E2B43-9DEA-4012-9CB4-0029129A14D0}" type="datetimeFigureOut">
              <a:rPr lang="en-US" smtClean="0"/>
              <a:t>5/6/2023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7BFB67B-585A-4031-A550-39481D6C4B36}" type="slidenum">
              <a:rPr lang="en-US" smtClean="0"/>
              <a:t>‹#›</a:t>
            </a:fld>
            <a:endParaRPr lang="en-US"/>
          </a:p>
        </p:txBody>
      </p:sp>
    </p:spTree>
    <p:extLst>
      <p:ext uri="{BB962C8B-B14F-4D97-AF65-F5344CB8AC3E}">
        <p14:creationId xmlns:p14="http://schemas.microsoft.com/office/powerpoint/2010/main" val="3979705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779E2B43-9DEA-4012-9CB4-0029129A14D0}" type="datetimeFigureOut">
              <a:rPr lang="en-US" smtClean="0"/>
              <a:t>5/6/2023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C7BFB67B-585A-4031-A550-39481D6C4B36}" type="slidenum">
              <a:rPr lang="en-US" smtClean="0"/>
              <a:t>‹#›</a:t>
            </a:fld>
            <a:endParaRPr lang="en-US"/>
          </a:p>
        </p:txBody>
      </p:sp>
    </p:spTree>
    <p:extLst>
      <p:ext uri="{BB962C8B-B14F-4D97-AF65-F5344CB8AC3E}">
        <p14:creationId xmlns:p14="http://schemas.microsoft.com/office/powerpoint/2010/main" val="916313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779E2B43-9DEA-4012-9CB4-0029129A14D0}" type="datetimeFigureOut">
              <a:rPr lang="en-US" smtClean="0"/>
              <a:t>5/6/2023</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C7BFB67B-585A-4031-A550-39481D6C4B36}" type="slidenum">
              <a:rPr lang="en-US" smtClean="0"/>
              <a:t>‹#›</a:t>
            </a:fld>
            <a:endParaRPr lang="en-US"/>
          </a:p>
        </p:txBody>
      </p:sp>
    </p:spTree>
    <p:extLst>
      <p:ext uri="{BB962C8B-B14F-4D97-AF65-F5344CB8AC3E}">
        <p14:creationId xmlns:p14="http://schemas.microsoft.com/office/powerpoint/2010/main" val="3486901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779E2B43-9DEA-4012-9CB4-0029129A14D0}" type="datetimeFigureOut">
              <a:rPr lang="en-US" smtClean="0"/>
              <a:t>5/6/2023</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C7BFB67B-585A-4031-A550-39481D6C4B36}" type="slidenum">
              <a:rPr lang="en-US" smtClean="0"/>
              <a:t>‹#›</a:t>
            </a:fld>
            <a:endParaRPr lang="en-US"/>
          </a:p>
        </p:txBody>
      </p:sp>
    </p:spTree>
    <p:extLst>
      <p:ext uri="{BB962C8B-B14F-4D97-AF65-F5344CB8AC3E}">
        <p14:creationId xmlns:p14="http://schemas.microsoft.com/office/powerpoint/2010/main" val="159121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79E2B43-9DEA-4012-9CB4-0029129A14D0}" type="datetimeFigureOut">
              <a:rPr lang="en-US" smtClean="0"/>
              <a:t>5/6/2023</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C7BFB67B-585A-4031-A550-39481D6C4B36}" type="slidenum">
              <a:rPr lang="en-US" smtClean="0"/>
              <a:t>‹#›</a:t>
            </a:fld>
            <a:endParaRPr lang="en-US"/>
          </a:p>
        </p:txBody>
      </p:sp>
    </p:spTree>
    <p:extLst>
      <p:ext uri="{BB962C8B-B14F-4D97-AF65-F5344CB8AC3E}">
        <p14:creationId xmlns:p14="http://schemas.microsoft.com/office/powerpoint/2010/main" val="179663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79E2B43-9DEA-4012-9CB4-0029129A14D0}" type="datetimeFigureOut">
              <a:rPr lang="en-US" smtClean="0"/>
              <a:t>5/6/2023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C7BFB67B-585A-4031-A550-39481D6C4B36}" type="slidenum">
              <a:rPr lang="en-US" smtClean="0"/>
              <a:t>‹#›</a:t>
            </a:fld>
            <a:endParaRPr lang="en-US"/>
          </a:p>
        </p:txBody>
      </p:sp>
    </p:spTree>
    <p:extLst>
      <p:ext uri="{BB962C8B-B14F-4D97-AF65-F5344CB8AC3E}">
        <p14:creationId xmlns:p14="http://schemas.microsoft.com/office/powerpoint/2010/main" val="1744661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79E2B43-9DEA-4012-9CB4-0029129A14D0}" type="datetimeFigureOut">
              <a:rPr lang="en-US" smtClean="0"/>
              <a:t>5/6/2023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C7BFB67B-585A-4031-A550-39481D6C4B36}" type="slidenum">
              <a:rPr lang="en-US" smtClean="0"/>
              <a:t>‹#›</a:t>
            </a:fld>
            <a:endParaRPr lang="en-US"/>
          </a:p>
        </p:txBody>
      </p:sp>
    </p:spTree>
    <p:extLst>
      <p:ext uri="{BB962C8B-B14F-4D97-AF65-F5344CB8AC3E}">
        <p14:creationId xmlns:p14="http://schemas.microsoft.com/office/powerpoint/2010/main" val="1669643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9E2B43-9DEA-4012-9CB4-0029129A14D0}" type="datetimeFigureOut">
              <a:rPr lang="en-US" smtClean="0"/>
              <a:t>5/6/2023</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BFB67B-585A-4031-A550-39481D6C4B36}" type="slidenum">
              <a:rPr lang="en-US" smtClean="0"/>
              <a:t>‹#›</a:t>
            </a:fld>
            <a:endParaRPr lang="en-US"/>
          </a:p>
        </p:txBody>
      </p:sp>
    </p:spTree>
    <p:extLst>
      <p:ext uri="{BB962C8B-B14F-4D97-AF65-F5344CB8AC3E}">
        <p14:creationId xmlns:p14="http://schemas.microsoft.com/office/powerpoint/2010/main" val="2046939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09600" y="-152400"/>
            <a:ext cx="7772400" cy="1470025"/>
          </a:xfrm>
        </p:spPr>
        <p:txBody>
          <a:bodyPr>
            <a:normAutofit/>
          </a:bodyPr>
          <a:lstStyle/>
          <a:p>
            <a:r>
              <a:rPr lang="en-US" sz="1600" b="1" dirty="0" smtClean="0">
                <a:latin typeface="Arial Black" pitchFamily="34" charset="0"/>
              </a:rPr>
              <a:t>Ninevah university </a:t>
            </a:r>
            <a:br>
              <a:rPr lang="en-US" sz="1600" b="1" dirty="0" smtClean="0">
                <a:latin typeface="Arial Black" pitchFamily="34" charset="0"/>
              </a:rPr>
            </a:br>
            <a:r>
              <a:rPr lang="en-US" sz="1600" b="1" dirty="0" smtClean="0">
                <a:latin typeface="Arial Black" pitchFamily="34" charset="0"/>
              </a:rPr>
              <a:t>college of medicine </a:t>
            </a:r>
            <a:endParaRPr lang="en-US" sz="1600" b="1" dirty="0">
              <a:latin typeface="Arial Black" pitchFamily="34" charset="0"/>
            </a:endParaRPr>
          </a:p>
        </p:txBody>
      </p:sp>
      <p:sp>
        <p:nvSpPr>
          <p:cNvPr id="3" name="عنوان فرعي 2"/>
          <p:cNvSpPr>
            <a:spLocks noGrp="1"/>
          </p:cNvSpPr>
          <p:nvPr>
            <p:ph type="subTitle" idx="1"/>
          </p:nvPr>
        </p:nvSpPr>
        <p:spPr>
          <a:xfrm>
            <a:off x="1306562" y="4419600"/>
            <a:ext cx="6400800" cy="1752600"/>
          </a:xfrm>
        </p:spPr>
        <p:txBody>
          <a:bodyPr/>
          <a:lstStyle/>
          <a:p>
            <a:r>
              <a:rPr lang="ar-IQ" sz="2400" b="1" dirty="0" smtClean="0">
                <a:solidFill>
                  <a:schemeClr val="tx1"/>
                </a:solidFill>
              </a:rPr>
              <a:t>المؤتمر الطلابي السادس</a:t>
            </a:r>
          </a:p>
          <a:p>
            <a:r>
              <a:rPr lang="ar-IQ" sz="2400" b="1" dirty="0" smtClean="0">
                <a:solidFill>
                  <a:srgbClr val="C00000"/>
                </a:solidFill>
              </a:rPr>
              <a:t>بحوث طلبتنا... تألق معرفي وابداع متميز</a:t>
            </a:r>
          </a:p>
          <a:p>
            <a:r>
              <a:rPr lang="ar-IQ" sz="2000" b="1" dirty="0" smtClean="0">
                <a:solidFill>
                  <a:schemeClr val="tx1"/>
                </a:solidFill>
              </a:rPr>
              <a:t>2023-2022</a:t>
            </a:r>
            <a:endParaRPr lang="en-US" sz="2000" b="1" dirty="0">
              <a:solidFill>
                <a:schemeClr val="tx1"/>
              </a:solidFill>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2391" y="80887"/>
            <a:ext cx="1451609" cy="1334812"/>
          </a:xfrm>
          <a:prstGeom prst="rect">
            <a:avLst/>
          </a:prstGeom>
        </p:spPr>
      </p:pic>
      <p:pic>
        <p:nvPicPr>
          <p:cNvPr id="6" name="صورة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04007"/>
            <a:ext cx="838200" cy="1088572"/>
          </a:xfrm>
          <a:prstGeom prst="rect">
            <a:avLst/>
          </a:prstGeom>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1524000"/>
            <a:ext cx="1981200" cy="2604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802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2">
              <a:lumMod val="20000"/>
              <a:lumOff val="80000"/>
            </a:schemeClr>
          </a:solidFill>
        </p:spPr>
        <p:txBody>
          <a:bodyPr/>
          <a:lstStyle/>
          <a:p>
            <a:r>
              <a:rPr lang="en-US" dirty="0" smtClean="0"/>
              <a:t>METHODOLOGY </a:t>
            </a:r>
            <a:endParaRPr lang="en-US" dirty="0"/>
          </a:p>
        </p:txBody>
      </p:sp>
      <p:sp>
        <p:nvSpPr>
          <p:cNvPr id="3" name="عنصر نائب للمحتوى 2"/>
          <p:cNvSpPr>
            <a:spLocks noGrp="1"/>
          </p:cNvSpPr>
          <p:nvPr>
            <p:ph idx="1"/>
          </p:nvPr>
        </p:nvSpPr>
        <p:spPr/>
        <p:txBody>
          <a:bodyPr/>
          <a:lstStyle/>
          <a:p>
            <a:endParaRPr lang="en-US" sz="1800" dirty="0" smtClean="0"/>
          </a:p>
          <a:p>
            <a:pPr marL="0" indent="0">
              <a:buNone/>
            </a:pPr>
            <a:endParaRPr lang="en-US" sz="1800" dirty="0" smtClean="0"/>
          </a:p>
          <a:p>
            <a:pPr marL="0" indent="0">
              <a:buNone/>
            </a:pPr>
            <a:endParaRPr lang="en-US" dirty="0" smtClean="0"/>
          </a:p>
          <a:p>
            <a:pPr marL="0" indent="0">
              <a:buNone/>
            </a:pPr>
            <a:endParaRPr lang="en-US" dirty="0" smtClean="0"/>
          </a:p>
          <a:p>
            <a:pPr marL="0" indent="0">
              <a:buNone/>
            </a:pPr>
            <a:endParaRPr lang="en-US" dirty="0"/>
          </a:p>
        </p:txBody>
      </p:sp>
      <p:pic>
        <p:nvPicPr>
          <p:cNvPr id="5" name="صورة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550" y="2743200"/>
            <a:ext cx="777999" cy="870679"/>
          </a:xfrm>
          <a:prstGeom prst="rect">
            <a:avLst/>
          </a:prstGeom>
        </p:spPr>
      </p:pic>
      <p:pic>
        <p:nvPicPr>
          <p:cNvPr id="6" name="صورة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5291" y="4952197"/>
            <a:ext cx="582954" cy="582954"/>
          </a:xfrm>
          <a:prstGeom prst="rect">
            <a:avLst/>
          </a:prstGeom>
        </p:spPr>
      </p:pic>
      <p:pic>
        <p:nvPicPr>
          <p:cNvPr id="7" name="صورة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1325" y="3105150"/>
            <a:ext cx="628650" cy="628650"/>
          </a:xfrm>
          <a:prstGeom prst="rect">
            <a:avLst/>
          </a:prstGeom>
        </p:spPr>
      </p:pic>
      <p:sp>
        <p:nvSpPr>
          <p:cNvPr id="9" name="مستطيل مستدير الزوايا 8"/>
          <p:cNvSpPr/>
          <p:nvPr/>
        </p:nvSpPr>
        <p:spPr>
          <a:xfrm>
            <a:off x="6172200" y="3810000"/>
            <a:ext cx="2743200" cy="88192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Microsoft office Excel 2013 for statistical analysis </a:t>
            </a:r>
            <a:endParaRPr lang="en-US" dirty="0"/>
          </a:p>
        </p:txBody>
      </p:sp>
      <p:sp>
        <p:nvSpPr>
          <p:cNvPr id="10" name="مستطيل مستدير الزوايا 9"/>
          <p:cNvSpPr/>
          <p:nvPr/>
        </p:nvSpPr>
        <p:spPr>
          <a:xfrm>
            <a:off x="914400" y="3733800"/>
            <a:ext cx="2438400" cy="7939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Google scholar</a:t>
            </a:r>
            <a:endParaRPr lang="en-US" dirty="0"/>
          </a:p>
        </p:txBody>
      </p:sp>
      <p:sp>
        <p:nvSpPr>
          <p:cNvPr id="11" name="مستطيل مستدير الزوايا 10"/>
          <p:cNvSpPr/>
          <p:nvPr/>
        </p:nvSpPr>
        <p:spPr>
          <a:xfrm>
            <a:off x="6019800" y="5683817"/>
            <a:ext cx="2895600" cy="86006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Google form</a:t>
            </a:r>
            <a:endParaRPr lang="en-US" dirty="0"/>
          </a:p>
        </p:txBody>
      </p:sp>
      <p:sp>
        <p:nvSpPr>
          <p:cNvPr id="13" name="شكل بيضاوي 12"/>
          <p:cNvSpPr/>
          <p:nvPr/>
        </p:nvSpPr>
        <p:spPr>
          <a:xfrm>
            <a:off x="3581400" y="4399667"/>
            <a:ext cx="2362200" cy="1066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iNSTRUMENTS OF THE STUDY</a:t>
            </a:r>
            <a:endParaRPr lang="en-US" dirty="0"/>
          </a:p>
        </p:txBody>
      </p:sp>
      <p:sp>
        <p:nvSpPr>
          <p:cNvPr id="14" name="مستطيل مستدير الزوايا 13"/>
          <p:cNvSpPr/>
          <p:nvPr/>
        </p:nvSpPr>
        <p:spPr>
          <a:xfrm>
            <a:off x="609600" y="5315699"/>
            <a:ext cx="2743200" cy="12281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THE TIME PERIOD OF STUDY WAS FROM 8 FEBRAUARY 2023-APRIL2023</a:t>
            </a:r>
            <a:endParaRPr lang="en-US" dirty="0"/>
          </a:p>
        </p:txBody>
      </p:sp>
      <p:pic>
        <p:nvPicPr>
          <p:cNvPr id="15" name="صورة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5646" y="4604229"/>
            <a:ext cx="595908" cy="625839"/>
          </a:xfrm>
          <a:prstGeom prst="rect">
            <a:avLst/>
          </a:prstGeom>
        </p:spPr>
      </p:pic>
      <p:cxnSp>
        <p:nvCxnSpPr>
          <p:cNvPr id="17" name="رابط مستقيم 16"/>
          <p:cNvCxnSpPr/>
          <p:nvPr/>
        </p:nvCxnSpPr>
        <p:spPr>
          <a:xfrm>
            <a:off x="3352800" y="4250960"/>
            <a:ext cx="457200" cy="276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رابط مستقيم 18"/>
          <p:cNvCxnSpPr/>
          <p:nvPr/>
        </p:nvCxnSpPr>
        <p:spPr>
          <a:xfrm flipH="1">
            <a:off x="3429000" y="5297026"/>
            <a:ext cx="381000" cy="238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رابط مستقيم 22"/>
          <p:cNvCxnSpPr/>
          <p:nvPr/>
        </p:nvCxnSpPr>
        <p:spPr>
          <a:xfrm flipV="1">
            <a:off x="5943600" y="4510926"/>
            <a:ext cx="134555" cy="1809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رابط مستقيم 26"/>
          <p:cNvCxnSpPr/>
          <p:nvPr/>
        </p:nvCxnSpPr>
        <p:spPr>
          <a:xfrm>
            <a:off x="5791200" y="5230068"/>
            <a:ext cx="381000" cy="305083"/>
          </a:xfrm>
          <a:prstGeom prst="line">
            <a:avLst/>
          </a:prstGeom>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6940" y="1480498"/>
            <a:ext cx="873319" cy="877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101" name="رابط مستقيم 4100"/>
          <p:cNvCxnSpPr>
            <a:stCxn id="13" idx="0"/>
          </p:cNvCxnSpPr>
          <p:nvPr/>
        </p:nvCxnSpPr>
        <p:spPr>
          <a:xfrm flipV="1">
            <a:off x="4762500" y="3352800"/>
            <a:ext cx="0" cy="1046867"/>
          </a:xfrm>
          <a:prstGeom prst="line">
            <a:avLst/>
          </a:prstGeom>
        </p:spPr>
        <p:style>
          <a:lnRef idx="1">
            <a:schemeClr val="accent1"/>
          </a:lnRef>
          <a:fillRef idx="0">
            <a:schemeClr val="accent1"/>
          </a:fillRef>
          <a:effectRef idx="0">
            <a:schemeClr val="accent1"/>
          </a:effectRef>
          <a:fontRef idx="minor">
            <a:schemeClr val="tx1"/>
          </a:fontRef>
        </p:style>
      </p:cxnSp>
      <p:sp>
        <p:nvSpPr>
          <p:cNvPr id="4102" name="مستطيل مستدير الزوايا 4101"/>
          <p:cNvSpPr/>
          <p:nvPr/>
        </p:nvSpPr>
        <p:spPr>
          <a:xfrm>
            <a:off x="2666759" y="1480498"/>
            <a:ext cx="4191000" cy="17104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The samples included 53.6% of males and 46.4% of female Surveys were conducted among the population of Nineveh governorate  the total number of academic teachers was 84</a:t>
            </a:r>
            <a:endParaRPr lang="en-US" dirty="0"/>
          </a:p>
        </p:txBody>
      </p:sp>
    </p:spTree>
    <p:extLst>
      <p:ext uri="{BB962C8B-B14F-4D97-AF65-F5344CB8AC3E}">
        <p14:creationId xmlns:p14="http://schemas.microsoft.com/office/powerpoint/2010/main" val="4227149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9251" y="0"/>
            <a:ext cx="9296400" cy="6934200"/>
          </a:xfrm>
          <a:solidFill>
            <a:schemeClr val="accent2">
              <a:lumMod val="40000"/>
              <a:lumOff val="60000"/>
            </a:schemeClr>
          </a:solidFill>
        </p:spPr>
        <p:txBody>
          <a:bodyPr>
            <a:noAutofit/>
          </a:bodyPr>
          <a:lstStyle/>
          <a:p>
            <a:r>
              <a:rPr lang="en-US" sz="9600" dirty="0" smtClean="0">
                <a:latin typeface="Andalus" pitchFamily="18" charset="-78"/>
                <a:cs typeface="Andalus" pitchFamily="18" charset="-78"/>
              </a:rPr>
              <a:t/>
            </a:r>
            <a:br>
              <a:rPr lang="en-US" sz="9600" dirty="0" smtClean="0">
                <a:latin typeface="Andalus" pitchFamily="18" charset="-78"/>
                <a:cs typeface="Andalus" pitchFamily="18" charset="-78"/>
              </a:rPr>
            </a:br>
            <a:r>
              <a:rPr lang="en-US" sz="9600" dirty="0" smtClean="0">
                <a:latin typeface="Andalus" pitchFamily="18" charset="-78"/>
                <a:cs typeface="Andalus" pitchFamily="18" charset="-78"/>
              </a:rPr>
              <a:t>RESULTS   </a:t>
            </a:r>
            <a:br>
              <a:rPr lang="en-US" sz="9600" dirty="0" smtClean="0">
                <a:latin typeface="Andalus" pitchFamily="18" charset="-78"/>
                <a:cs typeface="Andalus" pitchFamily="18" charset="-78"/>
              </a:rPr>
            </a:br>
            <a:endParaRPr lang="en-US" sz="9600" dirty="0">
              <a:latin typeface="Andalus" pitchFamily="18" charset="-78"/>
              <a:cs typeface="Andalus" pitchFamily="18" charset="-78"/>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4267200"/>
            <a:ext cx="2438400" cy="2438400"/>
          </a:xfrm>
          <a:prstGeom prst="rect">
            <a:avLst/>
          </a:prstGeom>
        </p:spPr>
      </p:pic>
    </p:spTree>
    <p:extLst>
      <p:ext uri="{BB962C8B-B14F-4D97-AF65-F5344CB8AC3E}">
        <p14:creationId xmlns:p14="http://schemas.microsoft.com/office/powerpoint/2010/main" val="2290590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عنوان 7"/>
          <p:cNvSpPr>
            <a:spLocks noGrp="1"/>
          </p:cNvSpPr>
          <p:nvPr>
            <p:ph type="title"/>
          </p:nvPr>
        </p:nvSpPr>
        <p:spPr>
          <a:xfrm>
            <a:off x="0" y="6248400"/>
            <a:ext cx="9144000" cy="609600"/>
          </a:xfrm>
          <a:solidFill>
            <a:schemeClr val="accent2">
              <a:lumMod val="40000"/>
              <a:lumOff val="60000"/>
            </a:schemeClr>
          </a:solidFill>
        </p:spPr>
        <p:txBody>
          <a:bodyPr>
            <a:normAutofit fontScale="90000"/>
          </a:bodyPr>
          <a:lstStyle/>
          <a:p>
            <a:r>
              <a:rPr lang="en-US" dirty="0" smtClean="0">
                <a:latin typeface="Andalus" pitchFamily="18" charset="-78"/>
                <a:cs typeface="Andalus" pitchFamily="18" charset="-78"/>
              </a:rPr>
              <a:t>RESULT</a:t>
            </a:r>
            <a:endParaRPr lang="en-US" dirty="0">
              <a:latin typeface="Andalus" pitchFamily="18" charset="-78"/>
              <a:cs typeface="Andalus" pitchFamily="18" charset="-78"/>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982649716"/>
              </p:ext>
            </p:extLst>
          </p:nvPr>
        </p:nvGraphicFramePr>
        <p:xfrm>
          <a:off x="457200" y="1600200"/>
          <a:ext cx="8229600" cy="4114798"/>
        </p:xfrm>
        <a:graphic>
          <a:graphicData uri="http://schemas.openxmlformats.org/drawingml/2006/table">
            <a:tbl>
              <a:tblPr firstRow="1" firstCol="1" bandRow="1" bandCol="1">
                <a:tableStyleId>{72833802-FEF1-4C79-8D5D-14CF1EAF98D9}</a:tableStyleId>
              </a:tblPr>
              <a:tblGrid>
                <a:gridCol w="2446660"/>
                <a:gridCol w="2259587"/>
                <a:gridCol w="2205669"/>
                <a:gridCol w="1317684"/>
              </a:tblGrid>
              <a:tr h="498381">
                <a:tc gridSpan="4">
                  <a:txBody>
                    <a:bodyPr/>
                    <a:lstStyle/>
                    <a:p>
                      <a:pPr marL="0" marR="0" algn="ctr">
                        <a:lnSpc>
                          <a:spcPct val="115000"/>
                        </a:lnSpc>
                        <a:spcBef>
                          <a:spcPts val="0"/>
                        </a:spcBef>
                        <a:spcAft>
                          <a:spcPts val="0"/>
                        </a:spcAft>
                      </a:pPr>
                      <a:r>
                        <a:rPr lang="en-US" sz="1400" dirty="0">
                          <a:effectLst/>
                        </a:rPr>
                        <a:t>Table (1): The relationship between Immigration Outside The Country and Residency</a:t>
                      </a:r>
                      <a:endParaRPr lang="en-US" sz="1400" b="1" dirty="0">
                        <a:solidFill>
                          <a:srgbClr val="000000"/>
                        </a:solidFill>
                        <a:effectLst/>
                        <a:latin typeface="Times New Roman"/>
                        <a:ea typeface="Calibri"/>
                        <a:cs typeface="Times New Roman"/>
                      </a:endParaRPr>
                    </a:p>
                  </a:txBody>
                  <a:tcPr marL="87137" marR="87137" marT="0" marB="0"/>
                </a:tc>
                <a:tc hMerge="1">
                  <a:txBody>
                    <a:bodyPr/>
                    <a:lstStyle/>
                    <a:p>
                      <a:endParaRPr lang="en-US"/>
                    </a:p>
                  </a:txBody>
                  <a:tcPr/>
                </a:tc>
                <a:tc hMerge="1">
                  <a:txBody>
                    <a:bodyPr/>
                    <a:lstStyle/>
                    <a:p>
                      <a:endParaRPr lang="en-US"/>
                    </a:p>
                  </a:txBody>
                  <a:tcPr/>
                </a:tc>
                <a:tc hMerge="1">
                  <a:txBody>
                    <a:bodyPr/>
                    <a:lstStyle/>
                    <a:p>
                      <a:endParaRPr lang="en-US"/>
                    </a:p>
                  </a:txBody>
                  <a:tcPr/>
                </a:tc>
              </a:tr>
              <a:tr h="692892">
                <a:tc>
                  <a:txBody>
                    <a:bodyPr/>
                    <a:lstStyle/>
                    <a:p>
                      <a:pPr marL="0" marR="0" algn="ctr">
                        <a:lnSpc>
                          <a:spcPct val="115000"/>
                        </a:lnSpc>
                        <a:spcBef>
                          <a:spcPts val="0"/>
                        </a:spcBef>
                        <a:spcAft>
                          <a:spcPts val="0"/>
                        </a:spcAft>
                      </a:pPr>
                      <a:r>
                        <a:rPr lang="en-US" sz="1400" dirty="0">
                          <a:effectLst/>
                        </a:rPr>
                        <a:t> </a:t>
                      </a:r>
                      <a:endParaRPr lang="en-US" sz="1400" b="1" dirty="0">
                        <a:solidFill>
                          <a:srgbClr val="000000"/>
                        </a:solidFill>
                        <a:effectLst/>
                        <a:latin typeface="Times New Roman"/>
                        <a:ea typeface="Calibri"/>
                        <a:cs typeface="Times New Roman"/>
                      </a:endParaRPr>
                    </a:p>
                  </a:txBody>
                  <a:tcPr marL="87137" marR="87137" marT="0" marB="0"/>
                </a:tc>
                <a:tc>
                  <a:txBody>
                    <a:bodyPr/>
                    <a:lstStyle/>
                    <a:p>
                      <a:pPr marL="0" marR="0" algn="ctr">
                        <a:lnSpc>
                          <a:spcPct val="115000"/>
                        </a:lnSpc>
                        <a:spcBef>
                          <a:spcPts val="0"/>
                        </a:spcBef>
                        <a:spcAft>
                          <a:spcPts val="0"/>
                        </a:spcAft>
                      </a:pPr>
                      <a:r>
                        <a:rPr lang="en-US" sz="1400">
                          <a:effectLst/>
                        </a:rPr>
                        <a:t>Yes, I have thought of emigrating</a:t>
                      </a:r>
                      <a:endParaRPr lang="en-US" sz="1400" b="1">
                        <a:solidFill>
                          <a:srgbClr val="000000"/>
                        </a:solidFill>
                        <a:effectLst/>
                        <a:latin typeface="Times New Roman"/>
                        <a:ea typeface="Calibri"/>
                        <a:cs typeface="Times New Roman"/>
                      </a:endParaRPr>
                    </a:p>
                  </a:txBody>
                  <a:tcPr marL="87137" marR="87137" marT="0" marB="0"/>
                </a:tc>
                <a:tc>
                  <a:txBody>
                    <a:bodyPr/>
                    <a:lstStyle/>
                    <a:p>
                      <a:pPr marL="0" marR="0" algn="ctr">
                        <a:lnSpc>
                          <a:spcPct val="115000"/>
                        </a:lnSpc>
                        <a:spcBef>
                          <a:spcPts val="0"/>
                        </a:spcBef>
                        <a:spcAft>
                          <a:spcPts val="0"/>
                        </a:spcAft>
                      </a:pPr>
                      <a:r>
                        <a:rPr lang="en-US" sz="1400">
                          <a:effectLst/>
                        </a:rPr>
                        <a:t>I did not thought of emigration</a:t>
                      </a:r>
                      <a:endParaRPr lang="en-US" sz="1400" b="1">
                        <a:solidFill>
                          <a:srgbClr val="000000"/>
                        </a:solidFill>
                        <a:effectLst/>
                        <a:latin typeface="Times New Roman"/>
                        <a:ea typeface="Calibri"/>
                        <a:cs typeface="Times New Roman"/>
                      </a:endParaRPr>
                    </a:p>
                  </a:txBody>
                  <a:tcPr marL="87137" marR="87137" marT="0" marB="0"/>
                </a:tc>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87137" marR="87137" marT="0" marB="0"/>
                </a:tc>
              </a:tr>
              <a:tr h="585779">
                <a:tc>
                  <a:txBody>
                    <a:bodyPr/>
                    <a:lstStyle/>
                    <a:p>
                      <a:pPr marL="0" marR="0" algn="ctr">
                        <a:lnSpc>
                          <a:spcPct val="115000"/>
                        </a:lnSpc>
                        <a:spcBef>
                          <a:spcPts val="0"/>
                        </a:spcBef>
                        <a:spcAft>
                          <a:spcPts val="0"/>
                        </a:spcAft>
                      </a:pPr>
                      <a:r>
                        <a:rPr lang="en-US" sz="2000" dirty="0" smtClean="0">
                          <a:effectLst/>
                        </a:rPr>
                        <a:t>Urban</a:t>
                      </a:r>
                      <a:endParaRPr lang="en-US" sz="1400" b="1" dirty="0">
                        <a:solidFill>
                          <a:srgbClr val="000000"/>
                        </a:solidFill>
                        <a:effectLst/>
                        <a:latin typeface="Times New Roman"/>
                        <a:ea typeface="Calibri"/>
                        <a:cs typeface="Times New Roman"/>
                      </a:endParaRPr>
                    </a:p>
                  </a:txBody>
                  <a:tcPr marL="87137" marR="87137" marT="0" marB="0"/>
                </a:tc>
                <a:tc>
                  <a:txBody>
                    <a:bodyPr/>
                    <a:lstStyle/>
                    <a:p>
                      <a:pPr marL="0" marR="0" algn="ctr">
                        <a:lnSpc>
                          <a:spcPct val="115000"/>
                        </a:lnSpc>
                        <a:spcBef>
                          <a:spcPts val="0"/>
                        </a:spcBef>
                        <a:spcAft>
                          <a:spcPts val="0"/>
                        </a:spcAft>
                      </a:pPr>
                      <a:r>
                        <a:rPr lang="en-US" sz="1400">
                          <a:effectLst/>
                        </a:rPr>
                        <a:t>46</a:t>
                      </a:r>
                    </a:p>
                    <a:p>
                      <a:pPr marL="0" marR="0" algn="ctr">
                        <a:lnSpc>
                          <a:spcPct val="115000"/>
                        </a:lnSpc>
                        <a:spcBef>
                          <a:spcPts val="0"/>
                        </a:spcBef>
                        <a:spcAft>
                          <a:spcPts val="0"/>
                        </a:spcAft>
                      </a:pPr>
                      <a:r>
                        <a:rPr lang="en-US" sz="1400">
                          <a:effectLst/>
                        </a:rPr>
                        <a:t>(54.76%)</a:t>
                      </a:r>
                      <a:endParaRPr lang="en-US" sz="1400" b="1">
                        <a:solidFill>
                          <a:srgbClr val="000000"/>
                        </a:solidFill>
                        <a:effectLst/>
                        <a:latin typeface="Times New Roman"/>
                        <a:ea typeface="Calibri"/>
                        <a:cs typeface="Times New Roman"/>
                      </a:endParaRPr>
                    </a:p>
                  </a:txBody>
                  <a:tcPr marL="87137" marR="87137" marT="0" marB="0"/>
                </a:tc>
                <a:tc>
                  <a:txBody>
                    <a:bodyPr/>
                    <a:lstStyle/>
                    <a:p>
                      <a:pPr marL="0" marR="0" algn="ctr">
                        <a:lnSpc>
                          <a:spcPct val="115000"/>
                        </a:lnSpc>
                        <a:spcBef>
                          <a:spcPts val="0"/>
                        </a:spcBef>
                        <a:spcAft>
                          <a:spcPts val="0"/>
                        </a:spcAft>
                      </a:pPr>
                      <a:r>
                        <a:rPr lang="en-US" sz="1400">
                          <a:effectLst/>
                        </a:rPr>
                        <a:t>13</a:t>
                      </a:r>
                    </a:p>
                    <a:p>
                      <a:pPr marL="0" marR="0" algn="ctr">
                        <a:lnSpc>
                          <a:spcPct val="115000"/>
                        </a:lnSpc>
                        <a:spcBef>
                          <a:spcPts val="0"/>
                        </a:spcBef>
                        <a:spcAft>
                          <a:spcPts val="0"/>
                        </a:spcAft>
                      </a:pPr>
                      <a:r>
                        <a:rPr lang="en-US" sz="1400">
                          <a:effectLst/>
                        </a:rPr>
                        <a:t>(15.48%)</a:t>
                      </a:r>
                      <a:endParaRPr lang="en-US" sz="1400" b="1">
                        <a:solidFill>
                          <a:srgbClr val="000000"/>
                        </a:solidFill>
                        <a:effectLst/>
                        <a:latin typeface="Times New Roman"/>
                        <a:ea typeface="Calibri"/>
                        <a:cs typeface="Times New Roman"/>
                      </a:endParaRPr>
                    </a:p>
                  </a:txBody>
                  <a:tcPr marL="87137" marR="87137" marT="0" marB="0"/>
                </a:tc>
                <a:tc>
                  <a:txBody>
                    <a:bodyPr/>
                    <a:lstStyle/>
                    <a:p>
                      <a:pPr marL="0" marR="0" algn="ctr">
                        <a:lnSpc>
                          <a:spcPct val="115000"/>
                        </a:lnSpc>
                        <a:spcBef>
                          <a:spcPts val="0"/>
                        </a:spcBef>
                        <a:spcAft>
                          <a:spcPts val="0"/>
                        </a:spcAft>
                      </a:pPr>
                      <a:r>
                        <a:rPr lang="en-US" sz="1400">
                          <a:effectLst/>
                        </a:rPr>
                        <a:t>59</a:t>
                      </a:r>
                    </a:p>
                    <a:p>
                      <a:pPr marL="0" marR="0" algn="ctr">
                        <a:lnSpc>
                          <a:spcPct val="115000"/>
                        </a:lnSpc>
                        <a:spcBef>
                          <a:spcPts val="0"/>
                        </a:spcBef>
                        <a:spcAft>
                          <a:spcPts val="0"/>
                        </a:spcAft>
                      </a:pPr>
                      <a:r>
                        <a:rPr lang="en-US" sz="1400">
                          <a:effectLst/>
                        </a:rPr>
                        <a:t>(70.24%)</a:t>
                      </a:r>
                      <a:endParaRPr lang="en-US" sz="1400" b="1">
                        <a:solidFill>
                          <a:srgbClr val="000000"/>
                        </a:solidFill>
                        <a:effectLst/>
                        <a:latin typeface="Times New Roman"/>
                        <a:ea typeface="Calibri"/>
                        <a:cs typeface="Times New Roman"/>
                      </a:endParaRPr>
                    </a:p>
                  </a:txBody>
                  <a:tcPr marL="87137" marR="87137" marT="0" marB="0"/>
                </a:tc>
              </a:tr>
              <a:tr h="585779">
                <a:tc>
                  <a:txBody>
                    <a:bodyPr/>
                    <a:lstStyle/>
                    <a:p>
                      <a:pPr marL="0" marR="0" algn="ctr">
                        <a:lnSpc>
                          <a:spcPct val="115000"/>
                        </a:lnSpc>
                        <a:spcBef>
                          <a:spcPts val="0"/>
                        </a:spcBef>
                        <a:spcAft>
                          <a:spcPts val="0"/>
                        </a:spcAft>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Rural </a:t>
                      </a:r>
                      <a:r>
                        <a:rPr lang="en-US" sz="2000" dirty="0" smtClean="0">
                          <a:effectLst/>
                        </a:rPr>
                        <a:t> </a:t>
                      </a:r>
                      <a:endParaRPr lang="en-US" sz="1400" b="1" dirty="0">
                        <a:solidFill>
                          <a:srgbClr val="000000"/>
                        </a:solidFill>
                        <a:effectLst/>
                        <a:latin typeface="Times New Roman"/>
                        <a:ea typeface="Calibri"/>
                        <a:cs typeface="Times New Roman"/>
                      </a:endParaRPr>
                    </a:p>
                  </a:txBody>
                  <a:tcPr marL="87137" marR="87137" marT="0" marB="0"/>
                </a:tc>
                <a:tc>
                  <a:txBody>
                    <a:bodyPr/>
                    <a:lstStyle/>
                    <a:p>
                      <a:pPr marL="0" marR="0" algn="ctr">
                        <a:lnSpc>
                          <a:spcPct val="115000"/>
                        </a:lnSpc>
                        <a:spcBef>
                          <a:spcPts val="0"/>
                        </a:spcBef>
                        <a:spcAft>
                          <a:spcPts val="0"/>
                        </a:spcAft>
                      </a:pPr>
                      <a:r>
                        <a:rPr lang="en-US" sz="1400">
                          <a:effectLst/>
                        </a:rPr>
                        <a:t>14</a:t>
                      </a:r>
                    </a:p>
                    <a:p>
                      <a:pPr marL="0" marR="0" algn="ctr">
                        <a:lnSpc>
                          <a:spcPct val="115000"/>
                        </a:lnSpc>
                        <a:spcBef>
                          <a:spcPts val="0"/>
                        </a:spcBef>
                        <a:spcAft>
                          <a:spcPts val="0"/>
                        </a:spcAft>
                      </a:pPr>
                      <a:r>
                        <a:rPr lang="en-US" sz="1400">
                          <a:effectLst/>
                        </a:rPr>
                        <a:t>(16.66%)</a:t>
                      </a:r>
                      <a:endParaRPr lang="en-US" sz="1400" b="1">
                        <a:solidFill>
                          <a:srgbClr val="000000"/>
                        </a:solidFill>
                        <a:effectLst/>
                        <a:latin typeface="Times New Roman"/>
                        <a:ea typeface="Calibri"/>
                        <a:cs typeface="Times New Roman"/>
                      </a:endParaRPr>
                    </a:p>
                  </a:txBody>
                  <a:tcPr marL="87137" marR="87137" marT="0" marB="0"/>
                </a:tc>
                <a:tc>
                  <a:txBody>
                    <a:bodyPr/>
                    <a:lstStyle/>
                    <a:p>
                      <a:pPr marL="0" marR="0" algn="ctr">
                        <a:lnSpc>
                          <a:spcPct val="115000"/>
                        </a:lnSpc>
                        <a:spcBef>
                          <a:spcPts val="0"/>
                        </a:spcBef>
                        <a:spcAft>
                          <a:spcPts val="0"/>
                        </a:spcAft>
                      </a:pPr>
                      <a:r>
                        <a:rPr lang="en-US" sz="1400">
                          <a:effectLst/>
                        </a:rPr>
                        <a:t>11</a:t>
                      </a:r>
                    </a:p>
                    <a:p>
                      <a:pPr marL="0" marR="0" algn="ctr">
                        <a:lnSpc>
                          <a:spcPct val="115000"/>
                        </a:lnSpc>
                        <a:spcBef>
                          <a:spcPts val="0"/>
                        </a:spcBef>
                        <a:spcAft>
                          <a:spcPts val="0"/>
                        </a:spcAft>
                      </a:pPr>
                      <a:r>
                        <a:rPr lang="en-US" sz="1400">
                          <a:effectLst/>
                        </a:rPr>
                        <a:t>(13.09%)</a:t>
                      </a:r>
                      <a:endParaRPr lang="en-US" sz="1400" b="1">
                        <a:solidFill>
                          <a:srgbClr val="000000"/>
                        </a:solidFill>
                        <a:effectLst/>
                        <a:latin typeface="Times New Roman"/>
                        <a:ea typeface="Calibri"/>
                        <a:cs typeface="Times New Roman"/>
                      </a:endParaRPr>
                    </a:p>
                  </a:txBody>
                  <a:tcPr marL="87137" marR="87137" marT="0" marB="0"/>
                </a:tc>
                <a:tc>
                  <a:txBody>
                    <a:bodyPr/>
                    <a:lstStyle/>
                    <a:p>
                      <a:pPr marL="0" marR="0" algn="ctr">
                        <a:lnSpc>
                          <a:spcPct val="115000"/>
                        </a:lnSpc>
                        <a:spcBef>
                          <a:spcPts val="0"/>
                        </a:spcBef>
                        <a:spcAft>
                          <a:spcPts val="0"/>
                        </a:spcAft>
                      </a:pPr>
                      <a:r>
                        <a:rPr lang="en-US" sz="1400">
                          <a:effectLst/>
                        </a:rPr>
                        <a:t>25</a:t>
                      </a:r>
                    </a:p>
                    <a:p>
                      <a:pPr marL="0" marR="0" algn="ctr">
                        <a:lnSpc>
                          <a:spcPct val="115000"/>
                        </a:lnSpc>
                        <a:spcBef>
                          <a:spcPts val="0"/>
                        </a:spcBef>
                        <a:spcAft>
                          <a:spcPts val="0"/>
                        </a:spcAft>
                      </a:pPr>
                      <a:r>
                        <a:rPr lang="en-US" sz="1400">
                          <a:effectLst/>
                        </a:rPr>
                        <a:t>(29.76%)</a:t>
                      </a:r>
                      <a:endParaRPr lang="en-US" sz="1400" b="1">
                        <a:solidFill>
                          <a:srgbClr val="000000"/>
                        </a:solidFill>
                        <a:effectLst/>
                        <a:latin typeface="Times New Roman"/>
                        <a:ea typeface="Calibri"/>
                        <a:cs typeface="Times New Roman"/>
                      </a:endParaRPr>
                    </a:p>
                  </a:txBody>
                  <a:tcPr marL="87137" marR="87137" marT="0" marB="0"/>
                </a:tc>
              </a:tr>
              <a:tr h="1253586">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Total</a:t>
                      </a:r>
                      <a:endParaRPr kumimoji="0" lang="en-US" sz="1400" b="1" i="0" u="none" strike="noStrike" kern="1200" cap="none" spc="0" normalizeH="0" baseline="0" noProof="0" dirty="0" smtClean="0">
                        <a:ln>
                          <a:noFill/>
                        </a:ln>
                        <a:solidFill>
                          <a:srgbClr val="000000"/>
                        </a:solidFill>
                        <a:effectLst/>
                        <a:uLnTx/>
                        <a:uFillTx/>
                        <a:latin typeface="Times New Roman"/>
                        <a:ea typeface="Calibri"/>
                        <a:cs typeface="Times New Roman"/>
                      </a:endParaRPr>
                    </a:p>
                    <a:p>
                      <a:pPr marL="0" marR="0" algn="ctr">
                        <a:lnSpc>
                          <a:spcPct val="115000"/>
                        </a:lnSpc>
                        <a:spcBef>
                          <a:spcPts val="0"/>
                        </a:spcBef>
                        <a:spcAft>
                          <a:spcPts val="0"/>
                        </a:spcAft>
                      </a:pPr>
                      <a:endParaRPr lang="en-US" sz="1400" b="1" dirty="0">
                        <a:solidFill>
                          <a:srgbClr val="000000"/>
                        </a:solidFill>
                        <a:effectLst/>
                        <a:latin typeface="Times New Roman"/>
                        <a:ea typeface="Calibri"/>
                        <a:cs typeface="Times New Roman"/>
                      </a:endParaRPr>
                    </a:p>
                  </a:txBody>
                  <a:tcPr marL="87137" marR="87137" marT="0" marB="0"/>
                </a:tc>
                <a:tc>
                  <a:txBody>
                    <a:bodyPr/>
                    <a:lstStyle/>
                    <a:p>
                      <a:pPr marL="0" marR="0" algn="ctr">
                        <a:lnSpc>
                          <a:spcPct val="115000"/>
                        </a:lnSpc>
                        <a:spcBef>
                          <a:spcPts val="0"/>
                        </a:spcBef>
                        <a:spcAft>
                          <a:spcPts val="0"/>
                        </a:spcAft>
                      </a:pPr>
                      <a:r>
                        <a:rPr lang="en-US" sz="1400">
                          <a:effectLst/>
                        </a:rPr>
                        <a:t>60</a:t>
                      </a:r>
                    </a:p>
                    <a:p>
                      <a:pPr marL="0" marR="0" algn="ctr">
                        <a:lnSpc>
                          <a:spcPct val="115000"/>
                        </a:lnSpc>
                        <a:spcBef>
                          <a:spcPts val="0"/>
                        </a:spcBef>
                        <a:spcAft>
                          <a:spcPts val="0"/>
                        </a:spcAft>
                      </a:pPr>
                      <a:r>
                        <a:rPr lang="en-US" sz="1400">
                          <a:effectLst/>
                        </a:rPr>
                        <a:t>(71.42%)</a:t>
                      </a:r>
                    </a:p>
                    <a:p>
                      <a:pPr marL="0" marR="0">
                        <a:lnSpc>
                          <a:spcPct val="115000"/>
                        </a:lnSpc>
                        <a:spcBef>
                          <a:spcPts val="0"/>
                        </a:spcBef>
                        <a:spcAft>
                          <a:spcPts val="0"/>
                        </a:spcAft>
                      </a:pPr>
                      <a:r>
                        <a:rPr lang="en-US" sz="1400">
                          <a:effectLst/>
                        </a:rPr>
                        <a:t> </a:t>
                      </a:r>
                    </a:p>
                    <a:p>
                      <a:pPr marL="0" marR="0">
                        <a:lnSpc>
                          <a:spcPct val="115000"/>
                        </a:lnSpc>
                        <a:spcBef>
                          <a:spcPts val="0"/>
                        </a:spcBef>
                        <a:spcAft>
                          <a:spcPts val="0"/>
                        </a:spcAft>
                      </a:pPr>
                      <a:r>
                        <a:rPr lang="en-US" sz="1400">
                          <a:effectLst/>
                        </a:rPr>
                        <a:t> </a:t>
                      </a:r>
                    </a:p>
                    <a:p>
                      <a:pPr marL="0" marR="0">
                        <a:lnSpc>
                          <a:spcPct val="115000"/>
                        </a:lnSpc>
                        <a:spcBef>
                          <a:spcPts val="0"/>
                        </a:spcBef>
                        <a:spcAft>
                          <a:spcPts val="0"/>
                        </a:spcAft>
                      </a:pPr>
                      <a:r>
                        <a:rPr lang="en-US" sz="1400">
                          <a:effectLst/>
                        </a:rPr>
                        <a:t> </a:t>
                      </a:r>
                      <a:endParaRPr lang="en-US" sz="1400" b="1">
                        <a:solidFill>
                          <a:srgbClr val="000000"/>
                        </a:solidFill>
                        <a:effectLst/>
                        <a:latin typeface="Times New Roman"/>
                        <a:ea typeface="Calibri"/>
                        <a:cs typeface="Times New Roman"/>
                      </a:endParaRPr>
                    </a:p>
                  </a:txBody>
                  <a:tcPr marL="87137" marR="87137" marT="0" marB="0"/>
                </a:tc>
                <a:tc>
                  <a:txBody>
                    <a:bodyPr/>
                    <a:lstStyle/>
                    <a:p>
                      <a:pPr marL="0" marR="0" algn="ctr">
                        <a:lnSpc>
                          <a:spcPct val="115000"/>
                        </a:lnSpc>
                        <a:spcBef>
                          <a:spcPts val="0"/>
                        </a:spcBef>
                        <a:spcAft>
                          <a:spcPts val="0"/>
                        </a:spcAft>
                      </a:pPr>
                      <a:r>
                        <a:rPr lang="en-US" sz="1400">
                          <a:effectLst/>
                        </a:rPr>
                        <a:t>24</a:t>
                      </a:r>
                    </a:p>
                    <a:p>
                      <a:pPr marL="0" marR="0" algn="ctr">
                        <a:lnSpc>
                          <a:spcPct val="115000"/>
                        </a:lnSpc>
                        <a:spcBef>
                          <a:spcPts val="0"/>
                        </a:spcBef>
                        <a:spcAft>
                          <a:spcPts val="0"/>
                        </a:spcAft>
                      </a:pPr>
                      <a:r>
                        <a:rPr lang="en-US" sz="1400">
                          <a:effectLst/>
                        </a:rPr>
                        <a:t>(28.57%)</a:t>
                      </a:r>
                      <a:endParaRPr lang="en-US" sz="1400" b="1">
                        <a:solidFill>
                          <a:srgbClr val="000000"/>
                        </a:solidFill>
                        <a:effectLst/>
                        <a:latin typeface="Times New Roman"/>
                        <a:ea typeface="Calibri"/>
                        <a:cs typeface="Times New Roman"/>
                      </a:endParaRPr>
                    </a:p>
                  </a:txBody>
                  <a:tcPr marL="87137" marR="87137" marT="0" marB="0"/>
                </a:tc>
                <a:tc>
                  <a:txBody>
                    <a:bodyPr/>
                    <a:lstStyle/>
                    <a:p>
                      <a:pPr marL="0" marR="0" algn="ctr">
                        <a:lnSpc>
                          <a:spcPct val="115000"/>
                        </a:lnSpc>
                        <a:spcBef>
                          <a:spcPts val="0"/>
                        </a:spcBef>
                        <a:spcAft>
                          <a:spcPts val="0"/>
                        </a:spcAft>
                      </a:pPr>
                      <a:r>
                        <a:rPr lang="en-US" sz="1400" dirty="0">
                          <a:effectLst/>
                        </a:rPr>
                        <a:t>84</a:t>
                      </a:r>
                    </a:p>
                    <a:p>
                      <a:pPr marL="0" marR="0" algn="ctr">
                        <a:lnSpc>
                          <a:spcPct val="115000"/>
                        </a:lnSpc>
                        <a:spcBef>
                          <a:spcPts val="0"/>
                        </a:spcBef>
                        <a:spcAft>
                          <a:spcPts val="0"/>
                        </a:spcAft>
                      </a:pPr>
                      <a:r>
                        <a:rPr lang="en-US" sz="1400" dirty="0">
                          <a:effectLst/>
                        </a:rPr>
                        <a:t>(100%)</a:t>
                      </a:r>
                      <a:endParaRPr lang="en-US" sz="1400" b="1" dirty="0">
                        <a:solidFill>
                          <a:srgbClr val="000000"/>
                        </a:solidFill>
                        <a:effectLst/>
                        <a:latin typeface="Times New Roman"/>
                        <a:ea typeface="Calibri"/>
                        <a:cs typeface="Times New Roman"/>
                      </a:endParaRPr>
                    </a:p>
                  </a:txBody>
                  <a:tcPr marL="87137" marR="87137" marT="0" marB="0"/>
                </a:tc>
              </a:tr>
              <a:tr h="498381">
                <a:tc gridSpan="4">
                  <a:txBody>
                    <a:bodyPr/>
                    <a:lstStyle/>
                    <a:p>
                      <a:pPr marL="0" marR="0" algn="ctr">
                        <a:lnSpc>
                          <a:spcPct val="115000"/>
                        </a:lnSpc>
                        <a:spcBef>
                          <a:spcPts val="0"/>
                        </a:spcBef>
                        <a:spcAft>
                          <a:spcPts val="0"/>
                        </a:spcAft>
                      </a:pPr>
                      <a:r>
                        <a:rPr lang="en-US" sz="1400" dirty="0">
                          <a:effectLst/>
                        </a:rPr>
                        <a:t>P-value = 0.041</a:t>
                      </a:r>
                    </a:p>
                    <a:p>
                      <a:pPr marL="0" marR="0" algn="ctr">
                        <a:lnSpc>
                          <a:spcPct val="115000"/>
                        </a:lnSpc>
                        <a:spcBef>
                          <a:spcPts val="0"/>
                        </a:spcBef>
                        <a:spcAft>
                          <a:spcPts val="0"/>
                        </a:spcAft>
                      </a:pPr>
                      <a:r>
                        <a:rPr lang="en-US" sz="1400" dirty="0">
                          <a:effectLst/>
                        </a:rPr>
                        <a:t>Significant</a:t>
                      </a:r>
                      <a:endParaRPr lang="en-US" sz="1400" b="1" dirty="0">
                        <a:solidFill>
                          <a:srgbClr val="000000"/>
                        </a:solidFill>
                        <a:effectLst/>
                        <a:latin typeface="Times New Roman"/>
                        <a:ea typeface="Calibri"/>
                        <a:cs typeface="Times New Roman"/>
                      </a:endParaRPr>
                    </a:p>
                  </a:txBody>
                  <a:tcPr marL="87137" marR="87137" marT="0" marB="0"/>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5962891"/>
            <a:ext cx="895109" cy="895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6877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433" y="6019800"/>
            <a:ext cx="9144000" cy="838200"/>
          </a:xfrm>
          <a:solidFill>
            <a:schemeClr val="accent2">
              <a:lumMod val="40000"/>
              <a:lumOff val="60000"/>
            </a:schemeClr>
          </a:solidFill>
        </p:spPr>
        <p:txBody>
          <a:bodyPr/>
          <a:lstStyle/>
          <a:p>
            <a:r>
              <a:rPr lang="en-US" dirty="0" smtClean="0">
                <a:latin typeface="Andalus" pitchFamily="18" charset="-78"/>
                <a:cs typeface="Andalus" pitchFamily="18" charset="-78"/>
              </a:rPr>
              <a:t>RESULT </a:t>
            </a:r>
            <a:endParaRPr lang="en-US" dirty="0">
              <a:latin typeface="Andalus" pitchFamily="18" charset="-78"/>
              <a:cs typeface="Andalus" pitchFamily="18" charset="-78"/>
            </a:endParaRPr>
          </a:p>
        </p:txBody>
      </p:sp>
      <p:pic>
        <p:nvPicPr>
          <p:cNvPr id="8193"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838200"/>
            <a:ext cx="6705600" cy="398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5093" y="6024171"/>
            <a:ext cx="833829" cy="833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8072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7"/>
          <p:cNvSpPr>
            <a:spLocks noGrp="1"/>
          </p:cNvSpPr>
          <p:nvPr>
            <p:ph type="title"/>
          </p:nvPr>
        </p:nvSpPr>
        <p:spPr>
          <a:xfrm>
            <a:off x="0" y="5715000"/>
            <a:ext cx="9122780" cy="1143000"/>
          </a:xfrm>
          <a:solidFill>
            <a:schemeClr val="accent2">
              <a:lumMod val="40000"/>
              <a:lumOff val="60000"/>
            </a:schemeClr>
          </a:solidFill>
        </p:spPr>
        <p:txBody>
          <a:bodyPr/>
          <a:lstStyle/>
          <a:p>
            <a:r>
              <a:rPr lang="en-US" dirty="0" smtClean="0">
                <a:latin typeface="Andalus" pitchFamily="18" charset="-78"/>
                <a:cs typeface="Andalus" pitchFamily="18" charset="-78"/>
              </a:rPr>
              <a:t>RESULT</a:t>
            </a:r>
            <a:endParaRPr lang="en-US" dirty="0">
              <a:latin typeface="Andalus" pitchFamily="18" charset="-78"/>
              <a:cs typeface="Andalus" pitchFamily="18" charset="-78"/>
            </a:endParaRPr>
          </a:p>
        </p:txBody>
      </p:sp>
      <p:graphicFrame>
        <p:nvGraphicFramePr>
          <p:cNvPr id="7" name="عنصر نائب للمحتوى 6"/>
          <p:cNvGraphicFramePr>
            <a:graphicFrameLocks noGrp="1"/>
          </p:cNvGraphicFramePr>
          <p:nvPr>
            <p:ph idx="1"/>
            <p:extLst>
              <p:ext uri="{D42A27DB-BD31-4B8C-83A1-F6EECF244321}">
                <p14:modId xmlns:p14="http://schemas.microsoft.com/office/powerpoint/2010/main" val="2299253306"/>
              </p:ext>
            </p:extLst>
          </p:nvPr>
        </p:nvGraphicFramePr>
        <p:xfrm>
          <a:off x="228600" y="1600200"/>
          <a:ext cx="8610599" cy="3848734"/>
        </p:xfrm>
        <a:graphic>
          <a:graphicData uri="http://schemas.openxmlformats.org/drawingml/2006/table">
            <a:tbl>
              <a:tblPr firstRow="1" firstCol="1" bandRow="1" bandCol="1">
                <a:tableStyleId>{72833802-FEF1-4C79-8D5D-14CF1EAF98D9}</a:tableStyleId>
              </a:tblPr>
              <a:tblGrid>
                <a:gridCol w="2152194"/>
                <a:gridCol w="2523513"/>
                <a:gridCol w="2463299"/>
                <a:gridCol w="1471593"/>
              </a:tblGrid>
              <a:tr h="630489">
                <a:tc gridSpan="4">
                  <a:txBody>
                    <a:bodyPr/>
                    <a:lstStyle/>
                    <a:p>
                      <a:pPr marL="0" marR="0" algn="ctr">
                        <a:lnSpc>
                          <a:spcPct val="115000"/>
                        </a:lnSpc>
                        <a:spcBef>
                          <a:spcPts val="1200"/>
                        </a:spcBef>
                        <a:spcAft>
                          <a:spcPts val="0"/>
                        </a:spcAft>
                      </a:pPr>
                      <a:r>
                        <a:rPr lang="en-US" sz="1400" dirty="0">
                          <a:effectLst/>
                        </a:rPr>
                        <a:t>Table (2):The relationship between Immigration Outside The Country and Sex</a:t>
                      </a:r>
                      <a:endParaRPr lang="en-US" sz="1400" b="1" dirty="0">
                        <a:solidFill>
                          <a:srgbClr val="000000"/>
                        </a:solidFill>
                        <a:effectLst/>
                        <a:latin typeface="Times New Roman"/>
                        <a:ea typeface="Calibri"/>
                        <a:cs typeface="Times New Roman"/>
                      </a:endParaRPr>
                    </a:p>
                  </a:txBody>
                  <a:tcPr marL="94177" marR="94177" marT="0" marB="0"/>
                </a:tc>
                <a:tc hMerge="1">
                  <a:txBody>
                    <a:bodyPr/>
                    <a:lstStyle/>
                    <a:p>
                      <a:endParaRPr lang="en-US"/>
                    </a:p>
                  </a:txBody>
                  <a:tcPr/>
                </a:tc>
                <a:tc hMerge="1">
                  <a:txBody>
                    <a:bodyPr/>
                    <a:lstStyle/>
                    <a:p>
                      <a:endParaRPr lang="en-US"/>
                    </a:p>
                  </a:txBody>
                  <a:tcPr/>
                </a:tc>
                <a:tc hMerge="1">
                  <a:txBody>
                    <a:bodyPr/>
                    <a:lstStyle/>
                    <a:p>
                      <a:endParaRPr lang="en-US"/>
                    </a:p>
                  </a:txBody>
                  <a:tcPr/>
                </a:tc>
              </a:tr>
              <a:tr h="643649">
                <a:tc>
                  <a:txBody>
                    <a:bodyPr/>
                    <a:lstStyle/>
                    <a:p>
                      <a:pPr marL="0" marR="0" algn="ctr">
                        <a:lnSpc>
                          <a:spcPct val="115000"/>
                        </a:lnSpc>
                        <a:spcBef>
                          <a:spcPts val="0"/>
                        </a:spcBef>
                        <a:spcAft>
                          <a:spcPts val="0"/>
                        </a:spcAft>
                      </a:pPr>
                      <a:r>
                        <a:rPr lang="en-US" sz="1400" dirty="0">
                          <a:effectLst/>
                        </a:rPr>
                        <a:t> </a:t>
                      </a:r>
                      <a:endParaRPr lang="en-US" sz="1400" b="1" dirty="0">
                        <a:solidFill>
                          <a:srgbClr val="000000"/>
                        </a:solidFill>
                        <a:effectLst/>
                        <a:latin typeface="Times New Roman"/>
                        <a:ea typeface="Calibri"/>
                        <a:cs typeface="Times New Roman"/>
                      </a:endParaRPr>
                    </a:p>
                  </a:txBody>
                  <a:tcPr marL="94177" marR="94177" marT="0" marB="0"/>
                </a:tc>
                <a:tc>
                  <a:txBody>
                    <a:bodyPr/>
                    <a:lstStyle/>
                    <a:p>
                      <a:pPr marL="0" marR="0" algn="ctr">
                        <a:lnSpc>
                          <a:spcPct val="115000"/>
                        </a:lnSpc>
                        <a:spcBef>
                          <a:spcPts val="0"/>
                        </a:spcBef>
                        <a:spcAft>
                          <a:spcPts val="0"/>
                        </a:spcAft>
                      </a:pPr>
                      <a:r>
                        <a:rPr lang="en-US" sz="1400">
                          <a:effectLst/>
                        </a:rPr>
                        <a:t>Yes, I have thought of emigrating</a:t>
                      </a:r>
                      <a:endParaRPr lang="en-US" sz="1400" b="1">
                        <a:solidFill>
                          <a:srgbClr val="000000"/>
                        </a:solidFill>
                        <a:effectLst/>
                        <a:latin typeface="Times New Roman"/>
                        <a:ea typeface="Calibri"/>
                        <a:cs typeface="Times New Roman"/>
                      </a:endParaRPr>
                    </a:p>
                  </a:txBody>
                  <a:tcPr marL="94177" marR="94177" marT="0" marB="0"/>
                </a:tc>
                <a:tc>
                  <a:txBody>
                    <a:bodyPr/>
                    <a:lstStyle/>
                    <a:p>
                      <a:pPr marL="0" marR="0" algn="ctr">
                        <a:lnSpc>
                          <a:spcPct val="115000"/>
                        </a:lnSpc>
                        <a:spcBef>
                          <a:spcPts val="0"/>
                        </a:spcBef>
                        <a:spcAft>
                          <a:spcPts val="0"/>
                        </a:spcAft>
                      </a:pPr>
                      <a:r>
                        <a:rPr lang="en-US" sz="1400">
                          <a:effectLst/>
                        </a:rPr>
                        <a:t>I did not thought of emigration</a:t>
                      </a:r>
                      <a:endParaRPr lang="en-US" sz="1400" b="1">
                        <a:solidFill>
                          <a:srgbClr val="000000"/>
                        </a:solidFill>
                        <a:effectLst/>
                        <a:latin typeface="Times New Roman"/>
                        <a:ea typeface="Calibri"/>
                        <a:cs typeface="Times New Roman"/>
                      </a:endParaRPr>
                    </a:p>
                  </a:txBody>
                  <a:tcPr marL="94177" marR="94177" marT="0" marB="0"/>
                </a:tc>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94177" marR="94177" marT="0" marB="0"/>
                </a:tc>
              </a:tr>
              <a:tr h="643649">
                <a:tc>
                  <a:txBody>
                    <a:bodyPr/>
                    <a:lstStyle/>
                    <a:p>
                      <a:pPr marL="0" marR="0" algn="ctr">
                        <a:lnSpc>
                          <a:spcPct val="115000"/>
                        </a:lnSpc>
                        <a:spcBef>
                          <a:spcPts val="0"/>
                        </a:spcBef>
                        <a:spcAft>
                          <a:spcPts val="0"/>
                        </a:spcAft>
                      </a:pPr>
                      <a:r>
                        <a:rPr lang="en-US" sz="2000">
                          <a:effectLst/>
                        </a:rPr>
                        <a:t>Male</a:t>
                      </a:r>
                      <a:endParaRPr lang="en-US" sz="1400" b="1">
                        <a:solidFill>
                          <a:srgbClr val="000000"/>
                        </a:solidFill>
                        <a:effectLst/>
                        <a:latin typeface="Times New Roman"/>
                        <a:ea typeface="Calibri"/>
                        <a:cs typeface="Times New Roman"/>
                      </a:endParaRPr>
                    </a:p>
                  </a:txBody>
                  <a:tcPr marL="94177" marR="94177" marT="0" marB="0"/>
                </a:tc>
                <a:tc>
                  <a:txBody>
                    <a:bodyPr/>
                    <a:lstStyle/>
                    <a:p>
                      <a:pPr marL="0" marR="0" algn="ctr">
                        <a:lnSpc>
                          <a:spcPct val="115000"/>
                        </a:lnSpc>
                        <a:spcBef>
                          <a:spcPts val="0"/>
                        </a:spcBef>
                        <a:spcAft>
                          <a:spcPts val="0"/>
                        </a:spcAft>
                      </a:pPr>
                      <a:r>
                        <a:rPr lang="en-US" sz="1400">
                          <a:effectLst/>
                        </a:rPr>
                        <a:t>23</a:t>
                      </a:r>
                    </a:p>
                    <a:p>
                      <a:pPr marL="0" marR="0" algn="ctr">
                        <a:lnSpc>
                          <a:spcPct val="115000"/>
                        </a:lnSpc>
                        <a:spcBef>
                          <a:spcPts val="0"/>
                        </a:spcBef>
                        <a:spcAft>
                          <a:spcPts val="0"/>
                        </a:spcAft>
                      </a:pPr>
                      <a:r>
                        <a:rPr lang="en-US" sz="1400">
                          <a:effectLst/>
                        </a:rPr>
                        <a:t>(27.38%)</a:t>
                      </a:r>
                      <a:endParaRPr lang="en-US" sz="1400" b="1">
                        <a:solidFill>
                          <a:srgbClr val="000000"/>
                        </a:solidFill>
                        <a:effectLst/>
                        <a:latin typeface="Times New Roman"/>
                        <a:ea typeface="Calibri"/>
                        <a:cs typeface="Times New Roman"/>
                      </a:endParaRPr>
                    </a:p>
                  </a:txBody>
                  <a:tcPr marL="94177" marR="94177" marT="0" marB="0"/>
                </a:tc>
                <a:tc>
                  <a:txBody>
                    <a:bodyPr/>
                    <a:lstStyle/>
                    <a:p>
                      <a:pPr marL="0" marR="0" algn="ctr">
                        <a:lnSpc>
                          <a:spcPct val="115000"/>
                        </a:lnSpc>
                        <a:spcBef>
                          <a:spcPts val="0"/>
                        </a:spcBef>
                        <a:spcAft>
                          <a:spcPts val="0"/>
                        </a:spcAft>
                      </a:pPr>
                      <a:r>
                        <a:rPr lang="en-US" sz="1400">
                          <a:effectLst/>
                        </a:rPr>
                        <a:t>16</a:t>
                      </a:r>
                    </a:p>
                    <a:p>
                      <a:pPr marL="0" marR="0" algn="ctr">
                        <a:lnSpc>
                          <a:spcPct val="115000"/>
                        </a:lnSpc>
                        <a:spcBef>
                          <a:spcPts val="0"/>
                        </a:spcBef>
                        <a:spcAft>
                          <a:spcPts val="0"/>
                        </a:spcAft>
                      </a:pPr>
                      <a:r>
                        <a:rPr lang="en-US" sz="1400">
                          <a:effectLst/>
                        </a:rPr>
                        <a:t>(19.05%)</a:t>
                      </a:r>
                      <a:endParaRPr lang="en-US" sz="1400" b="1">
                        <a:solidFill>
                          <a:srgbClr val="000000"/>
                        </a:solidFill>
                        <a:effectLst/>
                        <a:latin typeface="Times New Roman"/>
                        <a:ea typeface="Calibri"/>
                        <a:cs typeface="Times New Roman"/>
                      </a:endParaRPr>
                    </a:p>
                  </a:txBody>
                  <a:tcPr marL="94177" marR="94177" marT="0" marB="0"/>
                </a:tc>
                <a:tc>
                  <a:txBody>
                    <a:bodyPr/>
                    <a:lstStyle/>
                    <a:p>
                      <a:pPr marL="0" marR="0" algn="ctr">
                        <a:lnSpc>
                          <a:spcPct val="115000"/>
                        </a:lnSpc>
                        <a:spcBef>
                          <a:spcPts val="0"/>
                        </a:spcBef>
                        <a:spcAft>
                          <a:spcPts val="0"/>
                        </a:spcAft>
                      </a:pPr>
                      <a:r>
                        <a:rPr lang="en-US" sz="1400">
                          <a:effectLst/>
                        </a:rPr>
                        <a:t>39</a:t>
                      </a:r>
                    </a:p>
                    <a:p>
                      <a:pPr marL="0" marR="0" algn="ctr">
                        <a:lnSpc>
                          <a:spcPct val="115000"/>
                        </a:lnSpc>
                        <a:spcBef>
                          <a:spcPts val="0"/>
                        </a:spcBef>
                        <a:spcAft>
                          <a:spcPts val="0"/>
                        </a:spcAft>
                      </a:pPr>
                      <a:r>
                        <a:rPr lang="en-US" sz="1400">
                          <a:effectLst/>
                        </a:rPr>
                        <a:t>(46.42%)</a:t>
                      </a:r>
                      <a:endParaRPr lang="en-US" sz="1400" b="1">
                        <a:solidFill>
                          <a:srgbClr val="000000"/>
                        </a:solidFill>
                        <a:effectLst/>
                        <a:latin typeface="Times New Roman"/>
                        <a:ea typeface="Calibri"/>
                        <a:cs typeface="Times New Roman"/>
                      </a:endParaRPr>
                    </a:p>
                  </a:txBody>
                  <a:tcPr marL="94177" marR="94177" marT="0" marB="0"/>
                </a:tc>
              </a:tr>
              <a:tr h="643649">
                <a:tc>
                  <a:txBody>
                    <a:bodyPr/>
                    <a:lstStyle/>
                    <a:p>
                      <a:pPr marL="0" marR="0" algn="ctr">
                        <a:lnSpc>
                          <a:spcPct val="115000"/>
                        </a:lnSpc>
                        <a:spcBef>
                          <a:spcPts val="0"/>
                        </a:spcBef>
                        <a:spcAft>
                          <a:spcPts val="0"/>
                        </a:spcAft>
                      </a:pPr>
                      <a:r>
                        <a:rPr lang="en-US" sz="2000">
                          <a:effectLst/>
                        </a:rPr>
                        <a:t>Female</a:t>
                      </a:r>
                      <a:endParaRPr lang="en-US" sz="1400" b="1">
                        <a:solidFill>
                          <a:srgbClr val="000000"/>
                        </a:solidFill>
                        <a:effectLst/>
                        <a:latin typeface="Times New Roman"/>
                        <a:ea typeface="Calibri"/>
                        <a:cs typeface="Times New Roman"/>
                      </a:endParaRPr>
                    </a:p>
                  </a:txBody>
                  <a:tcPr marL="94177" marR="94177" marT="0" marB="0"/>
                </a:tc>
                <a:tc>
                  <a:txBody>
                    <a:bodyPr/>
                    <a:lstStyle/>
                    <a:p>
                      <a:pPr marL="0" marR="0" algn="ctr">
                        <a:lnSpc>
                          <a:spcPct val="115000"/>
                        </a:lnSpc>
                        <a:spcBef>
                          <a:spcPts val="0"/>
                        </a:spcBef>
                        <a:spcAft>
                          <a:spcPts val="0"/>
                        </a:spcAft>
                      </a:pPr>
                      <a:r>
                        <a:rPr lang="en-US" sz="1400">
                          <a:effectLst/>
                        </a:rPr>
                        <a:t>37</a:t>
                      </a:r>
                    </a:p>
                    <a:p>
                      <a:pPr marL="0" marR="0" algn="ctr">
                        <a:lnSpc>
                          <a:spcPct val="115000"/>
                        </a:lnSpc>
                        <a:spcBef>
                          <a:spcPts val="0"/>
                        </a:spcBef>
                        <a:spcAft>
                          <a:spcPts val="0"/>
                        </a:spcAft>
                      </a:pPr>
                      <a:r>
                        <a:rPr lang="en-US" sz="1400">
                          <a:effectLst/>
                        </a:rPr>
                        <a:t>(44.04%)</a:t>
                      </a:r>
                      <a:endParaRPr lang="en-US" sz="1400" b="1">
                        <a:solidFill>
                          <a:srgbClr val="000000"/>
                        </a:solidFill>
                        <a:effectLst/>
                        <a:latin typeface="Times New Roman"/>
                        <a:ea typeface="Calibri"/>
                        <a:cs typeface="Times New Roman"/>
                      </a:endParaRPr>
                    </a:p>
                  </a:txBody>
                  <a:tcPr marL="94177" marR="94177" marT="0" marB="0"/>
                </a:tc>
                <a:tc>
                  <a:txBody>
                    <a:bodyPr/>
                    <a:lstStyle/>
                    <a:p>
                      <a:pPr marL="0" marR="0" algn="ctr">
                        <a:lnSpc>
                          <a:spcPct val="115000"/>
                        </a:lnSpc>
                        <a:spcBef>
                          <a:spcPts val="0"/>
                        </a:spcBef>
                        <a:spcAft>
                          <a:spcPts val="0"/>
                        </a:spcAft>
                      </a:pPr>
                      <a:r>
                        <a:rPr lang="en-US" sz="1400">
                          <a:effectLst/>
                        </a:rPr>
                        <a:t>8</a:t>
                      </a:r>
                    </a:p>
                    <a:p>
                      <a:pPr marL="0" marR="0" algn="ctr">
                        <a:lnSpc>
                          <a:spcPct val="115000"/>
                        </a:lnSpc>
                        <a:spcBef>
                          <a:spcPts val="0"/>
                        </a:spcBef>
                        <a:spcAft>
                          <a:spcPts val="0"/>
                        </a:spcAft>
                      </a:pPr>
                      <a:r>
                        <a:rPr lang="en-US" sz="1400">
                          <a:effectLst/>
                        </a:rPr>
                        <a:t>(9.52%)</a:t>
                      </a:r>
                      <a:endParaRPr lang="en-US" sz="1400" b="1">
                        <a:solidFill>
                          <a:srgbClr val="000000"/>
                        </a:solidFill>
                        <a:effectLst/>
                        <a:latin typeface="Times New Roman"/>
                        <a:ea typeface="Calibri"/>
                        <a:cs typeface="Times New Roman"/>
                      </a:endParaRPr>
                    </a:p>
                  </a:txBody>
                  <a:tcPr marL="94177" marR="94177" marT="0" marB="0"/>
                </a:tc>
                <a:tc>
                  <a:txBody>
                    <a:bodyPr/>
                    <a:lstStyle/>
                    <a:p>
                      <a:pPr marL="0" marR="0" algn="ctr">
                        <a:lnSpc>
                          <a:spcPct val="115000"/>
                        </a:lnSpc>
                        <a:spcBef>
                          <a:spcPts val="0"/>
                        </a:spcBef>
                        <a:spcAft>
                          <a:spcPts val="0"/>
                        </a:spcAft>
                      </a:pPr>
                      <a:r>
                        <a:rPr lang="en-US" sz="1400">
                          <a:effectLst/>
                        </a:rPr>
                        <a:t>45</a:t>
                      </a:r>
                    </a:p>
                    <a:p>
                      <a:pPr marL="0" marR="0" algn="ctr">
                        <a:lnSpc>
                          <a:spcPct val="115000"/>
                        </a:lnSpc>
                        <a:spcBef>
                          <a:spcPts val="0"/>
                        </a:spcBef>
                        <a:spcAft>
                          <a:spcPts val="0"/>
                        </a:spcAft>
                      </a:pPr>
                      <a:r>
                        <a:rPr lang="en-US" sz="1400">
                          <a:effectLst/>
                        </a:rPr>
                        <a:t>(53.57%)</a:t>
                      </a:r>
                      <a:endParaRPr lang="en-US" sz="1400" b="1">
                        <a:solidFill>
                          <a:srgbClr val="000000"/>
                        </a:solidFill>
                        <a:effectLst/>
                        <a:latin typeface="Times New Roman"/>
                        <a:ea typeface="Calibri"/>
                        <a:cs typeface="Times New Roman"/>
                      </a:endParaRPr>
                    </a:p>
                  </a:txBody>
                  <a:tcPr marL="94177" marR="94177" marT="0" marB="0"/>
                </a:tc>
              </a:tr>
              <a:tr h="643649">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94177" marR="94177" marT="0" marB="0"/>
                </a:tc>
                <a:tc>
                  <a:txBody>
                    <a:bodyPr/>
                    <a:lstStyle/>
                    <a:p>
                      <a:pPr marL="0" marR="0" algn="ctr">
                        <a:lnSpc>
                          <a:spcPct val="115000"/>
                        </a:lnSpc>
                        <a:spcBef>
                          <a:spcPts val="0"/>
                        </a:spcBef>
                        <a:spcAft>
                          <a:spcPts val="0"/>
                        </a:spcAft>
                      </a:pPr>
                      <a:r>
                        <a:rPr lang="en-US" sz="1400">
                          <a:effectLst/>
                        </a:rPr>
                        <a:t>60</a:t>
                      </a:r>
                    </a:p>
                    <a:p>
                      <a:pPr marL="0" marR="0" algn="ctr">
                        <a:lnSpc>
                          <a:spcPct val="115000"/>
                        </a:lnSpc>
                        <a:spcBef>
                          <a:spcPts val="0"/>
                        </a:spcBef>
                        <a:spcAft>
                          <a:spcPts val="0"/>
                        </a:spcAft>
                      </a:pPr>
                      <a:r>
                        <a:rPr lang="en-US" sz="1400">
                          <a:effectLst/>
                        </a:rPr>
                        <a:t>(71.42%)</a:t>
                      </a:r>
                      <a:endParaRPr lang="en-US" sz="1400" b="1">
                        <a:solidFill>
                          <a:srgbClr val="000000"/>
                        </a:solidFill>
                        <a:effectLst/>
                        <a:latin typeface="Times New Roman"/>
                        <a:ea typeface="Calibri"/>
                        <a:cs typeface="Times New Roman"/>
                      </a:endParaRPr>
                    </a:p>
                  </a:txBody>
                  <a:tcPr marL="94177" marR="94177" marT="0" marB="0"/>
                </a:tc>
                <a:tc>
                  <a:txBody>
                    <a:bodyPr/>
                    <a:lstStyle/>
                    <a:p>
                      <a:pPr marL="0" marR="0" algn="ctr">
                        <a:lnSpc>
                          <a:spcPct val="115000"/>
                        </a:lnSpc>
                        <a:spcBef>
                          <a:spcPts val="0"/>
                        </a:spcBef>
                        <a:spcAft>
                          <a:spcPts val="0"/>
                        </a:spcAft>
                      </a:pPr>
                      <a:r>
                        <a:rPr lang="en-US" sz="1400">
                          <a:effectLst/>
                        </a:rPr>
                        <a:t>24</a:t>
                      </a:r>
                    </a:p>
                    <a:p>
                      <a:pPr marL="0" marR="0" algn="ctr">
                        <a:lnSpc>
                          <a:spcPct val="115000"/>
                        </a:lnSpc>
                        <a:spcBef>
                          <a:spcPts val="0"/>
                        </a:spcBef>
                        <a:spcAft>
                          <a:spcPts val="0"/>
                        </a:spcAft>
                      </a:pPr>
                      <a:r>
                        <a:rPr lang="en-US" sz="1400">
                          <a:effectLst/>
                        </a:rPr>
                        <a:t>(28.57%)</a:t>
                      </a:r>
                      <a:endParaRPr lang="en-US" sz="1400" b="1">
                        <a:solidFill>
                          <a:srgbClr val="000000"/>
                        </a:solidFill>
                        <a:effectLst/>
                        <a:latin typeface="Times New Roman"/>
                        <a:ea typeface="Calibri"/>
                        <a:cs typeface="Times New Roman"/>
                      </a:endParaRPr>
                    </a:p>
                  </a:txBody>
                  <a:tcPr marL="94177" marR="94177" marT="0" marB="0"/>
                </a:tc>
                <a:tc>
                  <a:txBody>
                    <a:bodyPr/>
                    <a:lstStyle/>
                    <a:p>
                      <a:pPr marL="0" marR="0" algn="ctr">
                        <a:lnSpc>
                          <a:spcPct val="115000"/>
                        </a:lnSpc>
                        <a:spcBef>
                          <a:spcPts val="0"/>
                        </a:spcBef>
                        <a:spcAft>
                          <a:spcPts val="0"/>
                        </a:spcAft>
                      </a:pPr>
                      <a:r>
                        <a:rPr lang="en-US" sz="1400">
                          <a:effectLst/>
                        </a:rPr>
                        <a:t>84</a:t>
                      </a:r>
                    </a:p>
                    <a:p>
                      <a:pPr marL="0" marR="0" algn="ctr">
                        <a:lnSpc>
                          <a:spcPct val="115000"/>
                        </a:lnSpc>
                        <a:spcBef>
                          <a:spcPts val="0"/>
                        </a:spcBef>
                        <a:spcAft>
                          <a:spcPts val="0"/>
                        </a:spcAft>
                      </a:pPr>
                      <a:r>
                        <a:rPr lang="en-US" sz="1400">
                          <a:effectLst/>
                        </a:rPr>
                        <a:t>(100%)</a:t>
                      </a:r>
                      <a:endParaRPr lang="en-US" sz="1400" b="1">
                        <a:solidFill>
                          <a:srgbClr val="000000"/>
                        </a:solidFill>
                        <a:effectLst/>
                        <a:latin typeface="Times New Roman"/>
                        <a:ea typeface="Calibri"/>
                        <a:cs typeface="Times New Roman"/>
                      </a:endParaRPr>
                    </a:p>
                  </a:txBody>
                  <a:tcPr marL="94177" marR="94177" marT="0" marB="0"/>
                </a:tc>
              </a:tr>
              <a:tr h="643649">
                <a:tc gridSpan="4">
                  <a:txBody>
                    <a:bodyPr/>
                    <a:lstStyle/>
                    <a:p>
                      <a:pPr marL="0" marR="0" algn="ctr">
                        <a:lnSpc>
                          <a:spcPct val="115000"/>
                        </a:lnSpc>
                        <a:spcBef>
                          <a:spcPts val="0"/>
                        </a:spcBef>
                        <a:spcAft>
                          <a:spcPts val="0"/>
                        </a:spcAft>
                      </a:pPr>
                      <a:r>
                        <a:rPr lang="en-US" sz="1400" dirty="0">
                          <a:effectLst/>
                        </a:rPr>
                        <a:t>P-value = 0.019</a:t>
                      </a:r>
                    </a:p>
                    <a:p>
                      <a:pPr marL="0" marR="0" algn="ctr">
                        <a:lnSpc>
                          <a:spcPct val="115000"/>
                        </a:lnSpc>
                        <a:spcBef>
                          <a:spcPts val="0"/>
                        </a:spcBef>
                        <a:spcAft>
                          <a:spcPts val="0"/>
                        </a:spcAft>
                      </a:pPr>
                      <a:r>
                        <a:rPr lang="en-US" sz="1400" dirty="0">
                          <a:effectLst/>
                        </a:rPr>
                        <a:t>Highly Significant</a:t>
                      </a:r>
                      <a:endParaRPr lang="en-US" sz="1400" b="1" dirty="0">
                        <a:solidFill>
                          <a:srgbClr val="000000"/>
                        </a:solidFill>
                        <a:effectLst/>
                        <a:latin typeface="Times New Roman"/>
                        <a:ea typeface="Calibri"/>
                        <a:cs typeface="Times New Roman"/>
                      </a:endParaRPr>
                    </a:p>
                  </a:txBody>
                  <a:tcPr marL="94177" marR="94177" marT="0" marB="0"/>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92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3713" y="5751965"/>
            <a:ext cx="1030287"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6982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5719486"/>
            <a:ext cx="9144000" cy="1138514"/>
          </a:xfrm>
          <a:solidFill>
            <a:schemeClr val="accent2">
              <a:lumMod val="40000"/>
              <a:lumOff val="60000"/>
            </a:schemeClr>
          </a:solidFill>
        </p:spPr>
        <p:txBody>
          <a:bodyPr/>
          <a:lstStyle/>
          <a:p>
            <a:r>
              <a:rPr lang="en-US" dirty="0" smtClean="0">
                <a:latin typeface="Andalus" pitchFamily="18" charset="-78"/>
                <a:cs typeface="Andalus" pitchFamily="18" charset="-78"/>
              </a:rPr>
              <a:t>RESULT</a:t>
            </a:r>
            <a:endParaRPr lang="en-US" dirty="0">
              <a:latin typeface="Andalus" pitchFamily="18" charset="-78"/>
              <a:cs typeface="Andalus" pitchFamily="18" charset="-78"/>
            </a:endParaRP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945775"/>
            <a:ext cx="3054361" cy="331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752600"/>
            <a:ext cx="3190875" cy="3585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4723" y="5793954"/>
            <a:ext cx="1030287"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1219200" y="609600"/>
            <a:ext cx="61722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FIG2 The relationship between immigration outside the country and the educational </a:t>
            </a:r>
            <a:r>
              <a:rPr lang="en-US" dirty="0" err="1"/>
              <a:t>leve</a:t>
            </a:r>
            <a:endParaRPr lang="en-US" dirty="0"/>
          </a:p>
        </p:txBody>
      </p:sp>
    </p:spTree>
    <p:extLst>
      <p:ext uri="{BB962C8B-B14F-4D97-AF65-F5344CB8AC3E}">
        <p14:creationId xmlns:p14="http://schemas.microsoft.com/office/powerpoint/2010/main" val="3595985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10" y="5943600"/>
            <a:ext cx="9220200" cy="918258"/>
          </a:xfrm>
          <a:solidFill>
            <a:schemeClr val="accent2">
              <a:lumMod val="40000"/>
              <a:lumOff val="60000"/>
            </a:schemeClr>
          </a:solidFill>
        </p:spPr>
        <p:txBody>
          <a:bodyPr/>
          <a:lstStyle/>
          <a:p>
            <a:r>
              <a:rPr lang="en-US" dirty="0" smtClean="0">
                <a:latin typeface="Andalus" pitchFamily="18" charset="-78"/>
                <a:cs typeface="Andalus" pitchFamily="18" charset="-78"/>
              </a:rPr>
              <a:t>RESULT</a:t>
            </a:r>
            <a:endParaRPr lang="en-US" dirty="0">
              <a:latin typeface="Andalus" pitchFamily="18" charset="-78"/>
              <a:cs typeface="Andalus" pitchFamily="18" charset="-78"/>
            </a:endParaRPr>
          </a:p>
        </p:txBody>
      </p:sp>
      <p:graphicFrame>
        <p:nvGraphicFramePr>
          <p:cNvPr id="5" name="عنصر نائب للمحتوى 4"/>
          <p:cNvGraphicFramePr>
            <a:graphicFrameLocks noGrp="1"/>
          </p:cNvGraphicFramePr>
          <p:nvPr>
            <p:ph idx="1"/>
            <p:extLst>
              <p:ext uri="{D42A27DB-BD31-4B8C-83A1-F6EECF244321}">
                <p14:modId xmlns:p14="http://schemas.microsoft.com/office/powerpoint/2010/main" val="300721151"/>
              </p:ext>
            </p:extLst>
          </p:nvPr>
        </p:nvGraphicFramePr>
        <p:xfrm>
          <a:off x="457200" y="1066800"/>
          <a:ext cx="8254366" cy="4070226"/>
        </p:xfrm>
        <a:graphic>
          <a:graphicData uri="http://schemas.openxmlformats.org/drawingml/2006/table">
            <a:tbl>
              <a:tblPr firstRow="1" firstCol="1" bandRow="1">
                <a:tableStyleId>{9DCAF9ED-07DC-4A11-8D7F-57B35C25682E}</a:tableStyleId>
              </a:tblPr>
              <a:tblGrid>
                <a:gridCol w="2063154"/>
                <a:gridCol w="2419111"/>
                <a:gridCol w="2361389"/>
                <a:gridCol w="1410712"/>
              </a:tblGrid>
              <a:tr h="678371">
                <a:tc gridSpan="4">
                  <a:txBody>
                    <a:bodyPr/>
                    <a:lstStyle/>
                    <a:p>
                      <a:pPr marL="0" marR="0" algn="ctr">
                        <a:lnSpc>
                          <a:spcPct val="115000"/>
                        </a:lnSpc>
                        <a:spcBef>
                          <a:spcPts val="0"/>
                        </a:spcBef>
                        <a:spcAft>
                          <a:spcPts val="0"/>
                        </a:spcAft>
                      </a:pPr>
                      <a:r>
                        <a:rPr lang="en-US" sz="1400" dirty="0">
                          <a:effectLst/>
                        </a:rPr>
                        <a:t>Table (3): The relationship between Immigration Outside The Country and Search For Safety And Security</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678371">
                <a:tc>
                  <a:txBody>
                    <a:bodyPr/>
                    <a:lstStyle/>
                    <a:p>
                      <a:pPr marL="0" marR="0" algn="ctr">
                        <a:lnSpc>
                          <a:spcPct val="115000"/>
                        </a:lnSpc>
                        <a:spcBef>
                          <a:spcPts val="0"/>
                        </a:spcBef>
                        <a:spcAft>
                          <a:spcPts val="0"/>
                        </a:spcAft>
                      </a:pPr>
                      <a:r>
                        <a:rPr lang="en-US" sz="1400" dirty="0">
                          <a:effectLst/>
                        </a:rPr>
                        <a:t> </a:t>
                      </a:r>
                      <a:endParaRPr lang="en-US" sz="1400" b="1" dirty="0">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Yes, I have thought of emigrating</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I did not thought of emigration</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r>
              <a:tr h="678371">
                <a:tc>
                  <a:txBody>
                    <a:bodyPr/>
                    <a:lstStyle/>
                    <a:p>
                      <a:pPr marL="0" marR="0" algn="ctr">
                        <a:lnSpc>
                          <a:spcPct val="115000"/>
                        </a:lnSpc>
                        <a:spcBef>
                          <a:spcPts val="0"/>
                        </a:spcBef>
                        <a:spcAft>
                          <a:spcPts val="0"/>
                        </a:spcAft>
                      </a:pPr>
                      <a:r>
                        <a:rPr lang="en-US" sz="2000">
                          <a:effectLst/>
                        </a:rPr>
                        <a:t>Yes</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53</a:t>
                      </a:r>
                    </a:p>
                    <a:p>
                      <a:pPr marL="0" marR="0" algn="ctr">
                        <a:lnSpc>
                          <a:spcPct val="115000"/>
                        </a:lnSpc>
                        <a:spcBef>
                          <a:spcPts val="0"/>
                        </a:spcBef>
                        <a:spcAft>
                          <a:spcPts val="0"/>
                        </a:spcAft>
                      </a:pPr>
                      <a:r>
                        <a:rPr lang="en-US" sz="1400">
                          <a:effectLst/>
                        </a:rPr>
                        <a:t>(63.1%)</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10</a:t>
                      </a:r>
                    </a:p>
                    <a:p>
                      <a:pPr marL="0" marR="0" algn="ctr">
                        <a:lnSpc>
                          <a:spcPct val="115000"/>
                        </a:lnSpc>
                        <a:spcBef>
                          <a:spcPts val="0"/>
                        </a:spcBef>
                        <a:spcAft>
                          <a:spcPts val="0"/>
                        </a:spcAft>
                      </a:pPr>
                      <a:r>
                        <a:rPr lang="en-US" sz="1400">
                          <a:effectLst/>
                        </a:rPr>
                        <a:t>(11.9%)</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63</a:t>
                      </a:r>
                    </a:p>
                    <a:p>
                      <a:pPr marL="0" marR="0" algn="ctr">
                        <a:lnSpc>
                          <a:spcPct val="115000"/>
                        </a:lnSpc>
                        <a:spcBef>
                          <a:spcPts val="0"/>
                        </a:spcBef>
                        <a:spcAft>
                          <a:spcPts val="0"/>
                        </a:spcAft>
                      </a:pPr>
                      <a:r>
                        <a:rPr lang="en-US" sz="1400">
                          <a:effectLst/>
                        </a:rPr>
                        <a:t>(75%)</a:t>
                      </a:r>
                      <a:endParaRPr lang="en-US" sz="1400" b="1">
                        <a:solidFill>
                          <a:srgbClr val="000000"/>
                        </a:solidFill>
                        <a:effectLst/>
                        <a:latin typeface="Times New Roman"/>
                        <a:ea typeface="Calibri"/>
                        <a:cs typeface="Times New Roman"/>
                      </a:endParaRPr>
                    </a:p>
                  </a:txBody>
                  <a:tcPr marL="68580" marR="68580" marT="0" marB="0"/>
                </a:tc>
              </a:tr>
              <a:tr h="678371">
                <a:tc>
                  <a:txBody>
                    <a:bodyPr/>
                    <a:lstStyle/>
                    <a:p>
                      <a:pPr marL="0" marR="0" algn="ctr">
                        <a:lnSpc>
                          <a:spcPct val="115000"/>
                        </a:lnSpc>
                        <a:spcBef>
                          <a:spcPts val="0"/>
                        </a:spcBef>
                        <a:spcAft>
                          <a:spcPts val="0"/>
                        </a:spcAft>
                      </a:pPr>
                      <a:r>
                        <a:rPr lang="en-US" sz="2000">
                          <a:effectLst/>
                        </a:rPr>
                        <a:t>No</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7</a:t>
                      </a:r>
                    </a:p>
                    <a:p>
                      <a:pPr marL="0" marR="0" algn="ctr">
                        <a:lnSpc>
                          <a:spcPct val="115000"/>
                        </a:lnSpc>
                        <a:spcBef>
                          <a:spcPts val="0"/>
                        </a:spcBef>
                        <a:spcAft>
                          <a:spcPts val="0"/>
                        </a:spcAft>
                      </a:pPr>
                      <a:r>
                        <a:rPr lang="en-US" sz="1400">
                          <a:effectLst/>
                        </a:rPr>
                        <a:t>(8.33%)</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14</a:t>
                      </a:r>
                    </a:p>
                    <a:p>
                      <a:pPr marL="0" marR="0" algn="ctr">
                        <a:lnSpc>
                          <a:spcPct val="115000"/>
                        </a:lnSpc>
                        <a:spcBef>
                          <a:spcPts val="0"/>
                        </a:spcBef>
                        <a:spcAft>
                          <a:spcPts val="0"/>
                        </a:spcAft>
                      </a:pPr>
                      <a:r>
                        <a:rPr lang="en-US" sz="1400">
                          <a:effectLst/>
                        </a:rPr>
                        <a:t>(16.67%)</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21</a:t>
                      </a:r>
                    </a:p>
                    <a:p>
                      <a:pPr marL="0" marR="0" algn="ctr">
                        <a:lnSpc>
                          <a:spcPct val="115000"/>
                        </a:lnSpc>
                        <a:spcBef>
                          <a:spcPts val="0"/>
                        </a:spcBef>
                        <a:spcAft>
                          <a:spcPts val="0"/>
                        </a:spcAft>
                      </a:pPr>
                      <a:r>
                        <a:rPr lang="en-US" sz="1400">
                          <a:effectLst/>
                        </a:rPr>
                        <a:t>(25%)</a:t>
                      </a:r>
                      <a:endParaRPr lang="en-US" sz="1400" b="1">
                        <a:solidFill>
                          <a:srgbClr val="000000"/>
                        </a:solidFill>
                        <a:effectLst/>
                        <a:latin typeface="Times New Roman"/>
                        <a:ea typeface="Calibri"/>
                        <a:cs typeface="Times New Roman"/>
                      </a:endParaRPr>
                    </a:p>
                  </a:txBody>
                  <a:tcPr marL="68580" marR="68580" marT="0" marB="0"/>
                </a:tc>
              </a:tr>
              <a:tr h="678371">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60</a:t>
                      </a:r>
                    </a:p>
                    <a:p>
                      <a:pPr marL="0" marR="0" algn="ctr">
                        <a:lnSpc>
                          <a:spcPct val="115000"/>
                        </a:lnSpc>
                        <a:spcBef>
                          <a:spcPts val="0"/>
                        </a:spcBef>
                        <a:spcAft>
                          <a:spcPts val="0"/>
                        </a:spcAft>
                      </a:pPr>
                      <a:r>
                        <a:rPr lang="en-US" sz="1400">
                          <a:effectLst/>
                        </a:rPr>
                        <a:t>(71.43%)</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24</a:t>
                      </a:r>
                    </a:p>
                    <a:p>
                      <a:pPr marL="0" marR="0" algn="ctr">
                        <a:lnSpc>
                          <a:spcPct val="115000"/>
                        </a:lnSpc>
                        <a:spcBef>
                          <a:spcPts val="0"/>
                        </a:spcBef>
                        <a:spcAft>
                          <a:spcPts val="0"/>
                        </a:spcAft>
                      </a:pPr>
                      <a:r>
                        <a:rPr lang="en-US" sz="1400">
                          <a:effectLst/>
                        </a:rPr>
                        <a:t>(28.57%)</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84</a:t>
                      </a:r>
                    </a:p>
                    <a:p>
                      <a:pPr marL="0" marR="0" algn="ctr">
                        <a:lnSpc>
                          <a:spcPct val="115000"/>
                        </a:lnSpc>
                        <a:spcBef>
                          <a:spcPts val="0"/>
                        </a:spcBef>
                        <a:spcAft>
                          <a:spcPts val="0"/>
                        </a:spcAft>
                      </a:pPr>
                      <a:r>
                        <a:rPr lang="en-US" sz="1400">
                          <a:effectLst/>
                        </a:rPr>
                        <a:t>(100%)</a:t>
                      </a:r>
                      <a:endParaRPr lang="en-US" sz="1400" b="1">
                        <a:solidFill>
                          <a:srgbClr val="000000"/>
                        </a:solidFill>
                        <a:effectLst/>
                        <a:latin typeface="Times New Roman"/>
                        <a:ea typeface="Calibri"/>
                        <a:cs typeface="Times New Roman"/>
                      </a:endParaRPr>
                    </a:p>
                  </a:txBody>
                  <a:tcPr marL="68580" marR="68580" marT="0" marB="0"/>
                </a:tc>
              </a:tr>
              <a:tr h="678371">
                <a:tc gridSpan="4">
                  <a:txBody>
                    <a:bodyPr/>
                    <a:lstStyle/>
                    <a:p>
                      <a:pPr marL="0" marR="0" algn="ctr">
                        <a:lnSpc>
                          <a:spcPct val="115000"/>
                        </a:lnSpc>
                        <a:spcBef>
                          <a:spcPts val="0"/>
                        </a:spcBef>
                        <a:spcAft>
                          <a:spcPts val="0"/>
                        </a:spcAft>
                      </a:pPr>
                      <a:r>
                        <a:rPr lang="en-US" sz="1400" dirty="0">
                          <a:effectLst/>
                        </a:rPr>
                        <a:t>P-value = 0.00001</a:t>
                      </a:r>
                    </a:p>
                    <a:p>
                      <a:pPr marL="0" marR="0" algn="ctr">
                        <a:lnSpc>
                          <a:spcPct val="115000"/>
                        </a:lnSpc>
                        <a:spcBef>
                          <a:spcPts val="0"/>
                        </a:spcBef>
                        <a:spcAft>
                          <a:spcPts val="0"/>
                        </a:spcAft>
                      </a:pPr>
                      <a:r>
                        <a:rPr lang="en-US" sz="1400" dirty="0">
                          <a:effectLst/>
                        </a:rPr>
                        <a:t>Highly Significant</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6019800"/>
            <a:ext cx="83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0810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078" y="5715000"/>
            <a:ext cx="9118922" cy="1143000"/>
          </a:xfrm>
          <a:solidFill>
            <a:schemeClr val="accent2">
              <a:lumMod val="40000"/>
              <a:lumOff val="60000"/>
            </a:schemeClr>
          </a:solidFill>
        </p:spPr>
        <p:txBody>
          <a:bodyPr/>
          <a:lstStyle/>
          <a:p>
            <a:r>
              <a:rPr lang="en-US" dirty="0" smtClean="0">
                <a:latin typeface="Andalus" pitchFamily="18" charset="-78"/>
                <a:cs typeface="Andalus" pitchFamily="18" charset="-78"/>
              </a:rPr>
              <a:t>RESULT</a:t>
            </a:r>
            <a:endParaRPr lang="en-US" dirty="0">
              <a:latin typeface="Andalus" pitchFamily="18" charset="-78"/>
              <a:cs typeface="Andalus" pitchFamily="18" charset="-78"/>
            </a:endParaRPr>
          </a:p>
        </p:txBody>
      </p:sp>
      <p:graphicFrame>
        <p:nvGraphicFramePr>
          <p:cNvPr id="7" name="عنصر نائب للمحتوى 6"/>
          <p:cNvGraphicFramePr>
            <a:graphicFrameLocks noGrp="1"/>
          </p:cNvGraphicFramePr>
          <p:nvPr>
            <p:ph idx="1"/>
            <p:extLst>
              <p:ext uri="{D42A27DB-BD31-4B8C-83A1-F6EECF244321}">
                <p14:modId xmlns:p14="http://schemas.microsoft.com/office/powerpoint/2010/main" val="1245339420"/>
              </p:ext>
            </p:extLst>
          </p:nvPr>
        </p:nvGraphicFramePr>
        <p:xfrm>
          <a:off x="228600" y="838200"/>
          <a:ext cx="8686800" cy="4097846"/>
        </p:xfrm>
        <a:graphic>
          <a:graphicData uri="http://schemas.openxmlformats.org/drawingml/2006/table">
            <a:tbl>
              <a:tblPr firstRow="1" firstCol="1" bandRow="1">
                <a:tableStyleId>{9DCAF9ED-07DC-4A11-8D7F-57B35C25682E}</a:tableStyleId>
              </a:tblPr>
              <a:tblGrid>
                <a:gridCol w="2126482"/>
                <a:gridCol w="2493365"/>
                <a:gridCol w="2433871"/>
                <a:gridCol w="1633082"/>
              </a:tblGrid>
              <a:tr h="684285">
                <a:tc gridSpan="4">
                  <a:txBody>
                    <a:bodyPr/>
                    <a:lstStyle/>
                    <a:p>
                      <a:pPr marL="0" marR="0" algn="ctr">
                        <a:lnSpc>
                          <a:spcPct val="115000"/>
                        </a:lnSpc>
                        <a:spcBef>
                          <a:spcPts val="0"/>
                        </a:spcBef>
                        <a:spcAft>
                          <a:spcPts val="0"/>
                        </a:spcAft>
                      </a:pPr>
                      <a:r>
                        <a:rPr lang="en-US" sz="1400" dirty="0">
                          <a:effectLst/>
                        </a:rPr>
                        <a:t>Table (4): The relationship between Immigration Outside The Country and Improve The Financial Condition</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684285">
                <a:tc>
                  <a:txBody>
                    <a:bodyPr/>
                    <a:lstStyle/>
                    <a:p>
                      <a:pPr marL="0" marR="0" algn="ctr">
                        <a:lnSpc>
                          <a:spcPct val="115000"/>
                        </a:lnSpc>
                        <a:spcBef>
                          <a:spcPts val="0"/>
                        </a:spcBef>
                        <a:spcAft>
                          <a:spcPts val="0"/>
                        </a:spcAft>
                      </a:pPr>
                      <a:r>
                        <a:rPr lang="en-US" sz="1400">
                          <a:effectLst/>
                        </a:rPr>
                        <a:t> </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Yes, I have thought of emigrating</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I did not thought of emigration</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r>
              <a:tr h="684285">
                <a:tc>
                  <a:txBody>
                    <a:bodyPr/>
                    <a:lstStyle/>
                    <a:p>
                      <a:pPr marL="0" marR="0" algn="ctr">
                        <a:lnSpc>
                          <a:spcPct val="115000"/>
                        </a:lnSpc>
                        <a:spcBef>
                          <a:spcPts val="0"/>
                        </a:spcBef>
                        <a:spcAft>
                          <a:spcPts val="0"/>
                        </a:spcAft>
                      </a:pPr>
                      <a:r>
                        <a:rPr lang="en-US" sz="2000">
                          <a:effectLst/>
                        </a:rPr>
                        <a:t>Yes</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38</a:t>
                      </a:r>
                    </a:p>
                    <a:p>
                      <a:pPr marL="0" marR="0" algn="ctr">
                        <a:lnSpc>
                          <a:spcPct val="115000"/>
                        </a:lnSpc>
                        <a:spcBef>
                          <a:spcPts val="0"/>
                        </a:spcBef>
                        <a:spcAft>
                          <a:spcPts val="0"/>
                        </a:spcAft>
                      </a:pPr>
                      <a:r>
                        <a:rPr lang="en-US" sz="1400">
                          <a:effectLst/>
                        </a:rPr>
                        <a:t>(45.24%)</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12</a:t>
                      </a:r>
                    </a:p>
                    <a:p>
                      <a:pPr marL="0" marR="0" algn="ctr">
                        <a:lnSpc>
                          <a:spcPct val="115000"/>
                        </a:lnSpc>
                        <a:spcBef>
                          <a:spcPts val="0"/>
                        </a:spcBef>
                        <a:spcAft>
                          <a:spcPts val="0"/>
                        </a:spcAft>
                      </a:pPr>
                      <a:r>
                        <a:rPr lang="en-US" sz="1400">
                          <a:effectLst/>
                        </a:rPr>
                        <a:t>(14.29%)</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50</a:t>
                      </a:r>
                    </a:p>
                    <a:p>
                      <a:pPr marL="0" marR="0" algn="ctr">
                        <a:lnSpc>
                          <a:spcPct val="115000"/>
                        </a:lnSpc>
                        <a:spcBef>
                          <a:spcPts val="0"/>
                        </a:spcBef>
                        <a:spcAft>
                          <a:spcPts val="0"/>
                        </a:spcAft>
                      </a:pPr>
                      <a:r>
                        <a:rPr lang="en-US" sz="1400">
                          <a:effectLst/>
                        </a:rPr>
                        <a:t>(59.52%)</a:t>
                      </a:r>
                      <a:endParaRPr lang="en-US" sz="1400" b="1">
                        <a:solidFill>
                          <a:srgbClr val="000000"/>
                        </a:solidFill>
                        <a:effectLst/>
                        <a:latin typeface="Times New Roman"/>
                        <a:ea typeface="Calibri"/>
                        <a:cs typeface="Times New Roman"/>
                      </a:endParaRPr>
                    </a:p>
                  </a:txBody>
                  <a:tcPr marL="68580" marR="68580" marT="0" marB="0"/>
                </a:tc>
              </a:tr>
              <a:tr h="676421">
                <a:tc>
                  <a:txBody>
                    <a:bodyPr/>
                    <a:lstStyle/>
                    <a:p>
                      <a:pPr marL="0" marR="0" algn="ctr">
                        <a:lnSpc>
                          <a:spcPct val="115000"/>
                        </a:lnSpc>
                        <a:spcBef>
                          <a:spcPts val="0"/>
                        </a:spcBef>
                        <a:spcAft>
                          <a:spcPts val="0"/>
                        </a:spcAft>
                      </a:pPr>
                      <a:r>
                        <a:rPr lang="en-US" sz="2000">
                          <a:effectLst/>
                        </a:rPr>
                        <a:t>No</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22</a:t>
                      </a:r>
                    </a:p>
                    <a:p>
                      <a:pPr marL="0" marR="0" algn="ctr">
                        <a:lnSpc>
                          <a:spcPct val="115000"/>
                        </a:lnSpc>
                        <a:spcBef>
                          <a:spcPts val="0"/>
                        </a:spcBef>
                        <a:spcAft>
                          <a:spcPts val="0"/>
                        </a:spcAft>
                      </a:pPr>
                      <a:r>
                        <a:rPr lang="en-US" sz="1400">
                          <a:effectLst/>
                        </a:rPr>
                        <a:t>(26.19%)</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12</a:t>
                      </a:r>
                    </a:p>
                    <a:p>
                      <a:pPr marL="0" marR="0" algn="ctr">
                        <a:lnSpc>
                          <a:spcPct val="115000"/>
                        </a:lnSpc>
                        <a:spcBef>
                          <a:spcPts val="0"/>
                        </a:spcBef>
                        <a:spcAft>
                          <a:spcPts val="0"/>
                        </a:spcAft>
                      </a:pPr>
                      <a:r>
                        <a:rPr lang="en-US" sz="1400">
                          <a:effectLst/>
                        </a:rPr>
                        <a:t>(14.29%)</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34</a:t>
                      </a:r>
                    </a:p>
                    <a:p>
                      <a:pPr marL="0" marR="0" algn="ctr">
                        <a:lnSpc>
                          <a:spcPct val="115000"/>
                        </a:lnSpc>
                        <a:spcBef>
                          <a:spcPts val="0"/>
                        </a:spcBef>
                        <a:spcAft>
                          <a:spcPts val="0"/>
                        </a:spcAft>
                      </a:pPr>
                      <a:r>
                        <a:rPr lang="en-US" sz="1400">
                          <a:effectLst/>
                        </a:rPr>
                        <a:t>(40.48%)</a:t>
                      </a:r>
                      <a:endParaRPr lang="en-US" sz="1400" b="1">
                        <a:solidFill>
                          <a:srgbClr val="000000"/>
                        </a:solidFill>
                        <a:effectLst/>
                        <a:latin typeface="Times New Roman"/>
                        <a:ea typeface="Calibri"/>
                        <a:cs typeface="Times New Roman"/>
                      </a:endParaRPr>
                    </a:p>
                  </a:txBody>
                  <a:tcPr marL="68580" marR="68580" marT="0" marB="0"/>
                </a:tc>
              </a:tr>
              <a:tr h="684285">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60</a:t>
                      </a:r>
                    </a:p>
                    <a:p>
                      <a:pPr marL="0" marR="0" algn="ctr">
                        <a:lnSpc>
                          <a:spcPct val="115000"/>
                        </a:lnSpc>
                        <a:spcBef>
                          <a:spcPts val="0"/>
                        </a:spcBef>
                        <a:spcAft>
                          <a:spcPts val="0"/>
                        </a:spcAft>
                      </a:pPr>
                      <a:r>
                        <a:rPr lang="en-US" sz="1400">
                          <a:effectLst/>
                        </a:rPr>
                        <a:t>(71.43%)</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24</a:t>
                      </a:r>
                    </a:p>
                    <a:p>
                      <a:pPr marL="0" marR="0" algn="ctr">
                        <a:lnSpc>
                          <a:spcPct val="115000"/>
                        </a:lnSpc>
                        <a:spcBef>
                          <a:spcPts val="0"/>
                        </a:spcBef>
                        <a:spcAft>
                          <a:spcPts val="0"/>
                        </a:spcAft>
                      </a:pPr>
                      <a:r>
                        <a:rPr lang="en-US" sz="1400">
                          <a:effectLst/>
                        </a:rPr>
                        <a:t>(28.57%)</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84</a:t>
                      </a:r>
                    </a:p>
                    <a:p>
                      <a:pPr marL="0" marR="0" algn="ctr">
                        <a:lnSpc>
                          <a:spcPct val="115000"/>
                        </a:lnSpc>
                        <a:spcBef>
                          <a:spcPts val="0"/>
                        </a:spcBef>
                        <a:spcAft>
                          <a:spcPts val="0"/>
                        </a:spcAft>
                      </a:pPr>
                      <a:r>
                        <a:rPr lang="en-US" sz="1400">
                          <a:effectLst/>
                        </a:rPr>
                        <a:t>(100%)</a:t>
                      </a:r>
                      <a:endParaRPr lang="en-US" sz="1400" b="1">
                        <a:solidFill>
                          <a:srgbClr val="000000"/>
                        </a:solidFill>
                        <a:effectLst/>
                        <a:latin typeface="Times New Roman"/>
                        <a:ea typeface="Calibri"/>
                        <a:cs typeface="Times New Roman"/>
                      </a:endParaRPr>
                    </a:p>
                  </a:txBody>
                  <a:tcPr marL="68580" marR="68580" marT="0" marB="0"/>
                </a:tc>
              </a:tr>
              <a:tr h="684285">
                <a:tc gridSpan="4">
                  <a:txBody>
                    <a:bodyPr/>
                    <a:lstStyle/>
                    <a:p>
                      <a:pPr marL="0" marR="0" algn="ctr">
                        <a:lnSpc>
                          <a:spcPct val="115000"/>
                        </a:lnSpc>
                        <a:spcBef>
                          <a:spcPts val="0"/>
                        </a:spcBef>
                        <a:spcAft>
                          <a:spcPts val="0"/>
                        </a:spcAft>
                      </a:pPr>
                      <a:r>
                        <a:rPr lang="en-US" sz="1400" dirty="0">
                          <a:effectLst/>
                        </a:rPr>
                        <a:t>P-value = 0.260</a:t>
                      </a:r>
                    </a:p>
                    <a:p>
                      <a:pPr marL="0" marR="0" algn="ctr">
                        <a:lnSpc>
                          <a:spcPct val="115000"/>
                        </a:lnSpc>
                        <a:spcBef>
                          <a:spcPts val="0"/>
                        </a:spcBef>
                        <a:spcAft>
                          <a:spcPts val="0"/>
                        </a:spcAft>
                      </a:pPr>
                      <a:r>
                        <a:rPr lang="en-US" sz="1400" dirty="0">
                          <a:effectLst/>
                        </a:rPr>
                        <a:t>Not Significant</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3713" y="5802635"/>
            <a:ext cx="1030287"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7232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1891014" cy="6886937"/>
          </a:xfrm>
          <a:solidFill>
            <a:schemeClr val="accent2">
              <a:lumMod val="40000"/>
              <a:lumOff val="60000"/>
            </a:schemeClr>
          </a:solidFill>
        </p:spPr>
        <p:txBody>
          <a:bodyPr>
            <a:normAutofit/>
          </a:bodyPr>
          <a:lstStyle/>
          <a:p>
            <a:r>
              <a:rPr lang="en-US" sz="2800" dirty="0" smtClean="0">
                <a:latin typeface="Andalus" pitchFamily="18" charset="-78"/>
                <a:cs typeface="Andalus" pitchFamily="18" charset="-78"/>
              </a:rPr>
              <a:t/>
            </a:r>
            <a:br>
              <a:rPr lang="en-US" sz="2800" dirty="0" smtClean="0">
                <a:latin typeface="Andalus" pitchFamily="18" charset="-78"/>
                <a:cs typeface="Andalus" pitchFamily="18" charset="-78"/>
              </a:rPr>
            </a:br>
            <a:r>
              <a:rPr lang="en-US" sz="2800" dirty="0">
                <a:latin typeface="Andalus" pitchFamily="18" charset="-78"/>
                <a:cs typeface="Andalus" pitchFamily="18" charset="-78"/>
              </a:rPr>
              <a:t/>
            </a:r>
            <a:br>
              <a:rPr lang="en-US" sz="2800" dirty="0">
                <a:latin typeface="Andalus" pitchFamily="18" charset="-78"/>
                <a:cs typeface="Andalus" pitchFamily="18" charset="-78"/>
              </a:rPr>
            </a:br>
            <a:r>
              <a:rPr lang="en-US" sz="2800" dirty="0" smtClean="0">
                <a:latin typeface="Andalus" pitchFamily="18" charset="-78"/>
                <a:cs typeface="Andalus" pitchFamily="18" charset="-78"/>
              </a:rPr>
              <a:t/>
            </a:r>
            <a:br>
              <a:rPr lang="en-US" sz="2800" dirty="0" smtClean="0">
                <a:latin typeface="Andalus" pitchFamily="18" charset="-78"/>
                <a:cs typeface="Andalus" pitchFamily="18" charset="-78"/>
              </a:rPr>
            </a:br>
            <a:r>
              <a:rPr lang="en-US" sz="2800" dirty="0">
                <a:latin typeface="Andalus" pitchFamily="18" charset="-78"/>
                <a:cs typeface="Andalus" pitchFamily="18" charset="-78"/>
              </a:rPr>
              <a:t/>
            </a:r>
            <a:br>
              <a:rPr lang="en-US" sz="2800" dirty="0">
                <a:latin typeface="Andalus" pitchFamily="18" charset="-78"/>
                <a:cs typeface="Andalus" pitchFamily="18" charset="-78"/>
              </a:rPr>
            </a:br>
            <a:r>
              <a:rPr lang="en-US" sz="2800" dirty="0" smtClean="0">
                <a:latin typeface="Andalus" pitchFamily="18" charset="-78"/>
                <a:cs typeface="Andalus" pitchFamily="18" charset="-78"/>
              </a:rPr>
              <a:t/>
            </a:r>
            <a:br>
              <a:rPr lang="en-US" sz="2800" dirty="0" smtClean="0">
                <a:latin typeface="Andalus" pitchFamily="18" charset="-78"/>
                <a:cs typeface="Andalus" pitchFamily="18" charset="-78"/>
              </a:rPr>
            </a:br>
            <a:r>
              <a:rPr lang="en-US" sz="2800" dirty="0" smtClean="0">
                <a:latin typeface="Andalus" pitchFamily="18" charset="-78"/>
                <a:cs typeface="Andalus" pitchFamily="18" charset="-78"/>
              </a:rPr>
              <a:t>RESULT</a:t>
            </a:r>
            <a:endParaRPr lang="en-US" sz="2800" dirty="0">
              <a:latin typeface="Andalus" pitchFamily="18" charset="-78"/>
              <a:cs typeface="Andalus" pitchFamily="18" charset="-78"/>
            </a:endParaRPr>
          </a:p>
        </p:txBody>
      </p:sp>
      <p:graphicFrame>
        <p:nvGraphicFramePr>
          <p:cNvPr id="4" name="Chart 5"/>
          <p:cNvGraphicFramePr>
            <a:graphicFrameLocks noGrp="1"/>
          </p:cNvGraphicFramePr>
          <p:nvPr>
            <p:ph idx="1"/>
            <p:extLst>
              <p:ext uri="{D42A27DB-BD31-4B8C-83A1-F6EECF244321}">
                <p14:modId xmlns:p14="http://schemas.microsoft.com/office/powerpoint/2010/main" val="2460535191"/>
              </p:ext>
            </p:extLst>
          </p:nvPr>
        </p:nvGraphicFramePr>
        <p:xfrm>
          <a:off x="3124200" y="1905000"/>
          <a:ext cx="5334000" cy="3581399"/>
        </p:xfrm>
        <a:graphic>
          <a:graphicData uri="http://schemas.openxmlformats.org/drawingml/2006/chart">
            <c:chart xmlns:c="http://schemas.openxmlformats.org/drawingml/2006/chart" xmlns:r="http://schemas.openxmlformats.org/officeDocument/2006/relationships" r:id="rId2"/>
          </a:graphicData>
        </a:graphic>
      </p:graphicFrame>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981" y="228600"/>
            <a:ext cx="1484565" cy="1295400"/>
          </a:xfrm>
          <a:prstGeom prst="rect">
            <a:avLst/>
          </a:prstGeom>
        </p:spPr>
      </p:pic>
      <p:pic>
        <p:nvPicPr>
          <p:cNvPr id="6" name="صورة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264" y="5686063"/>
            <a:ext cx="972273" cy="972273"/>
          </a:xfrm>
          <a:prstGeom prst="rect">
            <a:avLst/>
          </a:prstGeom>
        </p:spPr>
      </p:pic>
      <p:pic>
        <p:nvPicPr>
          <p:cNvPr id="7" name="صورة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264" y="2499167"/>
            <a:ext cx="990600" cy="990600"/>
          </a:xfrm>
          <a:prstGeom prst="rect">
            <a:avLst/>
          </a:prstGeom>
        </p:spPr>
      </p:pic>
    </p:spTree>
    <p:extLst>
      <p:ext uri="{BB962C8B-B14F-4D97-AF65-F5344CB8AC3E}">
        <p14:creationId xmlns:p14="http://schemas.microsoft.com/office/powerpoint/2010/main" val="2203850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5888067"/>
            <a:ext cx="9111205" cy="990600"/>
          </a:xfrm>
          <a:solidFill>
            <a:schemeClr val="accent2">
              <a:lumMod val="40000"/>
              <a:lumOff val="60000"/>
            </a:schemeClr>
          </a:solidFill>
        </p:spPr>
        <p:txBody>
          <a:bodyPr/>
          <a:lstStyle/>
          <a:p>
            <a:r>
              <a:rPr lang="en-US" dirty="0" smtClean="0">
                <a:latin typeface="Andalus" pitchFamily="18" charset="-78"/>
                <a:cs typeface="Andalus" pitchFamily="18" charset="-78"/>
              </a:rPr>
              <a:t>RESULT</a:t>
            </a:r>
            <a:endParaRPr lang="en-US" dirty="0">
              <a:latin typeface="Andalus" pitchFamily="18" charset="-78"/>
              <a:cs typeface="Andalus" pitchFamily="18" charset="-78"/>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178274235"/>
              </p:ext>
            </p:extLst>
          </p:nvPr>
        </p:nvGraphicFramePr>
        <p:xfrm>
          <a:off x="381000" y="1524000"/>
          <a:ext cx="8431531" cy="3994027"/>
        </p:xfrm>
        <a:graphic>
          <a:graphicData uri="http://schemas.openxmlformats.org/drawingml/2006/table">
            <a:tbl>
              <a:tblPr firstRow="1" firstCol="1" bandRow="1">
                <a:tableStyleId>{72833802-FEF1-4C79-8D5D-14CF1EAF98D9}</a:tableStyleId>
              </a:tblPr>
              <a:tblGrid>
                <a:gridCol w="2107436"/>
                <a:gridCol w="2471033"/>
                <a:gridCol w="2412072"/>
                <a:gridCol w="1440990"/>
              </a:tblGrid>
              <a:tr h="929417">
                <a:tc gridSpan="4">
                  <a:txBody>
                    <a:bodyPr/>
                    <a:lstStyle/>
                    <a:p>
                      <a:pPr marL="0" marR="0" algn="ctr">
                        <a:lnSpc>
                          <a:spcPct val="115000"/>
                        </a:lnSpc>
                        <a:spcBef>
                          <a:spcPts val="0"/>
                        </a:spcBef>
                        <a:spcAft>
                          <a:spcPts val="0"/>
                        </a:spcAft>
                      </a:pPr>
                      <a:r>
                        <a:rPr lang="en-US" sz="1400" dirty="0">
                          <a:effectLst/>
                        </a:rPr>
                        <a:t>Table (5): The relationship between Immigration Outside The Country and Because you feel that your achievements and ideas have no value in your country</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612922">
                <a:tc>
                  <a:txBody>
                    <a:bodyPr/>
                    <a:lstStyle/>
                    <a:p>
                      <a:pPr marL="0" marR="0" algn="ctr">
                        <a:lnSpc>
                          <a:spcPct val="115000"/>
                        </a:lnSpc>
                        <a:spcBef>
                          <a:spcPts val="0"/>
                        </a:spcBef>
                        <a:spcAft>
                          <a:spcPts val="0"/>
                        </a:spcAft>
                      </a:pPr>
                      <a:r>
                        <a:rPr lang="en-US" sz="1400" dirty="0">
                          <a:effectLst/>
                        </a:rPr>
                        <a:t> </a:t>
                      </a:r>
                      <a:endParaRPr lang="en-US" sz="1400" b="1" dirty="0">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Yes, I have thought of emigrating</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I did not thought of emigration</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r>
              <a:tr h="612922">
                <a:tc>
                  <a:txBody>
                    <a:bodyPr/>
                    <a:lstStyle/>
                    <a:p>
                      <a:pPr marL="0" marR="0" algn="ctr">
                        <a:lnSpc>
                          <a:spcPct val="115000"/>
                        </a:lnSpc>
                        <a:spcBef>
                          <a:spcPts val="0"/>
                        </a:spcBef>
                        <a:spcAft>
                          <a:spcPts val="0"/>
                        </a:spcAft>
                      </a:pPr>
                      <a:r>
                        <a:rPr lang="en-US" sz="2000">
                          <a:effectLst/>
                        </a:rPr>
                        <a:t>Yes</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50</a:t>
                      </a:r>
                    </a:p>
                    <a:p>
                      <a:pPr marL="0" marR="0" algn="ctr">
                        <a:lnSpc>
                          <a:spcPct val="115000"/>
                        </a:lnSpc>
                        <a:spcBef>
                          <a:spcPts val="0"/>
                        </a:spcBef>
                        <a:spcAft>
                          <a:spcPts val="0"/>
                        </a:spcAft>
                      </a:pPr>
                      <a:r>
                        <a:rPr lang="en-US" sz="1400">
                          <a:effectLst/>
                        </a:rPr>
                        <a:t>(59.52%)</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11</a:t>
                      </a:r>
                    </a:p>
                    <a:p>
                      <a:pPr marL="0" marR="0" algn="ctr">
                        <a:lnSpc>
                          <a:spcPct val="115000"/>
                        </a:lnSpc>
                        <a:spcBef>
                          <a:spcPts val="0"/>
                        </a:spcBef>
                        <a:spcAft>
                          <a:spcPts val="0"/>
                        </a:spcAft>
                      </a:pPr>
                      <a:r>
                        <a:rPr lang="en-US" sz="1400">
                          <a:effectLst/>
                        </a:rPr>
                        <a:t>(13.1%)</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61</a:t>
                      </a:r>
                    </a:p>
                    <a:p>
                      <a:pPr marL="0" marR="0" algn="ctr">
                        <a:lnSpc>
                          <a:spcPct val="115000"/>
                        </a:lnSpc>
                        <a:spcBef>
                          <a:spcPts val="0"/>
                        </a:spcBef>
                        <a:spcAft>
                          <a:spcPts val="0"/>
                        </a:spcAft>
                      </a:pPr>
                      <a:r>
                        <a:rPr lang="en-US" sz="1400">
                          <a:effectLst/>
                        </a:rPr>
                        <a:t>(72.62%)</a:t>
                      </a:r>
                      <a:endParaRPr lang="en-US" sz="1400" b="1">
                        <a:solidFill>
                          <a:srgbClr val="000000"/>
                        </a:solidFill>
                        <a:effectLst/>
                        <a:latin typeface="Times New Roman"/>
                        <a:ea typeface="Calibri"/>
                        <a:cs typeface="Times New Roman"/>
                      </a:endParaRPr>
                    </a:p>
                  </a:txBody>
                  <a:tcPr marL="68580" marR="68580" marT="0" marB="0"/>
                </a:tc>
              </a:tr>
              <a:tr h="612922">
                <a:tc>
                  <a:txBody>
                    <a:bodyPr/>
                    <a:lstStyle/>
                    <a:p>
                      <a:pPr marL="0" marR="0" algn="ctr">
                        <a:lnSpc>
                          <a:spcPct val="115000"/>
                        </a:lnSpc>
                        <a:spcBef>
                          <a:spcPts val="0"/>
                        </a:spcBef>
                        <a:spcAft>
                          <a:spcPts val="0"/>
                        </a:spcAft>
                      </a:pPr>
                      <a:r>
                        <a:rPr lang="en-US" sz="2000">
                          <a:effectLst/>
                        </a:rPr>
                        <a:t>No</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10</a:t>
                      </a:r>
                    </a:p>
                    <a:p>
                      <a:pPr marL="0" marR="0" algn="ctr">
                        <a:lnSpc>
                          <a:spcPct val="115000"/>
                        </a:lnSpc>
                        <a:spcBef>
                          <a:spcPts val="0"/>
                        </a:spcBef>
                        <a:spcAft>
                          <a:spcPts val="0"/>
                        </a:spcAft>
                      </a:pPr>
                      <a:r>
                        <a:rPr lang="en-US" sz="1400" dirty="0">
                          <a:effectLst/>
                        </a:rPr>
                        <a:t>(11.9%)</a:t>
                      </a:r>
                      <a:endParaRPr lang="en-US" sz="1400" b="1" dirty="0">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13</a:t>
                      </a:r>
                    </a:p>
                    <a:p>
                      <a:pPr marL="0" marR="0" algn="ctr">
                        <a:lnSpc>
                          <a:spcPct val="115000"/>
                        </a:lnSpc>
                        <a:spcBef>
                          <a:spcPts val="0"/>
                        </a:spcBef>
                        <a:spcAft>
                          <a:spcPts val="0"/>
                        </a:spcAft>
                      </a:pPr>
                      <a:r>
                        <a:rPr lang="en-US" sz="1400">
                          <a:effectLst/>
                        </a:rPr>
                        <a:t>(15.48%)</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23</a:t>
                      </a:r>
                    </a:p>
                    <a:p>
                      <a:pPr marL="0" marR="0" algn="ctr">
                        <a:lnSpc>
                          <a:spcPct val="115000"/>
                        </a:lnSpc>
                        <a:spcBef>
                          <a:spcPts val="0"/>
                        </a:spcBef>
                        <a:spcAft>
                          <a:spcPts val="0"/>
                        </a:spcAft>
                      </a:pPr>
                      <a:r>
                        <a:rPr lang="en-US" sz="1400">
                          <a:effectLst/>
                        </a:rPr>
                        <a:t>(27.38%)</a:t>
                      </a:r>
                      <a:endParaRPr lang="en-US" sz="1400" b="1">
                        <a:solidFill>
                          <a:srgbClr val="000000"/>
                        </a:solidFill>
                        <a:effectLst/>
                        <a:latin typeface="Times New Roman"/>
                        <a:ea typeface="Calibri"/>
                        <a:cs typeface="Times New Roman"/>
                      </a:endParaRPr>
                    </a:p>
                  </a:txBody>
                  <a:tcPr marL="68580" marR="68580" marT="0" marB="0"/>
                </a:tc>
              </a:tr>
              <a:tr h="612922">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60</a:t>
                      </a:r>
                    </a:p>
                    <a:p>
                      <a:pPr marL="0" marR="0" algn="ctr">
                        <a:lnSpc>
                          <a:spcPct val="115000"/>
                        </a:lnSpc>
                        <a:spcBef>
                          <a:spcPts val="0"/>
                        </a:spcBef>
                        <a:spcAft>
                          <a:spcPts val="0"/>
                        </a:spcAft>
                      </a:pPr>
                      <a:r>
                        <a:rPr lang="en-US" sz="1400">
                          <a:effectLst/>
                        </a:rPr>
                        <a:t>(71.43%)</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24</a:t>
                      </a:r>
                    </a:p>
                    <a:p>
                      <a:pPr marL="0" marR="0" algn="ctr">
                        <a:lnSpc>
                          <a:spcPct val="115000"/>
                        </a:lnSpc>
                        <a:spcBef>
                          <a:spcPts val="0"/>
                        </a:spcBef>
                        <a:spcAft>
                          <a:spcPts val="0"/>
                        </a:spcAft>
                      </a:pPr>
                      <a:r>
                        <a:rPr lang="en-US" sz="1400">
                          <a:effectLst/>
                        </a:rPr>
                        <a:t>(28.57%)</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84</a:t>
                      </a:r>
                    </a:p>
                    <a:p>
                      <a:pPr marL="0" marR="0" algn="ctr">
                        <a:lnSpc>
                          <a:spcPct val="115000"/>
                        </a:lnSpc>
                        <a:spcBef>
                          <a:spcPts val="0"/>
                        </a:spcBef>
                        <a:spcAft>
                          <a:spcPts val="0"/>
                        </a:spcAft>
                      </a:pPr>
                      <a:r>
                        <a:rPr lang="en-US" sz="1400">
                          <a:effectLst/>
                        </a:rPr>
                        <a:t>(100%)</a:t>
                      </a:r>
                      <a:endParaRPr lang="en-US" sz="1400" b="1">
                        <a:solidFill>
                          <a:srgbClr val="000000"/>
                        </a:solidFill>
                        <a:effectLst/>
                        <a:latin typeface="Times New Roman"/>
                        <a:ea typeface="Calibri"/>
                        <a:cs typeface="Times New Roman"/>
                      </a:endParaRPr>
                    </a:p>
                  </a:txBody>
                  <a:tcPr marL="68580" marR="68580" marT="0" marB="0"/>
                </a:tc>
              </a:tr>
              <a:tr h="612922">
                <a:tc gridSpan="4">
                  <a:txBody>
                    <a:bodyPr/>
                    <a:lstStyle/>
                    <a:p>
                      <a:pPr marL="0" marR="0" algn="ctr">
                        <a:lnSpc>
                          <a:spcPct val="115000"/>
                        </a:lnSpc>
                        <a:spcBef>
                          <a:spcPts val="0"/>
                        </a:spcBef>
                        <a:spcAft>
                          <a:spcPts val="0"/>
                        </a:spcAft>
                      </a:pPr>
                      <a:r>
                        <a:rPr lang="en-US" sz="1400" dirty="0">
                          <a:effectLst/>
                        </a:rPr>
                        <a:t>P-value = 0.0005</a:t>
                      </a:r>
                    </a:p>
                    <a:p>
                      <a:pPr marL="0" marR="0" algn="ctr">
                        <a:lnSpc>
                          <a:spcPct val="115000"/>
                        </a:lnSpc>
                        <a:spcBef>
                          <a:spcPts val="0"/>
                        </a:spcBef>
                        <a:spcAft>
                          <a:spcPts val="0"/>
                        </a:spcAft>
                      </a:pPr>
                      <a:r>
                        <a:rPr lang="en-US" sz="1400" dirty="0">
                          <a:effectLst/>
                        </a:rPr>
                        <a:t>Highly Significant</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1331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1455" y="5867400"/>
            <a:ext cx="1031935" cy="1031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2599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12203" y="1077410"/>
            <a:ext cx="4770437" cy="317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عنوان 11"/>
          <p:cNvSpPr>
            <a:spLocks noGrp="1"/>
          </p:cNvSpPr>
          <p:nvPr>
            <p:ph type="title"/>
          </p:nvPr>
        </p:nvSpPr>
        <p:spPr>
          <a:xfrm>
            <a:off x="685800" y="4572000"/>
            <a:ext cx="7772400" cy="1362075"/>
          </a:xfrm>
          <a:solidFill>
            <a:schemeClr val="bg1"/>
          </a:solidFill>
        </p:spPr>
        <p:txBody>
          <a:bodyPr>
            <a:noAutofit/>
          </a:bodyPr>
          <a:lstStyle/>
          <a:p>
            <a:pPr algn="ctr"/>
            <a:r>
              <a:rPr lang="en-US" sz="2800" dirty="0" smtClean="0">
                <a:latin typeface="Andalus" pitchFamily="18" charset="-78"/>
                <a:cs typeface="Andalus" pitchFamily="18" charset="-78"/>
              </a:rPr>
              <a:t>Estimation of risk factors for migration from the point of view of academic teachers in mosul city</a:t>
            </a:r>
            <a:endParaRPr lang="en-US" sz="2800" dirty="0">
              <a:latin typeface="Andalus" pitchFamily="18" charset="-78"/>
              <a:cs typeface="Andalus" pitchFamily="18" charset="-78"/>
            </a:endParaRPr>
          </a:p>
        </p:txBody>
      </p:sp>
      <p:pic>
        <p:nvPicPr>
          <p:cNvPr id="31" name="صورة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6319" y="1870737"/>
            <a:ext cx="2133600" cy="2171700"/>
          </a:xfrm>
          <a:prstGeom prst="rect">
            <a:avLst/>
          </a:prstGeom>
        </p:spPr>
      </p:pic>
      <p:cxnSp>
        <p:nvCxnSpPr>
          <p:cNvPr id="2049" name="رابط منحني 2048"/>
          <p:cNvCxnSpPr/>
          <p:nvPr/>
        </p:nvCxnSpPr>
        <p:spPr>
          <a:xfrm rot="10800000" flipV="1">
            <a:off x="3877519" y="2514097"/>
            <a:ext cx="1828800" cy="15240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924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646" y="6019800"/>
            <a:ext cx="9134354" cy="838200"/>
          </a:xfrm>
          <a:solidFill>
            <a:schemeClr val="accent2">
              <a:lumMod val="40000"/>
              <a:lumOff val="60000"/>
            </a:schemeClr>
          </a:solidFill>
        </p:spPr>
        <p:txBody>
          <a:bodyPr/>
          <a:lstStyle/>
          <a:p>
            <a:r>
              <a:rPr lang="en-US" dirty="0" smtClean="0">
                <a:latin typeface="Andalus" pitchFamily="18" charset="-78"/>
                <a:cs typeface="Andalus" pitchFamily="18" charset="-78"/>
              </a:rPr>
              <a:t>RESULT </a:t>
            </a:r>
            <a:endParaRPr lang="en-US" dirty="0">
              <a:latin typeface="Andalus" pitchFamily="18" charset="-78"/>
              <a:cs typeface="Andalus" pitchFamily="18" charset="-78"/>
            </a:endParaRPr>
          </a:p>
        </p:txBody>
      </p:sp>
      <p:graphicFrame>
        <p:nvGraphicFramePr>
          <p:cNvPr id="8" name="عنصر نائب للمحتوى 7"/>
          <p:cNvGraphicFramePr>
            <a:graphicFrameLocks noGrp="1"/>
          </p:cNvGraphicFramePr>
          <p:nvPr>
            <p:ph idx="1"/>
            <p:extLst>
              <p:ext uri="{D42A27DB-BD31-4B8C-83A1-F6EECF244321}">
                <p14:modId xmlns:p14="http://schemas.microsoft.com/office/powerpoint/2010/main" val="2024728105"/>
              </p:ext>
            </p:extLst>
          </p:nvPr>
        </p:nvGraphicFramePr>
        <p:xfrm>
          <a:off x="381000" y="838200"/>
          <a:ext cx="8330567" cy="4202843"/>
        </p:xfrm>
        <a:graphic>
          <a:graphicData uri="http://schemas.openxmlformats.org/drawingml/2006/table">
            <a:tbl>
              <a:tblPr firstRow="1" firstCol="1" bandRow="1">
                <a:tableStyleId>{21E4AEA4-8DFA-4A89-87EB-49C32662AFE0}</a:tableStyleId>
              </a:tblPr>
              <a:tblGrid>
                <a:gridCol w="2082201"/>
                <a:gridCol w="2441444"/>
                <a:gridCol w="2383188"/>
                <a:gridCol w="1423734"/>
              </a:tblGrid>
              <a:tr h="701818">
                <a:tc gridSpan="4">
                  <a:txBody>
                    <a:bodyPr/>
                    <a:lstStyle/>
                    <a:p>
                      <a:pPr marL="0" marR="0" algn="ctr">
                        <a:lnSpc>
                          <a:spcPct val="115000"/>
                        </a:lnSpc>
                        <a:spcBef>
                          <a:spcPts val="0"/>
                        </a:spcBef>
                        <a:spcAft>
                          <a:spcPts val="0"/>
                        </a:spcAft>
                      </a:pPr>
                      <a:r>
                        <a:rPr lang="en-US" sz="1400" dirty="0">
                          <a:effectLst/>
                        </a:rPr>
                        <a:t>Table (6): The relationship between Immigration Outside The Country and To fulfill your creative aspirations</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701818">
                <a:tc>
                  <a:txBody>
                    <a:bodyPr/>
                    <a:lstStyle/>
                    <a:p>
                      <a:pPr marL="0" marR="0" algn="ctr">
                        <a:lnSpc>
                          <a:spcPct val="115000"/>
                        </a:lnSpc>
                        <a:spcBef>
                          <a:spcPts val="0"/>
                        </a:spcBef>
                        <a:spcAft>
                          <a:spcPts val="0"/>
                        </a:spcAft>
                      </a:pPr>
                      <a:r>
                        <a:rPr lang="en-US" sz="1400">
                          <a:effectLst/>
                        </a:rPr>
                        <a:t> </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Yes, I have thought of emigrating</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I did not thought of emigration</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r>
              <a:tr h="701818">
                <a:tc>
                  <a:txBody>
                    <a:bodyPr/>
                    <a:lstStyle/>
                    <a:p>
                      <a:pPr marL="0" marR="0" algn="ctr">
                        <a:lnSpc>
                          <a:spcPct val="115000"/>
                        </a:lnSpc>
                        <a:spcBef>
                          <a:spcPts val="0"/>
                        </a:spcBef>
                        <a:spcAft>
                          <a:spcPts val="0"/>
                        </a:spcAft>
                      </a:pPr>
                      <a:r>
                        <a:rPr lang="en-US" sz="2000">
                          <a:effectLst/>
                        </a:rPr>
                        <a:t>Yes</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52</a:t>
                      </a:r>
                    </a:p>
                    <a:p>
                      <a:pPr marL="0" marR="0" algn="ctr">
                        <a:lnSpc>
                          <a:spcPct val="115000"/>
                        </a:lnSpc>
                        <a:spcBef>
                          <a:spcPts val="0"/>
                        </a:spcBef>
                        <a:spcAft>
                          <a:spcPts val="0"/>
                        </a:spcAft>
                      </a:pPr>
                      <a:r>
                        <a:rPr lang="en-US" sz="1400">
                          <a:effectLst/>
                        </a:rPr>
                        <a:t>(61.9%)</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11</a:t>
                      </a:r>
                    </a:p>
                    <a:p>
                      <a:pPr marL="0" marR="0" algn="ctr">
                        <a:lnSpc>
                          <a:spcPct val="115000"/>
                        </a:lnSpc>
                        <a:spcBef>
                          <a:spcPts val="0"/>
                        </a:spcBef>
                        <a:spcAft>
                          <a:spcPts val="0"/>
                        </a:spcAft>
                      </a:pPr>
                      <a:r>
                        <a:rPr lang="en-US" sz="1400">
                          <a:effectLst/>
                        </a:rPr>
                        <a:t>(13.1%)</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63</a:t>
                      </a:r>
                    </a:p>
                    <a:p>
                      <a:pPr marL="0" marR="0" algn="ctr">
                        <a:lnSpc>
                          <a:spcPct val="115000"/>
                        </a:lnSpc>
                        <a:spcBef>
                          <a:spcPts val="0"/>
                        </a:spcBef>
                        <a:spcAft>
                          <a:spcPts val="0"/>
                        </a:spcAft>
                      </a:pPr>
                      <a:r>
                        <a:rPr lang="en-US" sz="1400">
                          <a:effectLst/>
                        </a:rPr>
                        <a:t>(75%)</a:t>
                      </a:r>
                      <a:endParaRPr lang="en-US" sz="1400" b="1">
                        <a:solidFill>
                          <a:srgbClr val="000000"/>
                        </a:solidFill>
                        <a:effectLst/>
                        <a:latin typeface="Times New Roman"/>
                        <a:ea typeface="Calibri"/>
                        <a:cs typeface="Times New Roman"/>
                      </a:endParaRPr>
                    </a:p>
                  </a:txBody>
                  <a:tcPr marL="68580" marR="68580" marT="0" marB="0"/>
                </a:tc>
              </a:tr>
              <a:tr h="693753">
                <a:tc>
                  <a:txBody>
                    <a:bodyPr/>
                    <a:lstStyle/>
                    <a:p>
                      <a:pPr marL="0" marR="0" algn="ctr">
                        <a:lnSpc>
                          <a:spcPct val="115000"/>
                        </a:lnSpc>
                        <a:spcBef>
                          <a:spcPts val="0"/>
                        </a:spcBef>
                        <a:spcAft>
                          <a:spcPts val="0"/>
                        </a:spcAft>
                      </a:pPr>
                      <a:r>
                        <a:rPr lang="en-US" sz="2000" dirty="0">
                          <a:effectLst/>
                        </a:rPr>
                        <a:t>No</a:t>
                      </a:r>
                      <a:endParaRPr lang="en-US" sz="1400" b="1" dirty="0">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8</a:t>
                      </a:r>
                    </a:p>
                    <a:p>
                      <a:pPr marL="0" marR="0" algn="ctr">
                        <a:lnSpc>
                          <a:spcPct val="115000"/>
                        </a:lnSpc>
                        <a:spcBef>
                          <a:spcPts val="0"/>
                        </a:spcBef>
                        <a:spcAft>
                          <a:spcPts val="0"/>
                        </a:spcAft>
                      </a:pPr>
                      <a:r>
                        <a:rPr lang="en-US" sz="1400">
                          <a:effectLst/>
                        </a:rPr>
                        <a:t>(9.52%)</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13</a:t>
                      </a:r>
                    </a:p>
                    <a:p>
                      <a:pPr marL="0" marR="0" algn="ctr">
                        <a:lnSpc>
                          <a:spcPct val="115000"/>
                        </a:lnSpc>
                        <a:spcBef>
                          <a:spcPts val="0"/>
                        </a:spcBef>
                        <a:spcAft>
                          <a:spcPts val="0"/>
                        </a:spcAft>
                      </a:pPr>
                      <a:r>
                        <a:rPr lang="en-US" sz="1400">
                          <a:effectLst/>
                        </a:rPr>
                        <a:t>(15.48%)</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21</a:t>
                      </a:r>
                    </a:p>
                    <a:p>
                      <a:pPr marL="0" marR="0" algn="ctr">
                        <a:lnSpc>
                          <a:spcPct val="115000"/>
                        </a:lnSpc>
                        <a:spcBef>
                          <a:spcPts val="0"/>
                        </a:spcBef>
                        <a:spcAft>
                          <a:spcPts val="0"/>
                        </a:spcAft>
                      </a:pPr>
                      <a:r>
                        <a:rPr lang="en-US" sz="1400">
                          <a:effectLst/>
                        </a:rPr>
                        <a:t>(25%)</a:t>
                      </a:r>
                      <a:endParaRPr lang="en-US" sz="1400" b="1">
                        <a:solidFill>
                          <a:srgbClr val="000000"/>
                        </a:solidFill>
                        <a:effectLst/>
                        <a:latin typeface="Times New Roman"/>
                        <a:ea typeface="Calibri"/>
                        <a:cs typeface="Times New Roman"/>
                      </a:endParaRPr>
                    </a:p>
                  </a:txBody>
                  <a:tcPr marL="68580" marR="68580" marT="0" marB="0"/>
                </a:tc>
              </a:tr>
              <a:tr h="701818">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60</a:t>
                      </a:r>
                    </a:p>
                    <a:p>
                      <a:pPr marL="0" marR="0" algn="ctr">
                        <a:lnSpc>
                          <a:spcPct val="115000"/>
                        </a:lnSpc>
                        <a:spcBef>
                          <a:spcPts val="0"/>
                        </a:spcBef>
                        <a:spcAft>
                          <a:spcPts val="0"/>
                        </a:spcAft>
                      </a:pPr>
                      <a:r>
                        <a:rPr lang="en-US" sz="1400">
                          <a:effectLst/>
                        </a:rPr>
                        <a:t>(71.43%)</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24</a:t>
                      </a:r>
                    </a:p>
                    <a:p>
                      <a:pPr marL="0" marR="0" algn="ctr">
                        <a:lnSpc>
                          <a:spcPct val="115000"/>
                        </a:lnSpc>
                        <a:spcBef>
                          <a:spcPts val="0"/>
                        </a:spcBef>
                        <a:spcAft>
                          <a:spcPts val="0"/>
                        </a:spcAft>
                      </a:pPr>
                      <a:r>
                        <a:rPr lang="en-US" sz="1400">
                          <a:effectLst/>
                        </a:rPr>
                        <a:t>(28.57%)</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84</a:t>
                      </a:r>
                    </a:p>
                    <a:p>
                      <a:pPr marL="0" marR="0" algn="ctr">
                        <a:lnSpc>
                          <a:spcPct val="115000"/>
                        </a:lnSpc>
                        <a:spcBef>
                          <a:spcPts val="0"/>
                        </a:spcBef>
                        <a:spcAft>
                          <a:spcPts val="0"/>
                        </a:spcAft>
                      </a:pPr>
                      <a:r>
                        <a:rPr lang="en-US" sz="1400">
                          <a:effectLst/>
                        </a:rPr>
                        <a:t>(100%)</a:t>
                      </a:r>
                      <a:endParaRPr lang="en-US" sz="1400" b="1">
                        <a:solidFill>
                          <a:srgbClr val="000000"/>
                        </a:solidFill>
                        <a:effectLst/>
                        <a:latin typeface="Times New Roman"/>
                        <a:ea typeface="Calibri"/>
                        <a:cs typeface="Times New Roman"/>
                      </a:endParaRPr>
                    </a:p>
                  </a:txBody>
                  <a:tcPr marL="68580" marR="68580" marT="0" marB="0"/>
                </a:tc>
              </a:tr>
              <a:tr h="701818">
                <a:tc gridSpan="4">
                  <a:txBody>
                    <a:bodyPr/>
                    <a:lstStyle/>
                    <a:p>
                      <a:pPr marL="0" marR="0" algn="ctr">
                        <a:lnSpc>
                          <a:spcPct val="115000"/>
                        </a:lnSpc>
                        <a:spcBef>
                          <a:spcPts val="0"/>
                        </a:spcBef>
                        <a:spcAft>
                          <a:spcPts val="0"/>
                        </a:spcAft>
                      </a:pPr>
                      <a:r>
                        <a:rPr lang="en-US" sz="1400" dirty="0">
                          <a:effectLst/>
                        </a:rPr>
                        <a:t>P-value = 0.0001</a:t>
                      </a:r>
                    </a:p>
                    <a:p>
                      <a:pPr marL="0" marR="0" algn="ctr">
                        <a:lnSpc>
                          <a:spcPct val="115000"/>
                        </a:lnSpc>
                        <a:spcBef>
                          <a:spcPts val="0"/>
                        </a:spcBef>
                        <a:spcAft>
                          <a:spcPts val="0"/>
                        </a:spcAft>
                      </a:pPr>
                      <a:r>
                        <a:rPr lang="en-US" sz="1400" dirty="0">
                          <a:effectLst/>
                        </a:rPr>
                        <a:t>Highly Significant</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9" name="صورة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854378"/>
            <a:ext cx="990600" cy="990600"/>
          </a:xfrm>
          <a:prstGeom prst="rect">
            <a:avLst/>
          </a:prstGeom>
        </p:spPr>
      </p:pic>
    </p:spTree>
    <p:extLst>
      <p:ext uri="{BB962C8B-B14F-4D97-AF65-F5344CB8AC3E}">
        <p14:creationId xmlns:p14="http://schemas.microsoft.com/office/powerpoint/2010/main" val="3641667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عنصر نائب للمحتوى 4"/>
          <p:cNvGraphicFramePr>
            <a:graphicFrameLocks noGrp="1"/>
          </p:cNvGraphicFramePr>
          <p:nvPr>
            <p:ph idx="1"/>
            <p:extLst>
              <p:ext uri="{D42A27DB-BD31-4B8C-83A1-F6EECF244321}">
                <p14:modId xmlns:p14="http://schemas.microsoft.com/office/powerpoint/2010/main" val="2999273841"/>
              </p:ext>
            </p:extLst>
          </p:nvPr>
        </p:nvGraphicFramePr>
        <p:xfrm>
          <a:off x="685800" y="1905000"/>
          <a:ext cx="7669529" cy="3276599"/>
        </p:xfrm>
        <a:graphic>
          <a:graphicData uri="http://schemas.openxmlformats.org/drawingml/2006/table">
            <a:tbl>
              <a:tblPr firstRow="1" firstCol="1" bandRow="1">
                <a:tableStyleId>{21E4AEA4-8DFA-4A89-87EB-49C32662AFE0}</a:tableStyleId>
              </a:tblPr>
              <a:tblGrid>
                <a:gridCol w="1916976"/>
                <a:gridCol w="2247713"/>
                <a:gridCol w="2194080"/>
                <a:gridCol w="1310760"/>
              </a:tblGrid>
              <a:tr h="757068">
                <a:tc gridSpan="4">
                  <a:txBody>
                    <a:bodyPr/>
                    <a:lstStyle/>
                    <a:p>
                      <a:pPr marL="0" marR="0" algn="ctr">
                        <a:lnSpc>
                          <a:spcPct val="115000"/>
                        </a:lnSpc>
                        <a:spcBef>
                          <a:spcPts val="0"/>
                        </a:spcBef>
                        <a:spcAft>
                          <a:spcPts val="0"/>
                        </a:spcAft>
                      </a:pPr>
                      <a:r>
                        <a:rPr lang="en-US" sz="1400" dirty="0">
                          <a:effectLst/>
                        </a:rPr>
                        <a:t>Table (7): The relationship between Immigration Outside The Country and Good services abroad (residential, transportation, educational, health and security)</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505067">
                <a:tc>
                  <a:txBody>
                    <a:bodyPr/>
                    <a:lstStyle/>
                    <a:p>
                      <a:pPr marL="0" marR="0" algn="ctr">
                        <a:lnSpc>
                          <a:spcPct val="115000"/>
                        </a:lnSpc>
                        <a:spcBef>
                          <a:spcPts val="0"/>
                        </a:spcBef>
                        <a:spcAft>
                          <a:spcPts val="0"/>
                        </a:spcAft>
                      </a:pPr>
                      <a:r>
                        <a:rPr lang="en-US" sz="1400">
                          <a:effectLst/>
                        </a:rPr>
                        <a:t> </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Yes, I have thought of emigrating</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I did not thought of emigration</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r>
              <a:tr h="505067">
                <a:tc>
                  <a:txBody>
                    <a:bodyPr/>
                    <a:lstStyle/>
                    <a:p>
                      <a:pPr marL="0" marR="0" algn="ctr">
                        <a:lnSpc>
                          <a:spcPct val="115000"/>
                        </a:lnSpc>
                        <a:spcBef>
                          <a:spcPts val="0"/>
                        </a:spcBef>
                        <a:spcAft>
                          <a:spcPts val="0"/>
                        </a:spcAft>
                      </a:pPr>
                      <a:r>
                        <a:rPr lang="en-US" sz="2000">
                          <a:effectLst/>
                        </a:rPr>
                        <a:t>Yes</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55</a:t>
                      </a:r>
                    </a:p>
                    <a:p>
                      <a:pPr marL="0" marR="0" algn="ctr">
                        <a:lnSpc>
                          <a:spcPct val="115000"/>
                        </a:lnSpc>
                        <a:spcBef>
                          <a:spcPts val="0"/>
                        </a:spcBef>
                        <a:spcAft>
                          <a:spcPts val="0"/>
                        </a:spcAft>
                      </a:pPr>
                      <a:r>
                        <a:rPr lang="en-US" sz="1400">
                          <a:effectLst/>
                        </a:rPr>
                        <a:t>(65.48%)</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12</a:t>
                      </a:r>
                    </a:p>
                    <a:p>
                      <a:pPr marL="0" marR="0" algn="ctr">
                        <a:lnSpc>
                          <a:spcPct val="115000"/>
                        </a:lnSpc>
                        <a:spcBef>
                          <a:spcPts val="0"/>
                        </a:spcBef>
                        <a:spcAft>
                          <a:spcPts val="0"/>
                        </a:spcAft>
                      </a:pPr>
                      <a:r>
                        <a:rPr lang="en-US" sz="1400">
                          <a:effectLst/>
                        </a:rPr>
                        <a:t>(14.29%)</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67</a:t>
                      </a:r>
                    </a:p>
                    <a:p>
                      <a:pPr marL="0" marR="0" algn="ctr">
                        <a:lnSpc>
                          <a:spcPct val="115000"/>
                        </a:lnSpc>
                        <a:spcBef>
                          <a:spcPts val="0"/>
                        </a:spcBef>
                        <a:spcAft>
                          <a:spcPts val="0"/>
                        </a:spcAft>
                      </a:pPr>
                      <a:r>
                        <a:rPr lang="en-US" sz="1400">
                          <a:effectLst/>
                        </a:rPr>
                        <a:t>(79.76%)</a:t>
                      </a:r>
                      <a:endParaRPr lang="en-US" sz="1400" b="1">
                        <a:solidFill>
                          <a:srgbClr val="000000"/>
                        </a:solidFill>
                        <a:effectLst/>
                        <a:latin typeface="Times New Roman"/>
                        <a:ea typeface="Calibri"/>
                        <a:cs typeface="Times New Roman"/>
                      </a:endParaRPr>
                    </a:p>
                  </a:txBody>
                  <a:tcPr marL="68580" marR="68580" marT="0" marB="0"/>
                </a:tc>
              </a:tr>
              <a:tr h="499263">
                <a:tc>
                  <a:txBody>
                    <a:bodyPr/>
                    <a:lstStyle/>
                    <a:p>
                      <a:pPr marL="0" marR="0" algn="ctr">
                        <a:lnSpc>
                          <a:spcPct val="115000"/>
                        </a:lnSpc>
                        <a:spcBef>
                          <a:spcPts val="0"/>
                        </a:spcBef>
                        <a:spcAft>
                          <a:spcPts val="0"/>
                        </a:spcAft>
                      </a:pPr>
                      <a:r>
                        <a:rPr lang="en-US" sz="2000">
                          <a:effectLst/>
                        </a:rPr>
                        <a:t>No</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5</a:t>
                      </a:r>
                    </a:p>
                    <a:p>
                      <a:pPr marL="0" marR="0" algn="ctr">
                        <a:lnSpc>
                          <a:spcPct val="115000"/>
                        </a:lnSpc>
                        <a:spcBef>
                          <a:spcPts val="0"/>
                        </a:spcBef>
                        <a:spcAft>
                          <a:spcPts val="0"/>
                        </a:spcAft>
                      </a:pPr>
                      <a:r>
                        <a:rPr lang="en-US" sz="1400">
                          <a:effectLst/>
                        </a:rPr>
                        <a:t>(5.95%)</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12</a:t>
                      </a:r>
                    </a:p>
                    <a:p>
                      <a:pPr marL="0" marR="0" algn="ctr">
                        <a:lnSpc>
                          <a:spcPct val="115000"/>
                        </a:lnSpc>
                        <a:spcBef>
                          <a:spcPts val="0"/>
                        </a:spcBef>
                        <a:spcAft>
                          <a:spcPts val="0"/>
                        </a:spcAft>
                      </a:pPr>
                      <a:r>
                        <a:rPr lang="en-US" sz="1400">
                          <a:effectLst/>
                        </a:rPr>
                        <a:t>(14.29%)</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17</a:t>
                      </a:r>
                    </a:p>
                    <a:p>
                      <a:pPr marL="0" marR="0" algn="ctr">
                        <a:lnSpc>
                          <a:spcPct val="115000"/>
                        </a:lnSpc>
                        <a:spcBef>
                          <a:spcPts val="0"/>
                        </a:spcBef>
                        <a:spcAft>
                          <a:spcPts val="0"/>
                        </a:spcAft>
                      </a:pPr>
                      <a:r>
                        <a:rPr lang="en-US" sz="1400">
                          <a:effectLst/>
                        </a:rPr>
                        <a:t>(20.24%)</a:t>
                      </a:r>
                      <a:endParaRPr lang="en-US" sz="1400" b="1">
                        <a:solidFill>
                          <a:srgbClr val="000000"/>
                        </a:solidFill>
                        <a:effectLst/>
                        <a:latin typeface="Times New Roman"/>
                        <a:ea typeface="Calibri"/>
                        <a:cs typeface="Times New Roman"/>
                      </a:endParaRPr>
                    </a:p>
                  </a:txBody>
                  <a:tcPr marL="68580" marR="68580" marT="0" marB="0"/>
                </a:tc>
              </a:tr>
              <a:tr h="505067">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60</a:t>
                      </a:r>
                    </a:p>
                    <a:p>
                      <a:pPr marL="0" marR="0" algn="ctr">
                        <a:lnSpc>
                          <a:spcPct val="115000"/>
                        </a:lnSpc>
                        <a:spcBef>
                          <a:spcPts val="0"/>
                        </a:spcBef>
                        <a:spcAft>
                          <a:spcPts val="0"/>
                        </a:spcAft>
                      </a:pPr>
                      <a:r>
                        <a:rPr lang="en-US" sz="1400" dirty="0">
                          <a:effectLst/>
                        </a:rPr>
                        <a:t>(71.43%)</a:t>
                      </a:r>
                      <a:endParaRPr lang="en-US" sz="1400" b="1" dirty="0">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24</a:t>
                      </a:r>
                    </a:p>
                    <a:p>
                      <a:pPr marL="0" marR="0" algn="ctr">
                        <a:lnSpc>
                          <a:spcPct val="115000"/>
                        </a:lnSpc>
                        <a:spcBef>
                          <a:spcPts val="0"/>
                        </a:spcBef>
                        <a:spcAft>
                          <a:spcPts val="0"/>
                        </a:spcAft>
                      </a:pPr>
                      <a:r>
                        <a:rPr lang="en-US" sz="1400">
                          <a:effectLst/>
                        </a:rPr>
                        <a:t>(28.57%)</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84</a:t>
                      </a:r>
                    </a:p>
                    <a:p>
                      <a:pPr marL="0" marR="0" algn="ctr">
                        <a:lnSpc>
                          <a:spcPct val="115000"/>
                        </a:lnSpc>
                        <a:spcBef>
                          <a:spcPts val="0"/>
                        </a:spcBef>
                        <a:spcAft>
                          <a:spcPts val="0"/>
                        </a:spcAft>
                      </a:pPr>
                      <a:r>
                        <a:rPr lang="en-US" sz="1400">
                          <a:effectLst/>
                        </a:rPr>
                        <a:t>(100%)</a:t>
                      </a:r>
                      <a:endParaRPr lang="en-US" sz="1400" b="1">
                        <a:solidFill>
                          <a:srgbClr val="000000"/>
                        </a:solidFill>
                        <a:effectLst/>
                        <a:latin typeface="Times New Roman"/>
                        <a:ea typeface="Calibri"/>
                        <a:cs typeface="Times New Roman"/>
                      </a:endParaRPr>
                    </a:p>
                  </a:txBody>
                  <a:tcPr marL="68580" marR="68580" marT="0" marB="0"/>
                </a:tc>
              </a:tr>
              <a:tr h="505067">
                <a:tc gridSpan="4">
                  <a:txBody>
                    <a:bodyPr/>
                    <a:lstStyle/>
                    <a:p>
                      <a:pPr marL="0" marR="0" algn="ctr">
                        <a:lnSpc>
                          <a:spcPct val="115000"/>
                        </a:lnSpc>
                        <a:spcBef>
                          <a:spcPts val="0"/>
                        </a:spcBef>
                        <a:spcAft>
                          <a:spcPts val="0"/>
                        </a:spcAft>
                      </a:pPr>
                      <a:r>
                        <a:rPr lang="en-US" sz="1400" dirty="0">
                          <a:effectLst/>
                        </a:rPr>
                        <a:t>P-value = 0.00002</a:t>
                      </a:r>
                    </a:p>
                    <a:p>
                      <a:pPr marL="0" marR="0" algn="ctr">
                        <a:lnSpc>
                          <a:spcPct val="115000"/>
                        </a:lnSpc>
                        <a:spcBef>
                          <a:spcPts val="0"/>
                        </a:spcBef>
                        <a:spcAft>
                          <a:spcPts val="0"/>
                        </a:spcAft>
                      </a:pPr>
                      <a:r>
                        <a:rPr lang="en-US" sz="1400" dirty="0">
                          <a:effectLst/>
                        </a:rPr>
                        <a:t>Highly Significant</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19800"/>
            <a:ext cx="91328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5462" y="5897984"/>
            <a:ext cx="98742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5832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عنصر نائب للمحتوى 4"/>
          <p:cNvGraphicFramePr>
            <a:graphicFrameLocks noGrp="1"/>
          </p:cNvGraphicFramePr>
          <p:nvPr>
            <p:ph idx="1"/>
            <p:extLst>
              <p:ext uri="{D42A27DB-BD31-4B8C-83A1-F6EECF244321}">
                <p14:modId xmlns:p14="http://schemas.microsoft.com/office/powerpoint/2010/main" val="3947430059"/>
              </p:ext>
            </p:extLst>
          </p:nvPr>
        </p:nvGraphicFramePr>
        <p:xfrm>
          <a:off x="914400" y="1676400"/>
          <a:ext cx="7315200" cy="3809998"/>
        </p:xfrm>
        <a:graphic>
          <a:graphicData uri="http://schemas.openxmlformats.org/drawingml/2006/table">
            <a:tbl>
              <a:tblPr firstRow="1" firstCol="1" bandRow="1">
                <a:tableStyleId>{9DCAF9ED-07DC-4A11-8D7F-57B35C25682E}</a:tableStyleId>
              </a:tblPr>
              <a:tblGrid>
                <a:gridCol w="1828412"/>
                <a:gridCol w="2143870"/>
                <a:gridCol w="2092714"/>
                <a:gridCol w="1250204"/>
              </a:tblGrid>
              <a:tr h="636218">
                <a:tc gridSpan="4">
                  <a:txBody>
                    <a:bodyPr/>
                    <a:lstStyle/>
                    <a:p>
                      <a:pPr marL="0" marR="0" algn="ctr">
                        <a:lnSpc>
                          <a:spcPct val="115000"/>
                        </a:lnSpc>
                        <a:spcBef>
                          <a:spcPts val="0"/>
                        </a:spcBef>
                        <a:spcAft>
                          <a:spcPts val="0"/>
                        </a:spcAft>
                      </a:pPr>
                      <a:r>
                        <a:rPr lang="en-US" sz="1400" dirty="0">
                          <a:effectLst/>
                        </a:rPr>
                        <a:t>Table (8): The relationship between Immigration Outside The Country and Lack of material and moral support in the community</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636218">
                <a:tc>
                  <a:txBody>
                    <a:bodyPr/>
                    <a:lstStyle/>
                    <a:p>
                      <a:pPr marL="0" marR="0" algn="ctr">
                        <a:lnSpc>
                          <a:spcPct val="115000"/>
                        </a:lnSpc>
                        <a:spcBef>
                          <a:spcPts val="0"/>
                        </a:spcBef>
                        <a:spcAft>
                          <a:spcPts val="0"/>
                        </a:spcAft>
                      </a:pPr>
                      <a:r>
                        <a:rPr lang="en-US" sz="1400" dirty="0">
                          <a:effectLst/>
                        </a:rPr>
                        <a:t> </a:t>
                      </a:r>
                      <a:endParaRPr lang="en-US" sz="1400" b="1" dirty="0">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Yes, I have thought of emigrating</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I did not thought of emigration</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r>
              <a:tr h="636218">
                <a:tc>
                  <a:txBody>
                    <a:bodyPr/>
                    <a:lstStyle/>
                    <a:p>
                      <a:pPr marL="0" marR="0" algn="ctr">
                        <a:lnSpc>
                          <a:spcPct val="115000"/>
                        </a:lnSpc>
                        <a:spcBef>
                          <a:spcPts val="0"/>
                        </a:spcBef>
                        <a:spcAft>
                          <a:spcPts val="0"/>
                        </a:spcAft>
                      </a:pPr>
                      <a:r>
                        <a:rPr lang="en-US" sz="2000">
                          <a:effectLst/>
                        </a:rPr>
                        <a:t>Yes</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49</a:t>
                      </a:r>
                    </a:p>
                    <a:p>
                      <a:pPr marL="0" marR="0" algn="ctr">
                        <a:lnSpc>
                          <a:spcPct val="115000"/>
                        </a:lnSpc>
                        <a:spcBef>
                          <a:spcPts val="0"/>
                        </a:spcBef>
                        <a:spcAft>
                          <a:spcPts val="0"/>
                        </a:spcAft>
                      </a:pPr>
                      <a:r>
                        <a:rPr lang="en-US" sz="1400">
                          <a:effectLst/>
                        </a:rPr>
                        <a:t>(58.33%)</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10</a:t>
                      </a:r>
                    </a:p>
                    <a:p>
                      <a:pPr marL="0" marR="0" algn="ctr">
                        <a:lnSpc>
                          <a:spcPct val="115000"/>
                        </a:lnSpc>
                        <a:spcBef>
                          <a:spcPts val="0"/>
                        </a:spcBef>
                        <a:spcAft>
                          <a:spcPts val="0"/>
                        </a:spcAft>
                      </a:pPr>
                      <a:r>
                        <a:rPr lang="en-US" sz="1400">
                          <a:effectLst/>
                        </a:rPr>
                        <a:t>(11.9%)</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59</a:t>
                      </a:r>
                    </a:p>
                    <a:p>
                      <a:pPr marL="0" marR="0" algn="ctr">
                        <a:lnSpc>
                          <a:spcPct val="115000"/>
                        </a:lnSpc>
                        <a:spcBef>
                          <a:spcPts val="0"/>
                        </a:spcBef>
                        <a:spcAft>
                          <a:spcPts val="0"/>
                        </a:spcAft>
                      </a:pPr>
                      <a:r>
                        <a:rPr lang="en-US" sz="1400">
                          <a:effectLst/>
                        </a:rPr>
                        <a:t>(70.24%)</a:t>
                      </a:r>
                      <a:endParaRPr lang="en-US" sz="1400" b="1">
                        <a:solidFill>
                          <a:srgbClr val="000000"/>
                        </a:solidFill>
                        <a:effectLst/>
                        <a:latin typeface="Times New Roman"/>
                        <a:ea typeface="Calibri"/>
                        <a:cs typeface="Times New Roman"/>
                      </a:endParaRPr>
                    </a:p>
                  </a:txBody>
                  <a:tcPr marL="68580" marR="68580" marT="0" marB="0"/>
                </a:tc>
              </a:tr>
              <a:tr h="628908">
                <a:tc>
                  <a:txBody>
                    <a:bodyPr/>
                    <a:lstStyle/>
                    <a:p>
                      <a:pPr marL="0" marR="0" algn="ctr">
                        <a:lnSpc>
                          <a:spcPct val="115000"/>
                        </a:lnSpc>
                        <a:spcBef>
                          <a:spcPts val="0"/>
                        </a:spcBef>
                        <a:spcAft>
                          <a:spcPts val="0"/>
                        </a:spcAft>
                      </a:pPr>
                      <a:r>
                        <a:rPr lang="en-US" sz="2000">
                          <a:effectLst/>
                        </a:rPr>
                        <a:t>No</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11</a:t>
                      </a:r>
                    </a:p>
                    <a:p>
                      <a:pPr marL="0" marR="0" algn="ctr">
                        <a:lnSpc>
                          <a:spcPct val="115000"/>
                        </a:lnSpc>
                        <a:spcBef>
                          <a:spcPts val="0"/>
                        </a:spcBef>
                        <a:spcAft>
                          <a:spcPts val="0"/>
                        </a:spcAft>
                      </a:pPr>
                      <a:r>
                        <a:rPr lang="en-US" sz="1400">
                          <a:effectLst/>
                        </a:rPr>
                        <a:t>(13.1%)</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14</a:t>
                      </a:r>
                    </a:p>
                    <a:p>
                      <a:pPr marL="0" marR="0" algn="ctr">
                        <a:lnSpc>
                          <a:spcPct val="115000"/>
                        </a:lnSpc>
                        <a:spcBef>
                          <a:spcPts val="0"/>
                        </a:spcBef>
                        <a:spcAft>
                          <a:spcPts val="0"/>
                        </a:spcAft>
                      </a:pPr>
                      <a:r>
                        <a:rPr lang="en-US" sz="1400">
                          <a:effectLst/>
                        </a:rPr>
                        <a:t>(16.67%)</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23</a:t>
                      </a:r>
                    </a:p>
                    <a:p>
                      <a:pPr marL="0" marR="0" algn="ctr">
                        <a:lnSpc>
                          <a:spcPct val="115000"/>
                        </a:lnSpc>
                        <a:spcBef>
                          <a:spcPts val="0"/>
                        </a:spcBef>
                        <a:spcAft>
                          <a:spcPts val="0"/>
                        </a:spcAft>
                      </a:pPr>
                      <a:r>
                        <a:rPr lang="en-US" sz="1400">
                          <a:effectLst/>
                        </a:rPr>
                        <a:t>(29.76%)</a:t>
                      </a:r>
                      <a:endParaRPr lang="en-US" sz="1400" b="1">
                        <a:solidFill>
                          <a:srgbClr val="000000"/>
                        </a:solidFill>
                        <a:effectLst/>
                        <a:latin typeface="Times New Roman"/>
                        <a:ea typeface="Calibri"/>
                        <a:cs typeface="Times New Roman"/>
                      </a:endParaRPr>
                    </a:p>
                  </a:txBody>
                  <a:tcPr marL="68580" marR="68580" marT="0" marB="0"/>
                </a:tc>
              </a:tr>
              <a:tr h="636218">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60</a:t>
                      </a:r>
                    </a:p>
                    <a:p>
                      <a:pPr marL="0" marR="0" algn="ctr">
                        <a:lnSpc>
                          <a:spcPct val="115000"/>
                        </a:lnSpc>
                        <a:spcBef>
                          <a:spcPts val="0"/>
                        </a:spcBef>
                        <a:spcAft>
                          <a:spcPts val="0"/>
                        </a:spcAft>
                      </a:pPr>
                      <a:r>
                        <a:rPr lang="en-US" sz="1400" dirty="0">
                          <a:effectLst/>
                        </a:rPr>
                        <a:t>(71.43%)</a:t>
                      </a:r>
                      <a:endParaRPr lang="en-US" sz="1400" b="1" dirty="0">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24</a:t>
                      </a:r>
                    </a:p>
                    <a:p>
                      <a:pPr marL="0" marR="0" algn="ctr">
                        <a:lnSpc>
                          <a:spcPct val="115000"/>
                        </a:lnSpc>
                        <a:spcBef>
                          <a:spcPts val="0"/>
                        </a:spcBef>
                        <a:spcAft>
                          <a:spcPts val="0"/>
                        </a:spcAft>
                      </a:pPr>
                      <a:r>
                        <a:rPr lang="en-US" sz="1400">
                          <a:effectLst/>
                        </a:rPr>
                        <a:t>(28.57%)</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84</a:t>
                      </a:r>
                    </a:p>
                    <a:p>
                      <a:pPr marL="0" marR="0" algn="ctr">
                        <a:lnSpc>
                          <a:spcPct val="115000"/>
                        </a:lnSpc>
                        <a:spcBef>
                          <a:spcPts val="0"/>
                        </a:spcBef>
                        <a:spcAft>
                          <a:spcPts val="0"/>
                        </a:spcAft>
                      </a:pPr>
                      <a:r>
                        <a:rPr lang="en-US" sz="1400">
                          <a:effectLst/>
                        </a:rPr>
                        <a:t>(100%)</a:t>
                      </a:r>
                      <a:endParaRPr lang="en-US" sz="1400" b="1">
                        <a:solidFill>
                          <a:srgbClr val="000000"/>
                        </a:solidFill>
                        <a:effectLst/>
                        <a:latin typeface="Times New Roman"/>
                        <a:ea typeface="Calibri"/>
                        <a:cs typeface="Times New Roman"/>
                      </a:endParaRPr>
                    </a:p>
                  </a:txBody>
                  <a:tcPr marL="68580" marR="68580" marT="0" marB="0"/>
                </a:tc>
              </a:tr>
              <a:tr h="636218">
                <a:tc gridSpan="4">
                  <a:txBody>
                    <a:bodyPr/>
                    <a:lstStyle/>
                    <a:p>
                      <a:pPr marL="0" marR="0" algn="ctr">
                        <a:lnSpc>
                          <a:spcPct val="115000"/>
                        </a:lnSpc>
                        <a:spcBef>
                          <a:spcPts val="0"/>
                        </a:spcBef>
                        <a:spcAft>
                          <a:spcPts val="0"/>
                        </a:spcAft>
                      </a:pPr>
                      <a:r>
                        <a:rPr lang="en-US" sz="1400" dirty="0">
                          <a:effectLst/>
                        </a:rPr>
                        <a:t>P-value = 0.0001</a:t>
                      </a:r>
                    </a:p>
                    <a:p>
                      <a:pPr marL="0" marR="0" algn="ctr">
                        <a:lnSpc>
                          <a:spcPct val="115000"/>
                        </a:lnSpc>
                        <a:spcBef>
                          <a:spcPts val="0"/>
                        </a:spcBef>
                        <a:spcAft>
                          <a:spcPts val="0"/>
                        </a:spcAft>
                      </a:pPr>
                      <a:r>
                        <a:rPr lang="en-US" sz="1400" dirty="0">
                          <a:effectLst/>
                        </a:rPr>
                        <a:t>Highly Significant</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2" y="5943600"/>
            <a:ext cx="91328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6947" y="6022975"/>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158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324" name="عنصر نائب للمحتوى 21323"/>
          <p:cNvGraphicFramePr>
            <a:graphicFrameLocks noGrp="1"/>
          </p:cNvGraphicFramePr>
          <p:nvPr>
            <p:ph idx="1"/>
            <p:extLst>
              <p:ext uri="{D42A27DB-BD31-4B8C-83A1-F6EECF244321}">
                <p14:modId xmlns:p14="http://schemas.microsoft.com/office/powerpoint/2010/main" val="4111671597"/>
              </p:ext>
            </p:extLst>
          </p:nvPr>
        </p:nvGraphicFramePr>
        <p:xfrm>
          <a:off x="609600" y="1828800"/>
          <a:ext cx="7924800" cy="3581400"/>
        </p:xfrm>
        <a:graphic>
          <a:graphicData uri="http://schemas.openxmlformats.org/drawingml/2006/table">
            <a:tbl>
              <a:tblPr firstRow="1" firstCol="1" bandRow="1">
                <a:tableStyleId>{72833802-FEF1-4C79-8D5D-14CF1EAF98D9}</a:tableStyleId>
              </a:tblPr>
              <a:tblGrid>
                <a:gridCol w="1980780"/>
                <a:gridCol w="2322526"/>
                <a:gridCol w="2267107"/>
                <a:gridCol w="1354387"/>
              </a:tblGrid>
              <a:tr h="596900">
                <a:tc gridSpan="4">
                  <a:txBody>
                    <a:bodyPr/>
                    <a:lstStyle/>
                    <a:p>
                      <a:pPr marL="0" marR="0" algn="ctr">
                        <a:lnSpc>
                          <a:spcPct val="115000"/>
                        </a:lnSpc>
                        <a:spcBef>
                          <a:spcPts val="0"/>
                        </a:spcBef>
                        <a:spcAft>
                          <a:spcPts val="0"/>
                        </a:spcAft>
                      </a:pPr>
                      <a:r>
                        <a:rPr lang="en-US" sz="1400" dirty="0">
                          <a:effectLst/>
                        </a:rPr>
                        <a:t>Table (9)The relationship between Immigration Outside The Country and Provide adequate housing</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596900">
                <a:tc>
                  <a:txBody>
                    <a:bodyPr/>
                    <a:lstStyle/>
                    <a:p>
                      <a:pPr marL="0" marR="0" algn="ctr">
                        <a:lnSpc>
                          <a:spcPct val="115000"/>
                        </a:lnSpc>
                        <a:spcBef>
                          <a:spcPts val="0"/>
                        </a:spcBef>
                        <a:spcAft>
                          <a:spcPts val="0"/>
                        </a:spcAft>
                      </a:pPr>
                      <a:r>
                        <a:rPr lang="en-US" sz="1400" dirty="0">
                          <a:effectLst/>
                        </a:rPr>
                        <a:t> </a:t>
                      </a:r>
                      <a:endParaRPr lang="en-US" sz="1400" b="1" dirty="0">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Yes, I have thought of emigrating</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I did not thought of emigration</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r>
              <a:tr h="596900">
                <a:tc>
                  <a:txBody>
                    <a:bodyPr/>
                    <a:lstStyle/>
                    <a:p>
                      <a:pPr marL="0" marR="0" algn="ctr">
                        <a:lnSpc>
                          <a:spcPct val="115000"/>
                        </a:lnSpc>
                        <a:spcBef>
                          <a:spcPts val="0"/>
                        </a:spcBef>
                        <a:spcAft>
                          <a:spcPts val="0"/>
                        </a:spcAft>
                      </a:pPr>
                      <a:r>
                        <a:rPr lang="en-US" sz="2000">
                          <a:effectLst/>
                        </a:rPr>
                        <a:t>Yes</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44</a:t>
                      </a:r>
                    </a:p>
                    <a:p>
                      <a:pPr marL="0" marR="0" algn="ctr">
                        <a:lnSpc>
                          <a:spcPct val="115000"/>
                        </a:lnSpc>
                        <a:spcBef>
                          <a:spcPts val="0"/>
                        </a:spcBef>
                        <a:spcAft>
                          <a:spcPts val="0"/>
                        </a:spcAft>
                      </a:pPr>
                      <a:r>
                        <a:rPr lang="en-US" sz="1400">
                          <a:effectLst/>
                        </a:rPr>
                        <a:t>(52.38%)</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12</a:t>
                      </a:r>
                    </a:p>
                    <a:p>
                      <a:pPr marL="0" marR="0" algn="ctr">
                        <a:lnSpc>
                          <a:spcPct val="115000"/>
                        </a:lnSpc>
                        <a:spcBef>
                          <a:spcPts val="0"/>
                        </a:spcBef>
                        <a:spcAft>
                          <a:spcPts val="0"/>
                        </a:spcAft>
                      </a:pPr>
                      <a:r>
                        <a:rPr lang="en-US" sz="1400">
                          <a:effectLst/>
                        </a:rPr>
                        <a:t>(14.29%)</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56</a:t>
                      </a:r>
                    </a:p>
                    <a:p>
                      <a:pPr marL="0" marR="0" algn="ctr">
                        <a:lnSpc>
                          <a:spcPct val="115000"/>
                        </a:lnSpc>
                        <a:spcBef>
                          <a:spcPts val="0"/>
                        </a:spcBef>
                        <a:spcAft>
                          <a:spcPts val="0"/>
                        </a:spcAft>
                      </a:pPr>
                      <a:r>
                        <a:rPr lang="en-US" sz="1400">
                          <a:effectLst/>
                        </a:rPr>
                        <a:t>(66.67%)</a:t>
                      </a:r>
                      <a:endParaRPr lang="en-US" sz="1400" b="1">
                        <a:solidFill>
                          <a:srgbClr val="000000"/>
                        </a:solidFill>
                        <a:effectLst/>
                        <a:latin typeface="Times New Roman"/>
                        <a:ea typeface="Calibri"/>
                        <a:cs typeface="Times New Roman"/>
                      </a:endParaRPr>
                    </a:p>
                  </a:txBody>
                  <a:tcPr marL="68580" marR="68580" marT="0" marB="0"/>
                </a:tc>
              </a:tr>
              <a:tr h="596900">
                <a:tc>
                  <a:txBody>
                    <a:bodyPr/>
                    <a:lstStyle/>
                    <a:p>
                      <a:pPr marL="0" marR="0" algn="ctr">
                        <a:lnSpc>
                          <a:spcPct val="115000"/>
                        </a:lnSpc>
                        <a:spcBef>
                          <a:spcPts val="0"/>
                        </a:spcBef>
                        <a:spcAft>
                          <a:spcPts val="0"/>
                        </a:spcAft>
                      </a:pPr>
                      <a:r>
                        <a:rPr lang="en-US" sz="2000">
                          <a:effectLst/>
                        </a:rPr>
                        <a:t>No</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16</a:t>
                      </a:r>
                    </a:p>
                    <a:p>
                      <a:pPr marL="0" marR="0" algn="ctr">
                        <a:lnSpc>
                          <a:spcPct val="115000"/>
                        </a:lnSpc>
                        <a:spcBef>
                          <a:spcPts val="0"/>
                        </a:spcBef>
                        <a:spcAft>
                          <a:spcPts val="0"/>
                        </a:spcAft>
                      </a:pPr>
                      <a:r>
                        <a:rPr lang="en-US" sz="1400" dirty="0">
                          <a:effectLst/>
                        </a:rPr>
                        <a:t>(19.05%)</a:t>
                      </a:r>
                      <a:endParaRPr lang="en-US" sz="1400" b="1" dirty="0">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12</a:t>
                      </a:r>
                    </a:p>
                    <a:p>
                      <a:pPr marL="0" marR="0" algn="ctr">
                        <a:lnSpc>
                          <a:spcPct val="115000"/>
                        </a:lnSpc>
                        <a:spcBef>
                          <a:spcPts val="0"/>
                        </a:spcBef>
                        <a:spcAft>
                          <a:spcPts val="0"/>
                        </a:spcAft>
                      </a:pPr>
                      <a:r>
                        <a:rPr lang="en-US" sz="1400">
                          <a:effectLst/>
                        </a:rPr>
                        <a:t>(14.29%)</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28</a:t>
                      </a:r>
                    </a:p>
                    <a:p>
                      <a:pPr marL="0" marR="0" algn="ctr">
                        <a:lnSpc>
                          <a:spcPct val="115000"/>
                        </a:lnSpc>
                        <a:spcBef>
                          <a:spcPts val="0"/>
                        </a:spcBef>
                        <a:spcAft>
                          <a:spcPts val="0"/>
                        </a:spcAft>
                      </a:pPr>
                      <a:r>
                        <a:rPr lang="en-US" sz="1400">
                          <a:effectLst/>
                        </a:rPr>
                        <a:t>(33.33%)</a:t>
                      </a:r>
                      <a:endParaRPr lang="en-US" sz="1400" b="1">
                        <a:solidFill>
                          <a:srgbClr val="000000"/>
                        </a:solidFill>
                        <a:effectLst/>
                        <a:latin typeface="Times New Roman"/>
                        <a:ea typeface="Calibri"/>
                        <a:cs typeface="Times New Roman"/>
                      </a:endParaRPr>
                    </a:p>
                  </a:txBody>
                  <a:tcPr marL="68580" marR="68580" marT="0" marB="0"/>
                </a:tc>
              </a:tr>
              <a:tr h="596900">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60</a:t>
                      </a:r>
                    </a:p>
                    <a:p>
                      <a:pPr marL="0" marR="0" algn="ctr">
                        <a:lnSpc>
                          <a:spcPct val="115000"/>
                        </a:lnSpc>
                        <a:spcBef>
                          <a:spcPts val="0"/>
                        </a:spcBef>
                        <a:spcAft>
                          <a:spcPts val="0"/>
                        </a:spcAft>
                      </a:pPr>
                      <a:r>
                        <a:rPr lang="en-US" sz="1400">
                          <a:effectLst/>
                        </a:rPr>
                        <a:t>(71.43%)</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24</a:t>
                      </a:r>
                    </a:p>
                    <a:p>
                      <a:pPr marL="0" marR="0" algn="ctr">
                        <a:lnSpc>
                          <a:spcPct val="115000"/>
                        </a:lnSpc>
                        <a:spcBef>
                          <a:spcPts val="0"/>
                        </a:spcBef>
                        <a:spcAft>
                          <a:spcPts val="0"/>
                        </a:spcAft>
                      </a:pPr>
                      <a:r>
                        <a:rPr lang="en-US" sz="1400">
                          <a:effectLst/>
                        </a:rPr>
                        <a:t>(28.57%)</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84</a:t>
                      </a:r>
                    </a:p>
                    <a:p>
                      <a:pPr marL="0" marR="0" algn="ctr">
                        <a:lnSpc>
                          <a:spcPct val="115000"/>
                        </a:lnSpc>
                        <a:spcBef>
                          <a:spcPts val="0"/>
                        </a:spcBef>
                        <a:spcAft>
                          <a:spcPts val="0"/>
                        </a:spcAft>
                      </a:pPr>
                      <a:r>
                        <a:rPr lang="en-US" sz="1400">
                          <a:effectLst/>
                        </a:rPr>
                        <a:t>(100%)</a:t>
                      </a:r>
                      <a:endParaRPr lang="en-US" sz="1400" b="1">
                        <a:solidFill>
                          <a:srgbClr val="000000"/>
                        </a:solidFill>
                        <a:effectLst/>
                        <a:latin typeface="Times New Roman"/>
                        <a:ea typeface="Calibri"/>
                        <a:cs typeface="Times New Roman"/>
                      </a:endParaRPr>
                    </a:p>
                  </a:txBody>
                  <a:tcPr marL="68580" marR="68580" marT="0" marB="0"/>
                </a:tc>
              </a:tr>
              <a:tr h="596900">
                <a:tc gridSpan="4">
                  <a:txBody>
                    <a:bodyPr/>
                    <a:lstStyle/>
                    <a:p>
                      <a:pPr marL="0" marR="0" algn="ctr">
                        <a:lnSpc>
                          <a:spcPct val="115000"/>
                        </a:lnSpc>
                        <a:spcBef>
                          <a:spcPts val="0"/>
                        </a:spcBef>
                        <a:spcAft>
                          <a:spcPts val="0"/>
                        </a:spcAft>
                      </a:pPr>
                      <a:r>
                        <a:rPr lang="en-US" sz="1400" dirty="0">
                          <a:effectLst/>
                        </a:rPr>
                        <a:t>P-value = 0.040</a:t>
                      </a:r>
                    </a:p>
                    <a:p>
                      <a:pPr marL="0" marR="0" algn="ctr">
                        <a:lnSpc>
                          <a:spcPct val="115000"/>
                        </a:lnSpc>
                        <a:spcBef>
                          <a:spcPts val="0"/>
                        </a:spcBef>
                        <a:spcAft>
                          <a:spcPts val="0"/>
                        </a:spcAft>
                      </a:pPr>
                      <a:r>
                        <a:rPr lang="en-US" sz="1400" dirty="0">
                          <a:effectLst/>
                        </a:rPr>
                        <a:t>Significant</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21354" name="Picture 8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43600"/>
            <a:ext cx="91328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19" name="Picture 4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6010472"/>
            <a:ext cx="887262" cy="89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674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عنصر نائب للمحتوى 4"/>
          <p:cNvGraphicFramePr>
            <a:graphicFrameLocks noGrp="1"/>
          </p:cNvGraphicFramePr>
          <p:nvPr>
            <p:ph idx="1"/>
            <p:extLst>
              <p:ext uri="{D42A27DB-BD31-4B8C-83A1-F6EECF244321}">
                <p14:modId xmlns:p14="http://schemas.microsoft.com/office/powerpoint/2010/main" val="63181334"/>
              </p:ext>
            </p:extLst>
          </p:nvPr>
        </p:nvGraphicFramePr>
        <p:xfrm>
          <a:off x="304800" y="1371600"/>
          <a:ext cx="8534402" cy="4114800"/>
        </p:xfrm>
        <a:graphic>
          <a:graphicData uri="http://schemas.openxmlformats.org/drawingml/2006/table">
            <a:tbl>
              <a:tblPr firstRow="1" firstCol="1" bandRow="1">
                <a:tableStyleId>{72833802-FEF1-4C79-8D5D-14CF1EAF98D9}</a:tableStyleId>
              </a:tblPr>
              <a:tblGrid>
                <a:gridCol w="2102835"/>
                <a:gridCol w="2465639"/>
                <a:gridCol w="2406806"/>
                <a:gridCol w="1559122"/>
              </a:tblGrid>
              <a:tr h="790533">
                <a:tc gridSpan="4">
                  <a:txBody>
                    <a:bodyPr/>
                    <a:lstStyle/>
                    <a:p>
                      <a:pPr marL="0" marR="0" algn="ctr">
                        <a:lnSpc>
                          <a:spcPct val="115000"/>
                        </a:lnSpc>
                        <a:spcBef>
                          <a:spcPts val="0"/>
                        </a:spcBef>
                        <a:spcAft>
                          <a:spcPts val="0"/>
                        </a:spcAft>
                      </a:pPr>
                      <a:r>
                        <a:rPr lang="en-US" sz="1400" dirty="0">
                          <a:effectLst/>
                        </a:rPr>
                        <a:t>Table (10)The relationship between Immigration Outside The Country and The lack of suitable job opportunities within the country</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605795">
                <a:tc>
                  <a:txBody>
                    <a:bodyPr/>
                    <a:lstStyle/>
                    <a:p>
                      <a:pPr marL="0" marR="0" algn="ctr">
                        <a:lnSpc>
                          <a:spcPct val="115000"/>
                        </a:lnSpc>
                        <a:spcBef>
                          <a:spcPts val="0"/>
                        </a:spcBef>
                        <a:spcAft>
                          <a:spcPts val="0"/>
                        </a:spcAft>
                      </a:pPr>
                      <a:r>
                        <a:rPr lang="en-US" sz="1400" dirty="0">
                          <a:effectLst/>
                        </a:rPr>
                        <a:t> </a:t>
                      </a:r>
                      <a:endParaRPr lang="en-US" sz="1400" b="1" dirty="0">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Yes, I have thought of emigrating</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I did not thought of emigration</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r>
              <a:tr h="605795">
                <a:tc>
                  <a:txBody>
                    <a:bodyPr/>
                    <a:lstStyle/>
                    <a:p>
                      <a:pPr marL="0" marR="0" algn="ctr">
                        <a:lnSpc>
                          <a:spcPct val="115000"/>
                        </a:lnSpc>
                        <a:spcBef>
                          <a:spcPts val="0"/>
                        </a:spcBef>
                        <a:spcAft>
                          <a:spcPts val="0"/>
                        </a:spcAft>
                      </a:pPr>
                      <a:r>
                        <a:rPr lang="en-US" sz="2000">
                          <a:effectLst/>
                        </a:rPr>
                        <a:t>Yes</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46</a:t>
                      </a:r>
                    </a:p>
                    <a:p>
                      <a:pPr marL="0" marR="0" algn="ctr">
                        <a:lnSpc>
                          <a:spcPct val="115000"/>
                        </a:lnSpc>
                        <a:spcBef>
                          <a:spcPts val="0"/>
                        </a:spcBef>
                        <a:spcAft>
                          <a:spcPts val="0"/>
                        </a:spcAft>
                      </a:pPr>
                      <a:r>
                        <a:rPr lang="en-US" sz="1400">
                          <a:effectLst/>
                        </a:rPr>
                        <a:t>(54.76%)</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11</a:t>
                      </a:r>
                    </a:p>
                    <a:p>
                      <a:pPr marL="0" marR="0" algn="ctr">
                        <a:lnSpc>
                          <a:spcPct val="115000"/>
                        </a:lnSpc>
                        <a:spcBef>
                          <a:spcPts val="0"/>
                        </a:spcBef>
                        <a:spcAft>
                          <a:spcPts val="0"/>
                        </a:spcAft>
                      </a:pPr>
                      <a:r>
                        <a:rPr lang="en-US" sz="1400">
                          <a:effectLst/>
                        </a:rPr>
                        <a:t>(13.1%)</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57</a:t>
                      </a:r>
                    </a:p>
                    <a:p>
                      <a:pPr marL="0" marR="0" algn="ctr">
                        <a:lnSpc>
                          <a:spcPct val="115000"/>
                        </a:lnSpc>
                        <a:spcBef>
                          <a:spcPts val="0"/>
                        </a:spcBef>
                        <a:spcAft>
                          <a:spcPts val="0"/>
                        </a:spcAft>
                      </a:pPr>
                      <a:r>
                        <a:rPr lang="en-US" sz="1400">
                          <a:effectLst/>
                        </a:rPr>
                        <a:t>(67.86%)</a:t>
                      </a:r>
                      <a:endParaRPr lang="en-US" sz="1400" b="1">
                        <a:solidFill>
                          <a:srgbClr val="000000"/>
                        </a:solidFill>
                        <a:effectLst/>
                        <a:latin typeface="Times New Roman"/>
                        <a:ea typeface="Calibri"/>
                        <a:cs typeface="Times New Roman"/>
                      </a:endParaRPr>
                    </a:p>
                  </a:txBody>
                  <a:tcPr marL="68580" marR="68580" marT="0" marB="0"/>
                </a:tc>
              </a:tr>
              <a:tr h="598831">
                <a:tc>
                  <a:txBody>
                    <a:bodyPr/>
                    <a:lstStyle/>
                    <a:p>
                      <a:pPr marL="0" marR="0" algn="ctr">
                        <a:lnSpc>
                          <a:spcPct val="115000"/>
                        </a:lnSpc>
                        <a:spcBef>
                          <a:spcPts val="0"/>
                        </a:spcBef>
                        <a:spcAft>
                          <a:spcPts val="0"/>
                        </a:spcAft>
                      </a:pPr>
                      <a:r>
                        <a:rPr lang="en-US" sz="2000">
                          <a:effectLst/>
                        </a:rPr>
                        <a:t>No</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14</a:t>
                      </a:r>
                    </a:p>
                    <a:p>
                      <a:pPr marL="0" marR="0" algn="ctr">
                        <a:lnSpc>
                          <a:spcPct val="115000"/>
                        </a:lnSpc>
                        <a:spcBef>
                          <a:spcPts val="0"/>
                        </a:spcBef>
                        <a:spcAft>
                          <a:spcPts val="0"/>
                        </a:spcAft>
                      </a:pPr>
                      <a:r>
                        <a:rPr lang="en-US" sz="1400" dirty="0">
                          <a:effectLst/>
                        </a:rPr>
                        <a:t>(16.67%)</a:t>
                      </a:r>
                      <a:endParaRPr lang="en-US" sz="1400" b="1" dirty="0">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13</a:t>
                      </a:r>
                    </a:p>
                    <a:p>
                      <a:pPr marL="0" marR="0" algn="ctr">
                        <a:lnSpc>
                          <a:spcPct val="115000"/>
                        </a:lnSpc>
                        <a:spcBef>
                          <a:spcPts val="0"/>
                        </a:spcBef>
                        <a:spcAft>
                          <a:spcPts val="0"/>
                        </a:spcAft>
                      </a:pPr>
                      <a:r>
                        <a:rPr lang="en-US" sz="1400">
                          <a:effectLst/>
                        </a:rPr>
                        <a:t>(15.48%)</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27</a:t>
                      </a:r>
                    </a:p>
                    <a:p>
                      <a:pPr marL="0" marR="0" algn="ctr">
                        <a:lnSpc>
                          <a:spcPct val="115000"/>
                        </a:lnSpc>
                        <a:spcBef>
                          <a:spcPts val="0"/>
                        </a:spcBef>
                        <a:spcAft>
                          <a:spcPts val="0"/>
                        </a:spcAft>
                      </a:pPr>
                      <a:r>
                        <a:rPr lang="en-US" sz="1400">
                          <a:effectLst/>
                        </a:rPr>
                        <a:t>(32.14%)</a:t>
                      </a:r>
                      <a:endParaRPr lang="en-US" sz="1400" b="1">
                        <a:solidFill>
                          <a:srgbClr val="000000"/>
                        </a:solidFill>
                        <a:effectLst/>
                        <a:latin typeface="Times New Roman"/>
                        <a:ea typeface="Calibri"/>
                        <a:cs typeface="Times New Roman"/>
                      </a:endParaRPr>
                    </a:p>
                  </a:txBody>
                  <a:tcPr marL="68580" marR="68580" marT="0" marB="0"/>
                </a:tc>
              </a:tr>
              <a:tr h="605795">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60</a:t>
                      </a:r>
                    </a:p>
                    <a:p>
                      <a:pPr marL="0" marR="0" algn="ctr">
                        <a:lnSpc>
                          <a:spcPct val="115000"/>
                        </a:lnSpc>
                        <a:spcBef>
                          <a:spcPts val="0"/>
                        </a:spcBef>
                        <a:spcAft>
                          <a:spcPts val="0"/>
                        </a:spcAft>
                      </a:pPr>
                      <a:r>
                        <a:rPr lang="en-US" sz="1400">
                          <a:effectLst/>
                        </a:rPr>
                        <a:t>(71.43%)</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24</a:t>
                      </a:r>
                    </a:p>
                    <a:p>
                      <a:pPr marL="0" marR="0" algn="ctr">
                        <a:lnSpc>
                          <a:spcPct val="115000"/>
                        </a:lnSpc>
                        <a:spcBef>
                          <a:spcPts val="0"/>
                        </a:spcBef>
                        <a:spcAft>
                          <a:spcPts val="0"/>
                        </a:spcAft>
                      </a:pPr>
                      <a:r>
                        <a:rPr lang="en-US" sz="1400">
                          <a:effectLst/>
                        </a:rPr>
                        <a:t>(28.57%)</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84</a:t>
                      </a:r>
                    </a:p>
                    <a:p>
                      <a:pPr marL="0" marR="0" algn="ctr">
                        <a:lnSpc>
                          <a:spcPct val="115000"/>
                        </a:lnSpc>
                        <a:spcBef>
                          <a:spcPts val="0"/>
                        </a:spcBef>
                        <a:spcAft>
                          <a:spcPts val="0"/>
                        </a:spcAft>
                      </a:pPr>
                      <a:r>
                        <a:rPr lang="en-US" sz="1400">
                          <a:effectLst/>
                        </a:rPr>
                        <a:t>(100%)</a:t>
                      </a:r>
                      <a:endParaRPr lang="en-US" sz="1400" b="1">
                        <a:solidFill>
                          <a:srgbClr val="000000"/>
                        </a:solidFill>
                        <a:effectLst/>
                        <a:latin typeface="Times New Roman"/>
                        <a:ea typeface="Calibri"/>
                        <a:cs typeface="Times New Roman"/>
                      </a:endParaRPr>
                    </a:p>
                  </a:txBody>
                  <a:tcPr marL="68580" marR="68580" marT="0" marB="0"/>
                </a:tc>
              </a:tr>
              <a:tr h="908051">
                <a:tc gridSpan="4">
                  <a:txBody>
                    <a:bodyPr/>
                    <a:lstStyle/>
                    <a:p>
                      <a:pPr marL="0" marR="0" algn="ctr">
                        <a:lnSpc>
                          <a:spcPct val="115000"/>
                        </a:lnSpc>
                        <a:spcBef>
                          <a:spcPts val="0"/>
                        </a:spcBef>
                        <a:spcAft>
                          <a:spcPts val="0"/>
                        </a:spcAft>
                      </a:pPr>
                      <a:r>
                        <a:rPr lang="en-US" sz="1400" dirty="0">
                          <a:effectLst/>
                        </a:rPr>
                        <a:t>P-value = 0.006</a:t>
                      </a:r>
                    </a:p>
                    <a:p>
                      <a:pPr marL="0" marR="0" algn="ctr">
                        <a:lnSpc>
                          <a:spcPct val="115000"/>
                        </a:lnSpc>
                        <a:spcBef>
                          <a:spcPts val="0"/>
                        </a:spcBef>
                        <a:spcAft>
                          <a:spcPts val="0"/>
                        </a:spcAft>
                      </a:pPr>
                      <a:r>
                        <a:rPr lang="en-US" sz="1400" dirty="0">
                          <a:effectLst/>
                        </a:rPr>
                        <a:t>Highly Significant</a:t>
                      </a:r>
                    </a:p>
                    <a:p>
                      <a:pPr marL="0" marR="0" algn="ctr">
                        <a:lnSpc>
                          <a:spcPct val="115000"/>
                        </a:lnSpc>
                        <a:spcBef>
                          <a:spcPts val="0"/>
                        </a:spcBef>
                        <a:spcAft>
                          <a:spcPts val="0"/>
                        </a:spcAft>
                      </a:pPr>
                      <a:r>
                        <a:rPr lang="en-US" sz="1400" dirty="0">
                          <a:effectLst/>
                        </a:rPr>
                        <a:t> </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43600"/>
            <a:ext cx="91328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8975" y="6022975"/>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460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عنصر نائب للمحتوى 4"/>
          <p:cNvGraphicFramePr>
            <a:graphicFrameLocks noGrp="1"/>
          </p:cNvGraphicFramePr>
          <p:nvPr>
            <p:ph idx="1"/>
            <p:extLst>
              <p:ext uri="{D42A27DB-BD31-4B8C-83A1-F6EECF244321}">
                <p14:modId xmlns:p14="http://schemas.microsoft.com/office/powerpoint/2010/main" val="2189690410"/>
              </p:ext>
            </p:extLst>
          </p:nvPr>
        </p:nvGraphicFramePr>
        <p:xfrm>
          <a:off x="304800" y="1371600"/>
          <a:ext cx="8382001" cy="3962397"/>
        </p:xfrm>
        <a:graphic>
          <a:graphicData uri="http://schemas.openxmlformats.org/drawingml/2006/table">
            <a:tbl>
              <a:tblPr firstRow="1" firstCol="1" bandRow="1">
                <a:tableStyleId>{72833802-FEF1-4C79-8D5D-14CF1EAF98D9}</a:tableStyleId>
              </a:tblPr>
              <a:tblGrid>
                <a:gridCol w="2095057"/>
                <a:gridCol w="2456518"/>
                <a:gridCol w="2397902"/>
                <a:gridCol w="1432524"/>
              </a:tblGrid>
              <a:tr h="915524">
                <a:tc gridSpan="4">
                  <a:txBody>
                    <a:bodyPr/>
                    <a:lstStyle/>
                    <a:p>
                      <a:pPr marL="0" marR="0" algn="ctr">
                        <a:lnSpc>
                          <a:spcPct val="115000"/>
                        </a:lnSpc>
                        <a:spcBef>
                          <a:spcPts val="0"/>
                        </a:spcBef>
                        <a:spcAft>
                          <a:spcPts val="0"/>
                        </a:spcAft>
                      </a:pPr>
                      <a:r>
                        <a:rPr lang="en-US" sz="1400" dirty="0">
                          <a:effectLst/>
                        </a:rPr>
                        <a:t>Table (11): The relationship between Immigration Outside The Country and Lack of salaries and wages within the country</a:t>
                      </a:r>
                    </a:p>
                    <a:p>
                      <a:pPr marL="0" marR="0" algn="ctr">
                        <a:lnSpc>
                          <a:spcPct val="115000"/>
                        </a:lnSpc>
                        <a:spcBef>
                          <a:spcPts val="0"/>
                        </a:spcBef>
                        <a:spcAft>
                          <a:spcPts val="0"/>
                        </a:spcAft>
                      </a:pPr>
                      <a:r>
                        <a:rPr lang="en-US" sz="1400" dirty="0">
                          <a:effectLst/>
                        </a:rPr>
                        <a:t> </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610778">
                <a:tc>
                  <a:txBody>
                    <a:bodyPr/>
                    <a:lstStyle/>
                    <a:p>
                      <a:pPr marL="0" marR="0" algn="ctr">
                        <a:lnSpc>
                          <a:spcPct val="115000"/>
                        </a:lnSpc>
                        <a:spcBef>
                          <a:spcPts val="0"/>
                        </a:spcBef>
                        <a:spcAft>
                          <a:spcPts val="0"/>
                        </a:spcAft>
                      </a:pPr>
                      <a:r>
                        <a:rPr lang="en-US" sz="1400" dirty="0">
                          <a:effectLst/>
                        </a:rPr>
                        <a:t> </a:t>
                      </a:r>
                      <a:endParaRPr lang="en-US" sz="1400" b="1" dirty="0">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Yes, I have thought of emigrating</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I did not thought of emigration</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r>
              <a:tr h="610778">
                <a:tc>
                  <a:txBody>
                    <a:bodyPr/>
                    <a:lstStyle/>
                    <a:p>
                      <a:pPr marL="0" marR="0" algn="ctr">
                        <a:lnSpc>
                          <a:spcPct val="115000"/>
                        </a:lnSpc>
                        <a:spcBef>
                          <a:spcPts val="0"/>
                        </a:spcBef>
                        <a:spcAft>
                          <a:spcPts val="0"/>
                        </a:spcAft>
                      </a:pPr>
                      <a:r>
                        <a:rPr lang="en-US" sz="2000">
                          <a:effectLst/>
                        </a:rPr>
                        <a:t>Yes</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50</a:t>
                      </a:r>
                    </a:p>
                    <a:p>
                      <a:pPr marL="0" marR="0" algn="ctr">
                        <a:lnSpc>
                          <a:spcPct val="115000"/>
                        </a:lnSpc>
                        <a:spcBef>
                          <a:spcPts val="0"/>
                        </a:spcBef>
                        <a:spcAft>
                          <a:spcPts val="0"/>
                        </a:spcAft>
                      </a:pPr>
                      <a:r>
                        <a:rPr lang="en-US" sz="1400">
                          <a:effectLst/>
                        </a:rPr>
                        <a:t>(59.52%)</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11</a:t>
                      </a:r>
                    </a:p>
                    <a:p>
                      <a:pPr marL="0" marR="0" algn="ctr">
                        <a:lnSpc>
                          <a:spcPct val="115000"/>
                        </a:lnSpc>
                        <a:spcBef>
                          <a:spcPts val="0"/>
                        </a:spcBef>
                        <a:spcAft>
                          <a:spcPts val="0"/>
                        </a:spcAft>
                      </a:pPr>
                      <a:r>
                        <a:rPr lang="en-US" sz="1400">
                          <a:effectLst/>
                        </a:rPr>
                        <a:t>(13.1%)</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61</a:t>
                      </a:r>
                    </a:p>
                    <a:p>
                      <a:pPr marL="0" marR="0" algn="ctr">
                        <a:lnSpc>
                          <a:spcPct val="115000"/>
                        </a:lnSpc>
                        <a:spcBef>
                          <a:spcPts val="0"/>
                        </a:spcBef>
                        <a:spcAft>
                          <a:spcPts val="0"/>
                        </a:spcAft>
                      </a:pPr>
                      <a:r>
                        <a:rPr lang="en-US" sz="1400">
                          <a:effectLst/>
                        </a:rPr>
                        <a:t>(72.62%)</a:t>
                      </a:r>
                      <a:endParaRPr lang="en-US" sz="1400" b="1">
                        <a:solidFill>
                          <a:srgbClr val="000000"/>
                        </a:solidFill>
                        <a:effectLst/>
                        <a:latin typeface="Times New Roman"/>
                        <a:ea typeface="Calibri"/>
                        <a:cs typeface="Times New Roman"/>
                      </a:endParaRPr>
                    </a:p>
                  </a:txBody>
                  <a:tcPr marL="68580" marR="68580" marT="0" marB="0"/>
                </a:tc>
              </a:tr>
              <a:tr h="603761">
                <a:tc>
                  <a:txBody>
                    <a:bodyPr/>
                    <a:lstStyle/>
                    <a:p>
                      <a:pPr marL="0" marR="0" algn="ctr">
                        <a:lnSpc>
                          <a:spcPct val="115000"/>
                        </a:lnSpc>
                        <a:spcBef>
                          <a:spcPts val="0"/>
                        </a:spcBef>
                        <a:spcAft>
                          <a:spcPts val="0"/>
                        </a:spcAft>
                      </a:pPr>
                      <a:r>
                        <a:rPr lang="en-US" sz="2000">
                          <a:effectLst/>
                        </a:rPr>
                        <a:t>No</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10</a:t>
                      </a:r>
                    </a:p>
                    <a:p>
                      <a:pPr marL="0" marR="0" algn="ctr">
                        <a:lnSpc>
                          <a:spcPct val="115000"/>
                        </a:lnSpc>
                        <a:spcBef>
                          <a:spcPts val="0"/>
                        </a:spcBef>
                        <a:spcAft>
                          <a:spcPts val="0"/>
                        </a:spcAft>
                      </a:pPr>
                      <a:r>
                        <a:rPr lang="en-US" sz="1400">
                          <a:effectLst/>
                        </a:rPr>
                        <a:t>(11.9%)</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13</a:t>
                      </a:r>
                    </a:p>
                    <a:p>
                      <a:pPr marL="0" marR="0" algn="ctr">
                        <a:lnSpc>
                          <a:spcPct val="115000"/>
                        </a:lnSpc>
                        <a:spcBef>
                          <a:spcPts val="0"/>
                        </a:spcBef>
                        <a:spcAft>
                          <a:spcPts val="0"/>
                        </a:spcAft>
                      </a:pPr>
                      <a:r>
                        <a:rPr lang="en-US" sz="1400">
                          <a:effectLst/>
                        </a:rPr>
                        <a:t>(15.47%)</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23</a:t>
                      </a:r>
                    </a:p>
                    <a:p>
                      <a:pPr marL="0" marR="0" algn="ctr">
                        <a:lnSpc>
                          <a:spcPct val="115000"/>
                        </a:lnSpc>
                        <a:spcBef>
                          <a:spcPts val="0"/>
                        </a:spcBef>
                        <a:spcAft>
                          <a:spcPts val="0"/>
                        </a:spcAft>
                      </a:pPr>
                      <a:r>
                        <a:rPr lang="en-US" sz="1400">
                          <a:effectLst/>
                        </a:rPr>
                        <a:t>(27.38%)</a:t>
                      </a:r>
                      <a:endParaRPr lang="en-US" sz="1400" b="1">
                        <a:solidFill>
                          <a:srgbClr val="000000"/>
                        </a:solidFill>
                        <a:effectLst/>
                        <a:latin typeface="Times New Roman"/>
                        <a:ea typeface="Calibri"/>
                        <a:cs typeface="Times New Roman"/>
                      </a:endParaRPr>
                    </a:p>
                  </a:txBody>
                  <a:tcPr marL="68580" marR="68580" marT="0" marB="0"/>
                </a:tc>
              </a:tr>
              <a:tr h="610778">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60</a:t>
                      </a:r>
                    </a:p>
                    <a:p>
                      <a:pPr marL="0" marR="0" algn="ctr">
                        <a:lnSpc>
                          <a:spcPct val="115000"/>
                        </a:lnSpc>
                        <a:spcBef>
                          <a:spcPts val="0"/>
                        </a:spcBef>
                        <a:spcAft>
                          <a:spcPts val="0"/>
                        </a:spcAft>
                      </a:pPr>
                      <a:r>
                        <a:rPr lang="en-US" sz="1400">
                          <a:effectLst/>
                        </a:rPr>
                        <a:t>(71.43%)</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24</a:t>
                      </a:r>
                    </a:p>
                    <a:p>
                      <a:pPr marL="0" marR="0" algn="ctr">
                        <a:lnSpc>
                          <a:spcPct val="115000"/>
                        </a:lnSpc>
                        <a:spcBef>
                          <a:spcPts val="0"/>
                        </a:spcBef>
                        <a:spcAft>
                          <a:spcPts val="0"/>
                        </a:spcAft>
                      </a:pPr>
                      <a:r>
                        <a:rPr lang="en-US" sz="1400">
                          <a:effectLst/>
                        </a:rPr>
                        <a:t>(28.57%)</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84</a:t>
                      </a:r>
                    </a:p>
                    <a:p>
                      <a:pPr marL="0" marR="0" algn="ctr">
                        <a:lnSpc>
                          <a:spcPct val="115000"/>
                        </a:lnSpc>
                        <a:spcBef>
                          <a:spcPts val="0"/>
                        </a:spcBef>
                        <a:spcAft>
                          <a:spcPts val="0"/>
                        </a:spcAft>
                      </a:pPr>
                      <a:r>
                        <a:rPr lang="en-US" sz="1400">
                          <a:effectLst/>
                        </a:rPr>
                        <a:t>(100%)</a:t>
                      </a:r>
                      <a:endParaRPr lang="en-US" sz="1400" b="1">
                        <a:solidFill>
                          <a:srgbClr val="000000"/>
                        </a:solidFill>
                        <a:effectLst/>
                        <a:latin typeface="Times New Roman"/>
                        <a:ea typeface="Calibri"/>
                        <a:cs typeface="Times New Roman"/>
                      </a:endParaRPr>
                    </a:p>
                  </a:txBody>
                  <a:tcPr marL="68580" marR="68580" marT="0" marB="0"/>
                </a:tc>
              </a:tr>
              <a:tr h="610778">
                <a:tc gridSpan="4">
                  <a:txBody>
                    <a:bodyPr/>
                    <a:lstStyle/>
                    <a:p>
                      <a:pPr marL="0" marR="0" algn="ctr">
                        <a:lnSpc>
                          <a:spcPct val="115000"/>
                        </a:lnSpc>
                        <a:spcBef>
                          <a:spcPts val="0"/>
                        </a:spcBef>
                        <a:spcAft>
                          <a:spcPts val="0"/>
                        </a:spcAft>
                      </a:pPr>
                      <a:r>
                        <a:rPr lang="en-US" sz="1400" dirty="0">
                          <a:effectLst/>
                        </a:rPr>
                        <a:t>P-value = 0.0005</a:t>
                      </a:r>
                    </a:p>
                    <a:p>
                      <a:pPr marL="0" marR="0" algn="ctr">
                        <a:lnSpc>
                          <a:spcPct val="115000"/>
                        </a:lnSpc>
                        <a:spcBef>
                          <a:spcPts val="0"/>
                        </a:spcBef>
                        <a:spcAft>
                          <a:spcPts val="0"/>
                        </a:spcAft>
                      </a:pPr>
                      <a:r>
                        <a:rPr lang="en-US" sz="1400" dirty="0">
                          <a:effectLst/>
                        </a:rPr>
                        <a:t>Highly Significant</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6019800"/>
            <a:ext cx="91328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8975" y="6099175"/>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1998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عنصر نائب للمحتوى 5"/>
          <p:cNvGraphicFramePr>
            <a:graphicFrameLocks noGrp="1"/>
          </p:cNvGraphicFramePr>
          <p:nvPr>
            <p:ph idx="1"/>
            <p:extLst>
              <p:ext uri="{D42A27DB-BD31-4B8C-83A1-F6EECF244321}">
                <p14:modId xmlns:p14="http://schemas.microsoft.com/office/powerpoint/2010/main" val="3646506689"/>
              </p:ext>
            </p:extLst>
          </p:nvPr>
        </p:nvGraphicFramePr>
        <p:xfrm>
          <a:off x="685800" y="1295400"/>
          <a:ext cx="7467600" cy="4114800"/>
        </p:xfrm>
        <a:graphic>
          <a:graphicData uri="http://schemas.openxmlformats.org/drawingml/2006/table">
            <a:tbl>
              <a:tblPr firstRow="1" firstCol="1" bandRow="1">
                <a:tableStyleId>{9DCAF9ED-07DC-4A11-8D7F-57B35C25682E}</a:tableStyleId>
              </a:tblPr>
              <a:tblGrid>
                <a:gridCol w="1866505"/>
                <a:gridCol w="2188534"/>
                <a:gridCol w="2136312"/>
                <a:gridCol w="1276249"/>
              </a:tblGrid>
              <a:tr h="687116">
                <a:tc gridSpan="4">
                  <a:txBody>
                    <a:bodyPr/>
                    <a:lstStyle/>
                    <a:p>
                      <a:pPr marL="0" marR="0" algn="ctr">
                        <a:lnSpc>
                          <a:spcPct val="115000"/>
                        </a:lnSpc>
                        <a:spcBef>
                          <a:spcPts val="0"/>
                        </a:spcBef>
                        <a:spcAft>
                          <a:spcPts val="0"/>
                        </a:spcAft>
                      </a:pPr>
                      <a:r>
                        <a:rPr lang="en-US" sz="1400" dirty="0">
                          <a:effectLst/>
                        </a:rPr>
                        <a:t>Table (12): The relationship between Negative Effects of Immigration and Immigrants are discriminated against</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687116">
                <a:tc>
                  <a:txBody>
                    <a:bodyPr/>
                    <a:lstStyle/>
                    <a:p>
                      <a:pPr marL="0" marR="0" algn="ctr">
                        <a:lnSpc>
                          <a:spcPct val="115000"/>
                        </a:lnSpc>
                        <a:spcBef>
                          <a:spcPts val="0"/>
                        </a:spcBef>
                        <a:spcAft>
                          <a:spcPts val="0"/>
                        </a:spcAft>
                      </a:pPr>
                      <a:r>
                        <a:rPr lang="en-US" sz="1400" dirty="0">
                          <a:effectLst/>
                        </a:rPr>
                        <a:t> </a:t>
                      </a:r>
                      <a:endParaRPr lang="en-US" sz="1400" b="1" dirty="0">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Yes, I have thought of emigrating</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I did not thought of emigration</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r>
              <a:tr h="687116">
                <a:tc>
                  <a:txBody>
                    <a:bodyPr/>
                    <a:lstStyle/>
                    <a:p>
                      <a:pPr marL="0" marR="0" algn="ctr">
                        <a:lnSpc>
                          <a:spcPct val="115000"/>
                        </a:lnSpc>
                        <a:spcBef>
                          <a:spcPts val="0"/>
                        </a:spcBef>
                        <a:spcAft>
                          <a:spcPts val="0"/>
                        </a:spcAft>
                      </a:pPr>
                      <a:r>
                        <a:rPr lang="en-US" sz="2000">
                          <a:effectLst/>
                        </a:rPr>
                        <a:t>Yes</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62</a:t>
                      </a:r>
                    </a:p>
                    <a:p>
                      <a:pPr marL="0" marR="0" algn="ctr">
                        <a:lnSpc>
                          <a:spcPct val="115000"/>
                        </a:lnSpc>
                        <a:spcBef>
                          <a:spcPts val="0"/>
                        </a:spcBef>
                        <a:spcAft>
                          <a:spcPts val="0"/>
                        </a:spcAft>
                      </a:pPr>
                      <a:r>
                        <a:rPr lang="en-US" sz="1400">
                          <a:effectLst/>
                        </a:rPr>
                        <a:t>(73.81%)</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11</a:t>
                      </a:r>
                    </a:p>
                    <a:p>
                      <a:pPr marL="0" marR="0" algn="ctr">
                        <a:lnSpc>
                          <a:spcPct val="115000"/>
                        </a:lnSpc>
                        <a:spcBef>
                          <a:spcPts val="0"/>
                        </a:spcBef>
                        <a:spcAft>
                          <a:spcPts val="0"/>
                        </a:spcAft>
                      </a:pPr>
                      <a:r>
                        <a:rPr lang="en-US" sz="1400">
                          <a:effectLst/>
                        </a:rPr>
                        <a:t>(13.1%)</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73</a:t>
                      </a:r>
                    </a:p>
                    <a:p>
                      <a:pPr marL="0" marR="0" algn="ctr">
                        <a:lnSpc>
                          <a:spcPct val="115000"/>
                        </a:lnSpc>
                        <a:spcBef>
                          <a:spcPts val="0"/>
                        </a:spcBef>
                        <a:spcAft>
                          <a:spcPts val="0"/>
                        </a:spcAft>
                      </a:pPr>
                      <a:r>
                        <a:rPr lang="en-US" sz="1400">
                          <a:effectLst/>
                        </a:rPr>
                        <a:t>(86.9%)</a:t>
                      </a:r>
                      <a:endParaRPr lang="en-US" sz="1400" b="1">
                        <a:solidFill>
                          <a:srgbClr val="000000"/>
                        </a:solidFill>
                        <a:effectLst/>
                        <a:latin typeface="Times New Roman"/>
                        <a:ea typeface="Calibri"/>
                        <a:cs typeface="Times New Roman"/>
                      </a:endParaRPr>
                    </a:p>
                  </a:txBody>
                  <a:tcPr marL="68580" marR="68580" marT="0" marB="0"/>
                </a:tc>
              </a:tr>
              <a:tr h="679220">
                <a:tc>
                  <a:txBody>
                    <a:bodyPr/>
                    <a:lstStyle/>
                    <a:p>
                      <a:pPr marL="0" marR="0" algn="ctr">
                        <a:lnSpc>
                          <a:spcPct val="115000"/>
                        </a:lnSpc>
                        <a:spcBef>
                          <a:spcPts val="0"/>
                        </a:spcBef>
                        <a:spcAft>
                          <a:spcPts val="0"/>
                        </a:spcAft>
                      </a:pPr>
                      <a:r>
                        <a:rPr lang="en-US" sz="2000">
                          <a:effectLst/>
                        </a:rPr>
                        <a:t>No</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8</a:t>
                      </a:r>
                    </a:p>
                    <a:p>
                      <a:pPr marL="0" marR="0" algn="ctr">
                        <a:lnSpc>
                          <a:spcPct val="115000"/>
                        </a:lnSpc>
                        <a:spcBef>
                          <a:spcPts val="0"/>
                        </a:spcBef>
                        <a:spcAft>
                          <a:spcPts val="0"/>
                        </a:spcAft>
                      </a:pPr>
                      <a:r>
                        <a:rPr lang="en-US" sz="1400">
                          <a:effectLst/>
                        </a:rPr>
                        <a:t>(9.52%)</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3</a:t>
                      </a:r>
                    </a:p>
                    <a:p>
                      <a:pPr marL="0" marR="0" algn="ctr">
                        <a:lnSpc>
                          <a:spcPct val="115000"/>
                        </a:lnSpc>
                        <a:spcBef>
                          <a:spcPts val="0"/>
                        </a:spcBef>
                        <a:spcAft>
                          <a:spcPts val="0"/>
                        </a:spcAft>
                      </a:pPr>
                      <a:r>
                        <a:rPr lang="en-US" sz="1400">
                          <a:effectLst/>
                        </a:rPr>
                        <a:t>(3.57%)</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11</a:t>
                      </a:r>
                    </a:p>
                    <a:p>
                      <a:pPr marL="0" marR="0" algn="ctr">
                        <a:lnSpc>
                          <a:spcPct val="115000"/>
                        </a:lnSpc>
                        <a:spcBef>
                          <a:spcPts val="0"/>
                        </a:spcBef>
                        <a:spcAft>
                          <a:spcPts val="0"/>
                        </a:spcAft>
                      </a:pPr>
                      <a:r>
                        <a:rPr lang="en-US" sz="1400">
                          <a:effectLst/>
                        </a:rPr>
                        <a:t>(13.1%)</a:t>
                      </a:r>
                      <a:endParaRPr lang="en-US" sz="1400" b="1">
                        <a:solidFill>
                          <a:srgbClr val="000000"/>
                        </a:solidFill>
                        <a:effectLst/>
                        <a:latin typeface="Times New Roman"/>
                        <a:ea typeface="Calibri"/>
                        <a:cs typeface="Times New Roman"/>
                      </a:endParaRPr>
                    </a:p>
                  </a:txBody>
                  <a:tcPr marL="68580" marR="68580" marT="0" marB="0"/>
                </a:tc>
              </a:tr>
              <a:tr h="687116">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70</a:t>
                      </a:r>
                    </a:p>
                    <a:p>
                      <a:pPr marL="0" marR="0" algn="ctr">
                        <a:lnSpc>
                          <a:spcPct val="115000"/>
                        </a:lnSpc>
                        <a:spcBef>
                          <a:spcPts val="0"/>
                        </a:spcBef>
                        <a:spcAft>
                          <a:spcPts val="0"/>
                        </a:spcAft>
                      </a:pPr>
                      <a:r>
                        <a:rPr lang="en-US" sz="1400">
                          <a:effectLst/>
                        </a:rPr>
                        <a:t>(83.33%)</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14</a:t>
                      </a:r>
                    </a:p>
                    <a:p>
                      <a:pPr marL="0" marR="0" algn="ctr">
                        <a:lnSpc>
                          <a:spcPct val="115000"/>
                        </a:lnSpc>
                        <a:spcBef>
                          <a:spcPts val="0"/>
                        </a:spcBef>
                        <a:spcAft>
                          <a:spcPts val="0"/>
                        </a:spcAft>
                      </a:pPr>
                      <a:r>
                        <a:rPr lang="en-US" sz="1400" dirty="0">
                          <a:effectLst/>
                        </a:rPr>
                        <a:t>(16.67%)</a:t>
                      </a:r>
                      <a:endParaRPr lang="en-US" sz="1400" b="1" dirty="0">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84</a:t>
                      </a:r>
                    </a:p>
                    <a:p>
                      <a:pPr marL="0" marR="0" algn="ctr">
                        <a:lnSpc>
                          <a:spcPct val="115000"/>
                        </a:lnSpc>
                        <a:spcBef>
                          <a:spcPts val="0"/>
                        </a:spcBef>
                        <a:spcAft>
                          <a:spcPts val="0"/>
                        </a:spcAft>
                      </a:pPr>
                      <a:r>
                        <a:rPr lang="en-US" sz="1400">
                          <a:effectLst/>
                        </a:rPr>
                        <a:t>(100%)</a:t>
                      </a:r>
                      <a:endParaRPr lang="en-US" sz="1400" b="1">
                        <a:solidFill>
                          <a:srgbClr val="000000"/>
                        </a:solidFill>
                        <a:effectLst/>
                        <a:latin typeface="Times New Roman"/>
                        <a:ea typeface="Calibri"/>
                        <a:cs typeface="Times New Roman"/>
                      </a:endParaRPr>
                    </a:p>
                  </a:txBody>
                  <a:tcPr marL="68580" marR="68580" marT="0" marB="0"/>
                </a:tc>
              </a:tr>
              <a:tr h="687116">
                <a:tc gridSpan="4">
                  <a:txBody>
                    <a:bodyPr/>
                    <a:lstStyle/>
                    <a:p>
                      <a:pPr marL="0" marR="0" algn="ctr">
                        <a:lnSpc>
                          <a:spcPct val="115000"/>
                        </a:lnSpc>
                        <a:spcBef>
                          <a:spcPts val="0"/>
                        </a:spcBef>
                        <a:spcAft>
                          <a:spcPts val="0"/>
                        </a:spcAft>
                      </a:pPr>
                      <a:r>
                        <a:rPr lang="en-US" sz="1400" dirty="0">
                          <a:effectLst/>
                        </a:rPr>
                        <a:t>P-value = 0.311</a:t>
                      </a:r>
                    </a:p>
                    <a:p>
                      <a:pPr marL="0" marR="0" algn="ctr">
                        <a:lnSpc>
                          <a:spcPct val="115000"/>
                        </a:lnSpc>
                        <a:spcBef>
                          <a:spcPts val="0"/>
                        </a:spcBef>
                        <a:spcAft>
                          <a:spcPts val="0"/>
                        </a:spcAft>
                      </a:pPr>
                      <a:r>
                        <a:rPr lang="en-US" sz="1400" dirty="0">
                          <a:effectLst/>
                        </a:rPr>
                        <a:t>Not Significant</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5880904"/>
            <a:ext cx="91328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8231" y="5963925"/>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159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عنصر نائب للمحتوى 5"/>
          <p:cNvGraphicFramePr>
            <a:graphicFrameLocks noGrp="1"/>
          </p:cNvGraphicFramePr>
          <p:nvPr>
            <p:ph idx="1"/>
            <p:extLst>
              <p:ext uri="{D42A27DB-BD31-4B8C-83A1-F6EECF244321}">
                <p14:modId xmlns:p14="http://schemas.microsoft.com/office/powerpoint/2010/main" val="3497754859"/>
              </p:ext>
            </p:extLst>
          </p:nvPr>
        </p:nvGraphicFramePr>
        <p:xfrm>
          <a:off x="304800" y="1219200"/>
          <a:ext cx="8458200" cy="4419601"/>
        </p:xfrm>
        <a:graphic>
          <a:graphicData uri="http://schemas.openxmlformats.org/drawingml/2006/table">
            <a:tbl>
              <a:tblPr firstRow="1" firstCol="1" bandRow="1">
                <a:tableStyleId>{72833802-FEF1-4C79-8D5D-14CF1EAF98D9}</a:tableStyleId>
              </a:tblPr>
              <a:tblGrid>
                <a:gridCol w="2114102"/>
                <a:gridCol w="2478850"/>
                <a:gridCol w="2419701"/>
                <a:gridCol w="1445547"/>
              </a:tblGrid>
              <a:tr h="1021160">
                <a:tc gridSpan="4">
                  <a:txBody>
                    <a:bodyPr/>
                    <a:lstStyle/>
                    <a:p>
                      <a:pPr marL="0" marR="0" algn="ctr">
                        <a:lnSpc>
                          <a:spcPct val="115000"/>
                        </a:lnSpc>
                        <a:spcBef>
                          <a:spcPts val="0"/>
                        </a:spcBef>
                        <a:spcAft>
                          <a:spcPts val="0"/>
                        </a:spcAft>
                      </a:pPr>
                      <a:r>
                        <a:rPr lang="en-US" sz="1400" dirty="0">
                          <a:effectLst/>
                        </a:rPr>
                        <a:t>Table (13): The relationship between Negative Effects of Immigration and The suffering of immigrants from learning a new language and their need for years to master it</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681254">
                <a:tc>
                  <a:txBody>
                    <a:bodyPr/>
                    <a:lstStyle/>
                    <a:p>
                      <a:pPr marL="0" marR="0" algn="ctr">
                        <a:lnSpc>
                          <a:spcPct val="115000"/>
                        </a:lnSpc>
                        <a:spcBef>
                          <a:spcPts val="0"/>
                        </a:spcBef>
                        <a:spcAft>
                          <a:spcPts val="0"/>
                        </a:spcAft>
                      </a:pPr>
                      <a:r>
                        <a:rPr lang="en-US" sz="1400">
                          <a:effectLst/>
                        </a:rPr>
                        <a:t> </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Yes, I have thought of emigrating</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I did not thought of emigration</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r>
              <a:tr h="681254">
                <a:tc>
                  <a:txBody>
                    <a:bodyPr/>
                    <a:lstStyle/>
                    <a:p>
                      <a:pPr marL="0" marR="0" algn="ctr">
                        <a:lnSpc>
                          <a:spcPct val="115000"/>
                        </a:lnSpc>
                        <a:spcBef>
                          <a:spcPts val="0"/>
                        </a:spcBef>
                        <a:spcAft>
                          <a:spcPts val="0"/>
                        </a:spcAft>
                      </a:pPr>
                      <a:r>
                        <a:rPr lang="en-US" sz="2000" dirty="0">
                          <a:effectLst/>
                        </a:rPr>
                        <a:t>Yes</a:t>
                      </a:r>
                      <a:endParaRPr lang="en-US" sz="1400" b="1" dirty="0">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60</a:t>
                      </a:r>
                    </a:p>
                    <a:p>
                      <a:pPr marL="0" marR="0" algn="ctr">
                        <a:lnSpc>
                          <a:spcPct val="115000"/>
                        </a:lnSpc>
                        <a:spcBef>
                          <a:spcPts val="0"/>
                        </a:spcBef>
                        <a:spcAft>
                          <a:spcPts val="0"/>
                        </a:spcAft>
                      </a:pPr>
                      <a:r>
                        <a:rPr lang="en-US" sz="1400" dirty="0">
                          <a:effectLst/>
                        </a:rPr>
                        <a:t>(71.43%)</a:t>
                      </a:r>
                      <a:endParaRPr lang="en-US" sz="1400" b="1" dirty="0">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8</a:t>
                      </a:r>
                    </a:p>
                    <a:p>
                      <a:pPr marL="0" marR="0" algn="ctr">
                        <a:lnSpc>
                          <a:spcPct val="115000"/>
                        </a:lnSpc>
                        <a:spcBef>
                          <a:spcPts val="0"/>
                        </a:spcBef>
                        <a:spcAft>
                          <a:spcPts val="0"/>
                        </a:spcAft>
                      </a:pPr>
                      <a:r>
                        <a:rPr lang="en-US" sz="1400">
                          <a:effectLst/>
                        </a:rPr>
                        <a:t>(9.52%)</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68</a:t>
                      </a:r>
                    </a:p>
                    <a:p>
                      <a:pPr marL="0" marR="0" algn="ctr">
                        <a:lnSpc>
                          <a:spcPct val="115000"/>
                        </a:lnSpc>
                        <a:spcBef>
                          <a:spcPts val="0"/>
                        </a:spcBef>
                        <a:spcAft>
                          <a:spcPts val="0"/>
                        </a:spcAft>
                      </a:pPr>
                      <a:r>
                        <a:rPr lang="en-US" sz="1400">
                          <a:effectLst/>
                        </a:rPr>
                        <a:t>(80.95%)</a:t>
                      </a:r>
                      <a:endParaRPr lang="en-US" sz="1400" b="1">
                        <a:solidFill>
                          <a:srgbClr val="000000"/>
                        </a:solidFill>
                        <a:effectLst/>
                        <a:latin typeface="Times New Roman"/>
                        <a:ea typeface="Calibri"/>
                        <a:cs typeface="Times New Roman"/>
                      </a:endParaRPr>
                    </a:p>
                  </a:txBody>
                  <a:tcPr marL="68580" marR="68580" marT="0" marB="0"/>
                </a:tc>
              </a:tr>
              <a:tr h="673425">
                <a:tc>
                  <a:txBody>
                    <a:bodyPr/>
                    <a:lstStyle/>
                    <a:p>
                      <a:pPr marL="0" marR="0" algn="ctr">
                        <a:lnSpc>
                          <a:spcPct val="115000"/>
                        </a:lnSpc>
                        <a:spcBef>
                          <a:spcPts val="0"/>
                        </a:spcBef>
                        <a:spcAft>
                          <a:spcPts val="0"/>
                        </a:spcAft>
                      </a:pPr>
                      <a:r>
                        <a:rPr lang="en-US" sz="2000">
                          <a:effectLst/>
                        </a:rPr>
                        <a:t>No</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10</a:t>
                      </a:r>
                    </a:p>
                    <a:p>
                      <a:pPr marL="0" marR="0" algn="ctr">
                        <a:lnSpc>
                          <a:spcPct val="115000"/>
                        </a:lnSpc>
                        <a:spcBef>
                          <a:spcPts val="0"/>
                        </a:spcBef>
                        <a:spcAft>
                          <a:spcPts val="0"/>
                        </a:spcAft>
                      </a:pPr>
                      <a:r>
                        <a:rPr lang="en-US" sz="1400">
                          <a:effectLst/>
                        </a:rPr>
                        <a:t>(11.9%)</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6</a:t>
                      </a:r>
                    </a:p>
                    <a:p>
                      <a:pPr marL="0" marR="0" algn="ctr">
                        <a:lnSpc>
                          <a:spcPct val="115000"/>
                        </a:lnSpc>
                        <a:spcBef>
                          <a:spcPts val="0"/>
                        </a:spcBef>
                        <a:spcAft>
                          <a:spcPts val="0"/>
                        </a:spcAft>
                      </a:pPr>
                      <a:r>
                        <a:rPr lang="en-US" sz="1400">
                          <a:effectLst/>
                        </a:rPr>
                        <a:t>(7.14%)</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16</a:t>
                      </a:r>
                    </a:p>
                    <a:p>
                      <a:pPr marL="0" marR="0" algn="ctr">
                        <a:lnSpc>
                          <a:spcPct val="115000"/>
                        </a:lnSpc>
                        <a:spcBef>
                          <a:spcPts val="0"/>
                        </a:spcBef>
                        <a:spcAft>
                          <a:spcPts val="0"/>
                        </a:spcAft>
                      </a:pPr>
                      <a:r>
                        <a:rPr lang="en-US" sz="1400">
                          <a:effectLst/>
                        </a:rPr>
                        <a:t>(19.05%)</a:t>
                      </a:r>
                      <a:endParaRPr lang="en-US" sz="1400" b="1">
                        <a:solidFill>
                          <a:srgbClr val="000000"/>
                        </a:solidFill>
                        <a:effectLst/>
                        <a:latin typeface="Times New Roman"/>
                        <a:ea typeface="Calibri"/>
                        <a:cs typeface="Times New Roman"/>
                      </a:endParaRPr>
                    </a:p>
                  </a:txBody>
                  <a:tcPr marL="68580" marR="68580" marT="0" marB="0"/>
                </a:tc>
              </a:tr>
              <a:tr h="681254">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70</a:t>
                      </a:r>
                    </a:p>
                    <a:p>
                      <a:pPr marL="0" marR="0" algn="ctr">
                        <a:lnSpc>
                          <a:spcPct val="115000"/>
                        </a:lnSpc>
                        <a:spcBef>
                          <a:spcPts val="0"/>
                        </a:spcBef>
                        <a:spcAft>
                          <a:spcPts val="0"/>
                        </a:spcAft>
                      </a:pPr>
                      <a:r>
                        <a:rPr lang="en-US" sz="1400">
                          <a:effectLst/>
                        </a:rPr>
                        <a:t>(83.33%)</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14</a:t>
                      </a:r>
                    </a:p>
                    <a:p>
                      <a:pPr marL="0" marR="0" algn="ctr">
                        <a:lnSpc>
                          <a:spcPct val="115000"/>
                        </a:lnSpc>
                        <a:spcBef>
                          <a:spcPts val="0"/>
                        </a:spcBef>
                        <a:spcAft>
                          <a:spcPts val="0"/>
                        </a:spcAft>
                      </a:pPr>
                      <a:r>
                        <a:rPr lang="en-US" sz="1400">
                          <a:effectLst/>
                        </a:rPr>
                        <a:t>(16.67%)</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84</a:t>
                      </a:r>
                    </a:p>
                    <a:p>
                      <a:pPr marL="0" marR="0" algn="ctr">
                        <a:lnSpc>
                          <a:spcPct val="115000"/>
                        </a:lnSpc>
                        <a:spcBef>
                          <a:spcPts val="0"/>
                        </a:spcBef>
                        <a:spcAft>
                          <a:spcPts val="0"/>
                        </a:spcAft>
                      </a:pPr>
                      <a:r>
                        <a:rPr lang="en-US" sz="1400">
                          <a:effectLst/>
                        </a:rPr>
                        <a:t>(100%)</a:t>
                      </a:r>
                      <a:endParaRPr lang="en-US" sz="1400" b="1">
                        <a:solidFill>
                          <a:srgbClr val="000000"/>
                        </a:solidFill>
                        <a:effectLst/>
                        <a:latin typeface="Times New Roman"/>
                        <a:ea typeface="Calibri"/>
                        <a:cs typeface="Times New Roman"/>
                      </a:endParaRPr>
                    </a:p>
                  </a:txBody>
                  <a:tcPr marL="68580" marR="68580" marT="0" marB="0"/>
                </a:tc>
              </a:tr>
              <a:tr h="681254">
                <a:tc gridSpan="4">
                  <a:txBody>
                    <a:bodyPr/>
                    <a:lstStyle/>
                    <a:p>
                      <a:pPr marL="0" marR="0" algn="ctr">
                        <a:lnSpc>
                          <a:spcPct val="115000"/>
                        </a:lnSpc>
                        <a:spcBef>
                          <a:spcPts val="0"/>
                        </a:spcBef>
                        <a:spcAft>
                          <a:spcPts val="0"/>
                        </a:spcAft>
                      </a:pPr>
                      <a:r>
                        <a:rPr lang="en-US" sz="1400" dirty="0">
                          <a:effectLst/>
                        </a:rPr>
                        <a:t>P-value = 0.012</a:t>
                      </a:r>
                    </a:p>
                    <a:p>
                      <a:pPr marL="0" marR="0" algn="ctr">
                        <a:lnSpc>
                          <a:spcPct val="115000"/>
                        </a:lnSpc>
                        <a:spcBef>
                          <a:spcPts val="0"/>
                        </a:spcBef>
                        <a:spcAft>
                          <a:spcPts val="0"/>
                        </a:spcAft>
                      </a:pPr>
                      <a:r>
                        <a:rPr lang="en-US" sz="1400" dirty="0">
                          <a:effectLst/>
                        </a:rPr>
                        <a:t>Significant</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10593"/>
            <a:ext cx="91328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صورة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6029446"/>
            <a:ext cx="838200" cy="838200"/>
          </a:xfrm>
          <a:prstGeom prst="rect">
            <a:avLst/>
          </a:prstGeom>
        </p:spPr>
      </p:pic>
    </p:spTree>
    <p:extLst>
      <p:ext uri="{BB962C8B-B14F-4D97-AF65-F5344CB8AC3E}">
        <p14:creationId xmlns:p14="http://schemas.microsoft.com/office/powerpoint/2010/main" val="3523151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228600"/>
            <a:ext cx="7772400" cy="563562"/>
          </a:xfrm>
          <a:solidFill>
            <a:schemeClr val="accent2">
              <a:lumMod val="40000"/>
              <a:lumOff val="60000"/>
            </a:schemeClr>
          </a:solidFill>
        </p:spPr>
        <p:txBody>
          <a:bodyPr>
            <a:normAutofit fontScale="90000"/>
          </a:bodyPr>
          <a:lstStyle/>
          <a:p>
            <a:r>
              <a:rPr lang="en-US" dirty="0" smtClean="0"/>
              <a:t>DISCUSSION </a:t>
            </a:r>
            <a:endParaRPr lang="en-US" dirty="0"/>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52800" y="2743200"/>
            <a:ext cx="2405063" cy="200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ستطيل مستدير الزوايا 5"/>
          <p:cNvSpPr/>
          <p:nvPr/>
        </p:nvSpPr>
        <p:spPr>
          <a:xfrm>
            <a:off x="6248400" y="1447800"/>
            <a:ext cx="2514600" cy="489512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a:p>
            <a:pPr algn="ctr"/>
            <a:r>
              <a:rPr lang="en-US" dirty="0"/>
              <a:t>Randomized study In </a:t>
            </a:r>
            <a:r>
              <a:rPr lang="en-US" dirty="0" smtClean="0"/>
              <a:t>Al- Mustansiriya </a:t>
            </a:r>
            <a:r>
              <a:rPr lang="en-US" dirty="0"/>
              <a:t>University </a:t>
            </a:r>
            <a:r>
              <a:rPr lang="en-US" dirty="0" smtClean="0"/>
              <a:t>research in 2007 ,To </a:t>
            </a:r>
            <a:r>
              <a:rPr lang="en-US" dirty="0"/>
              <a:t>provide adequate housing ranked Second</a:t>
            </a:r>
          </a:p>
          <a:p>
            <a:pPr algn="ctr"/>
            <a:endParaRPr lang="en-US" dirty="0"/>
          </a:p>
          <a:p>
            <a:pPr algn="ctr"/>
            <a:r>
              <a:rPr lang="en-US" dirty="0"/>
              <a:t>to search for security and safety ranked </a:t>
            </a:r>
            <a:r>
              <a:rPr lang="en-US" dirty="0" smtClean="0"/>
              <a:t>firs t  the percentage about 85.3%</a:t>
            </a:r>
            <a:endParaRPr lang="en-US" dirty="0"/>
          </a:p>
        </p:txBody>
      </p:sp>
      <p:sp>
        <p:nvSpPr>
          <p:cNvPr id="8" name="مستطيل مستدير الزوايا 7"/>
          <p:cNvSpPr/>
          <p:nvPr/>
        </p:nvSpPr>
        <p:spPr>
          <a:xfrm>
            <a:off x="381000" y="1542327"/>
            <a:ext cx="2514600" cy="4876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In our epidemiology Study, Immigration outside the country for residence ranked first , so P</a:t>
            </a:r>
            <a:r>
              <a:rPr lang="en-US" dirty="0" smtClean="0"/>
              <a:t>_ Value </a:t>
            </a:r>
            <a:r>
              <a:rPr lang="en-US" dirty="0"/>
              <a:t>highly significant </a:t>
            </a:r>
          </a:p>
          <a:p>
            <a:pPr algn="ctr"/>
            <a:endParaRPr lang="en-US" dirty="0"/>
          </a:p>
          <a:p>
            <a:pPr algn="ctr"/>
            <a:r>
              <a:rPr lang="en-US" dirty="0"/>
              <a:t>immigration outside the country and search for safety and security, ranked second </a:t>
            </a:r>
            <a:r>
              <a:rPr lang="en-US" dirty="0" smtClean="0"/>
              <a:t> percentage about 71.43%</a:t>
            </a:r>
            <a:endParaRPr lang="en-US" dirty="0"/>
          </a:p>
          <a:p>
            <a:pPr algn="ctr"/>
            <a:endParaRPr lang="en-US" dirty="0"/>
          </a:p>
        </p:txBody>
      </p:sp>
    </p:spTree>
    <p:extLst>
      <p:ext uri="{BB962C8B-B14F-4D97-AF65-F5344CB8AC3E}">
        <p14:creationId xmlns:p14="http://schemas.microsoft.com/office/powerpoint/2010/main" val="1376514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228600"/>
            <a:ext cx="8229600" cy="1143000"/>
          </a:xfrm>
          <a:solidFill>
            <a:schemeClr val="accent2">
              <a:lumMod val="20000"/>
              <a:lumOff val="80000"/>
            </a:schemeClr>
          </a:solidFill>
        </p:spPr>
        <p:txBody>
          <a:bodyPr/>
          <a:lstStyle/>
          <a:p>
            <a:r>
              <a:rPr lang="en-US" dirty="0" smtClean="0">
                <a:latin typeface="Andalus" pitchFamily="18" charset="-78"/>
                <a:cs typeface="Andalus" pitchFamily="18" charset="-78"/>
              </a:rPr>
              <a:t>CONCLUSION</a:t>
            </a:r>
            <a:endParaRPr lang="en-US" dirty="0">
              <a:latin typeface="Andalus" pitchFamily="18" charset="-78"/>
              <a:cs typeface="Andalus" pitchFamily="18" charset="-78"/>
            </a:endParaRPr>
          </a:p>
        </p:txBody>
      </p:sp>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0" indent="0">
              <a:buNone/>
            </a:pPr>
            <a:r>
              <a:rPr lang="en-US" dirty="0" smtClean="0"/>
              <a:t> </a:t>
            </a:r>
          </a:p>
          <a:p>
            <a:r>
              <a:rPr lang="en-US" dirty="0" smtClean="0"/>
              <a:t> Through the study , it was found a large percentage of competencies and expertise who want migration due many reasons like weakness of services and safety , to fulfill them creative aspirations  and etc… </a:t>
            </a:r>
          </a:p>
          <a:p>
            <a:r>
              <a:rPr lang="en-US" dirty="0" smtClean="0"/>
              <a:t>The study revealed the most common negative effects of migration is immigrants are discrimination against. Also through the study, patriotism is the common reason that prevented them from thinking of emigrating  </a:t>
            </a:r>
          </a:p>
          <a:p>
            <a:endParaRPr lang="en-US" dirty="0"/>
          </a:p>
        </p:txBody>
      </p:sp>
    </p:spTree>
    <p:extLst>
      <p:ext uri="{BB962C8B-B14F-4D97-AF65-F5344CB8AC3E}">
        <p14:creationId xmlns:p14="http://schemas.microsoft.com/office/powerpoint/2010/main" val="2664007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ctrTitle"/>
          </p:nvPr>
        </p:nvSpPr>
        <p:spPr/>
        <p:txBody>
          <a:bodyPr>
            <a:normAutofit/>
          </a:bodyPr>
          <a:lstStyle/>
          <a:p>
            <a:r>
              <a:rPr lang="en-US" dirty="0" smtClean="0">
                <a:latin typeface="Andalus" pitchFamily="18" charset="-78"/>
                <a:cs typeface="Andalus" pitchFamily="18" charset="-78"/>
              </a:rPr>
              <a:t>Supervised by : </a:t>
            </a:r>
            <a:br>
              <a:rPr lang="en-US" dirty="0" smtClean="0">
                <a:latin typeface="Andalus" pitchFamily="18" charset="-78"/>
                <a:cs typeface="Andalus" pitchFamily="18" charset="-78"/>
              </a:rPr>
            </a:br>
            <a:r>
              <a:rPr lang="en-US" sz="4000" dirty="0" smtClean="0">
                <a:latin typeface="Andalus" pitchFamily="18" charset="-78"/>
                <a:cs typeface="Andalus" pitchFamily="18" charset="-78"/>
              </a:rPr>
              <a:t>Dr. Delal Ahmad Al-</a:t>
            </a:r>
            <a:r>
              <a:rPr lang="en-US" sz="4000" dirty="0" err="1" smtClean="0">
                <a:latin typeface="Andalus" pitchFamily="18" charset="-78"/>
                <a:cs typeface="Andalus" pitchFamily="18" charset="-78"/>
              </a:rPr>
              <a:t>Aljumaily</a:t>
            </a:r>
            <a:r>
              <a:rPr lang="en-US" sz="4000" dirty="0" smtClean="0">
                <a:latin typeface="Andalus" pitchFamily="18" charset="-78"/>
                <a:cs typeface="Andalus" pitchFamily="18" charset="-78"/>
              </a:rPr>
              <a:t> </a:t>
            </a:r>
            <a:endParaRPr lang="en-US" sz="4000" dirty="0">
              <a:latin typeface="Andalus" pitchFamily="18" charset="-78"/>
              <a:cs typeface="Andalus" pitchFamily="18" charset="-78"/>
            </a:endParaRPr>
          </a:p>
        </p:txBody>
      </p:sp>
      <p:sp>
        <p:nvSpPr>
          <p:cNvPr id="7" name="عنوان فرعي 6"/>
          <p:cNvSpPr>
            <a:spLocks noGrp="1"/>
          </p:cNvSpPr>
          <p:nvPr>
            <p:ph type="subTitle" idx="1"/>
          </p:nvPr>
        </p:nvSpPr>
        <p:spPr>
          <a:noFill/>
        </p:spPr>
        <p:txBody>
          <a:bodyPr>
            <a:normAutofit/>
          </a:bodyPr>
          <a:lstStyle/>
          <a:p>
            <a:r>
              <a:rPr lang="en-US" sz="4000" dirty="0" smtClean="0">
                <a:solidFill>
                  <a:schemeClr val="tx1"/>
                </a:solidFill>
                <a:latin typeface="Andalus" pitchFamily="18" charset="-78"/>
                <a:cs typeface="Andalus" pitchFamily="18" charset="-78"/>
              </a:rPr>
              <a:t>DR. Huda Abbas</a:t>
            </a:r>
          </a:p>
          <a:p>
            <a:endParaRPr lang="en-US" sz="4000" dirty="0" smtClean="0">
              <a:solidFill>
                <a:schemeClr val="tx1"/>
              </a:solidFill>
              <a:latin typeface="Andalus" pitchFamily="18" charset="-78"/>
              <a:cs typeface="Andalus" pitchFamily="18" charset="-78"/>
            </a:endParaRPr>
          </a:p>
        </p:txBody>
      </p:sp>
      <p:sp>
        <p:nvSpPr>
          <p:cNvPr id="13" name="شكل بيضاوي 12"/>
          <p:cNvSpPr/>
          <p:nvPr/>
        </p:nvSpPr>
        <p:spPr>
          <a:xfrm>
            <a:off x="1905000" y="4800600"/>
            <a:ext cx="5334000" cy="1447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DEPARTMENT OF FAMILY AND COMMUNITY MEDICINE </a:t>
            </a:r>
            <a:endParaRPr lang="en-US" dirty="0"/>
          </a:p>
        </p:txBody>
      </p:sp>
    </p:spTree>
    <p:extLst>
      <p:ext uri="{BB962C8B-B14F-4D97-AF65-F5344CB8AC3E}">
        <p14:creationId xmlns:p14="http://schemas.microsoft.com/office/powerpoint/2010/main" val="2349526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6200"/>
            <a:ext cx="8229600" cy="1143000"/>
          </a:xfrm>
          <a:solidFill>
            <a:schemeClr val="accent2">
              <a:lumMod val="20000"/>
              <a:lumOff val="80000"/>
            </a:schemeClr>
          </a:solidFill>
        </p:spPr>
        <p:txBody>
          <a:bodyPr>
            <a:normAutofit/>
          </a:bodyPr>
          <a:lstStyle/>
          <a:p>
            <a:r>
              <a:rPr lang="en-US" sz="4000" dirty="0" smtClean="0">
                <a:latin typeface="Andalus" pitchFamily="18" charset="-78"/>
                <a:cs typeface="Andalus" pitchFamily="18" charset="-78"/>
              </a:rPr>
              <a:t>RECOMMENDATION</a:t>
            </a:r>
            <a:r>
              <a:rPr lang="en-US" sz="4000" dirty="0" smtClean="0"/>
              <a:t> </a:t>
            </a:r>
            <a:endParaRPr lang="en-US" sz="4000" dirty="0"/>
          </a:p>
        </p:txBody>
      </p:sp>
      <p:sp>
        <p:nvSpPr>
          <p:cNvPr id="3" name="عنصر نائب للمحتوى 2"/>
          <p:cNvSpPr>
            <a:spLocks noGrp="1"/>
          </p:cNvSpPr>
          <p:nvPr>
            <p:ph idx="1"/>
          </p:nvPr>
        </p:nvSpPr>
        <p:spPr>
          <a:xfrm>
            <a:off x="381000" y="1143000"/>
            <a:ext cx="8382000" cy="5562600"/>
          </a:xfrm>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marL="0" indent="0">
              <a:buNone/>
            </a:pPr>
            <a:r>
              <a:rPr lang="en-US" dirty="0" smtClean="0"/>
              <a:t> </a:t>
            </a:r>
          </a:p>
          <a:p>
            <a:r>
              <a:rPr lang="en-US" dirty="0" smtClean="0"/>
              <a:t> 1- Providing security and safety for all Iraqis, especially male and female teachers, as they suffer from kidnapping, killing and bombing. The state must provide adequate protection for educational facilities. </a:t>
            </a:r>
          </a:p>
          <a:p>
            <a:r>
              <a:rPr lang="en-US" dirty="0" smtClean="0"/>
              <a:t> 2- Serious interest by the government in teachers because they are a major national wealth, through fulfilling the material and moral desires of the teachers, through increasing salaries to match the salaries of university professors in Arab countries and activating the university service law, either morally, through the work of committees that carry out the task of publishing the professors’ writings, which  It remained piled high with dust and did not see the light etc..</a:t>
            </a:r>
            <a:endParaRPr lang="en-US" dirty="0"/>
          </a:p>
        </p:txBody>
      </p:sp>
    </p:spTree>
    <p:extLst>
      <p:ext uri="{BB962C8B-B14F-4D97-AF65-F5344CB8AC3E}">
        <p14:creationId xmlns:p14="http://schemas.microsoft.com/office/powerpoint/2010/main" val="2459906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2503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صر نائب للمحتوى 2"/>
          <p:cNvSpPr>
            <a:spLocks noGrp="1"/>
          </p:cNvSpPr>
          <p:nvPr>
            <p:ph idx="1"/>
          </p:nvPr>
        </p:nvSpPr>
        <p:spPr>
          <a:xfrm>
            <a:off x="0" y="0"/>
            <a:ext cx="9144000" cy="6858000"/>
          </a:xfrm>
        </p:spPr>
        <p:txBody>
          <a:bodyPr>
            <a:normAutofit/>
          </a:bodyPr>
          <a:lstStyle/>
          <a:p>
            <a:pPr marL="0" indent="0" algn="ctr">
              <a:buNone/>
            </a:pPr>
            <a:endParaRPr lang="en-US" sz="6000" dirty="0" smtClean="0">
              <a:latin typeface="Papyrus" pitchFamily="66" charset="0"/>
            </a:endParaRPr>
          </a:p>
          <a:p>
            <a:pPr marL="0" indent="0" algn="ctr">
              <a:buNone/>
            </a:pPr>
            <a:endParaRPr lang="en-US" sz="6000" dirty="0" smtClean="0">
              <a:latin typeface="Papyrus" pitchFamily="66" charset="0"/>
            </a:endParaRPr>
          </a:p>
          <a:p>
            <a:pPr marL="0" indent="0" algn="ctr">
              <a:buNone/>
            </a:pPr>
            <a:r>
              <a:rPr lang="en-US" sz="6000" dirty="0" smtClean="0">
                <a:latin typeface="Papyrus" pitchFamily="66" charset="0"/>
              </a:rPr>
              <a:t>THANK YOU</a:t>
            </a:r>
          </a:p>
          <a:p>
            <a:pPr marL="0" indent="0" algn="ctr">
              <a:buNone/>
            </a:pPr>
            <a:r>
              <a:rPr lang="en-US" sz="6000" dirty="0" smtClean="0">
                <a:latin typeface="Papyrus" pitchFamily="66" charset="0"/>
              </a:rPr>
              <a:t> FOR YOUR ATTENTION </a:t>
            </a:r>
            <a:endParaRPr lang="en-US" sz="6000" dirty="0">
              <a:latin typeface="Papyrus" pitchFamily="66" charset="0"/>
            </a:endParaRPr>
          </a:p>
        </p:txBody>
      </p:sp>
    </p:spTree>
    <p:extLst>
      <p:ext uri="{BB962C8B-B14F-4D97-AF65-F5344CB8AC3E}">
        <p14:creationId xmlns:p14="http://schemas.microsoft.com/office/powerpoint/2010/main" val="167787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صورة 61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4883" y="1783079"/>
            <a:ext cx="1562791" cy="1841678"/>
          </a:xfrm>
          <a:prstGeom prst="rect">
            <a:avLst/>
          </a:prstGeom>
        </p:spPr>
      </p:pic>
      <p:pic>
        <p:nvPicPr>
          <p:cNvPr id="20" name="صورة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8228" y="4287251"/>
            <a:ext cx="1454972" cy="1877383"/>
          </a:xfrm>
          <a:prstGeom prst="rect">
            <a:avLst/>
          </a:prstGeom>
          <a:ln>
            <a:noFill/>
          </a:ln>
          <a:effectLst>
            <a:outerShdw blurRad="292100" dist="139700" dir="2700000" algn="tl" rotWithShape="0">
              <a:srgbClr val="333333">
                <a:alpha val="65000"/>
              </a:srgbClr>
            </a:outerShdw>
          </a:effectLst>
        </p:spPr>
      </p:pic>
      <p:pic>
        <p:nvPicPr>
          <p:cNvPr id="19" name="صورة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6229" y="4287251"/>
            <a:ext cx="1543380" cy="1660154"/>
          </a:xfrm>
          <a:prstGeom prst="rect">
            <a:avLst/>
          </a:prstGeom>
          <a:ln>
            <a:noFill/>
          </a:ln>
          <a:effectLst>
            <a:outerShdw blurRad="292100" dist="139700" dir="2700000" algn="tl" rotWithShape="0">
              <a:srgbClr val="333333">
                <a:alpha val="65000"/>
              </a:srgbClr>
            </a:outerShdw>
          </a:effectLst>
        </p:spPr>
      </p:pic>
      <p:sp>
        <p:nvSpPr>
          <p:cNvPr id="2" name="عنوان 1"/>
          <p:cNvSpPr>
            <a:spLocks noGrp="1"/>
          </p:cNvSpPr>
          <p:nvPr>
            <p:ph type="title"/>
          </p:nvPr>
        </p:nvSpPr>
        <p:spPr/>
        <p:txBody>
          <a:bodyPr>
            <a:normAutofit fontScale="90000"/>
          </a:bodyPr>
          <a:lstStyle/>
          <a:p>
            <a:r>
              <a:rPr lang="en-US" b="1" dirty="0" smtClean="0">
                <a:solidFill>
                  <a:schemeClr val="tx1">
                    <a:lumMod val="95000"/>
                    <a:lumOff val="5000"/>
                  </a:schemeClr>
                </a:solidFill>
                <a:latin typeface="Andalus" pitchFamily="18" charset="-78"/>
                <a:cs typeface="Andalus" pitchFamily="18" charset="-78"/>
              </a:rPr>
              <a:t>PRESENTED BY :</a:t>
            </a:r>
            <a:br>
              <a:rPr lang="en-US" b="1" dirty="0" smtClean="0">
                <a:solidFill>
                  <a:schemeClr val="tx1">
                    <a:lumMod val="95000"/>
                    <a:lumOff val="5000"/>
                  </a:schemeClr>
                </a:solidFill>
                <a:latin typeface="Andalus" pitchFamily="18" charset="-78"/>
                <a:cs typeface="Andalus" pitchFamily="18" charset="-78"/>
              </a:rPr>
            </a:br>
            <a:endParaRPr lang="en-US" b="1" dirty="0">
              <a:solidFill>
                <a:schemeClr val="tx1">
                  <a:lumMod val="95000"/>
                  <a:lumOff val="5000"/>
                </a:schemeClr>
              </a:solidFill>
              <a:latin typeface="Andalus" pitchFamily="18" charset="-78"/>
              <a:cs typeface="Andalus" pitchFamily="18" charset="-78"/>
            </a:endParaRPr>
          </a:p>
        </p:txBody>
      </p:sp>
      <p:pic>
        <p:nvPicPr>
          <p:cNvPr id="16" name="عنصر نائب للمحتوى 15"/>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980457" y="1921704"/>
            <a:ext cx="1315686" cy="1883757"/>
          </a:xfrm>
          <a:prstGeom prst="rect">
            <a:avLst/>
          </a:prstGeom>
          <a:ln>
            <a:noFill/>
          </a:ln>
          <a:effectLst>
            <a:outerShdw blurRad="292100" dist="139700" dir="2700000" algn="tl" rotWithShape="0">
              <a:srgbClr val="333333">
                <a:alpha val="65000"/>
              </a:srgbClr>
            </a:outerShdw>
          </a:effectLst>
        </p:spPr>
      </p:pic>
      <p:pic>
        <p:nvPicPr>
          <p:cNvPr id="17" name="صورة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66293" y="1752599"/>
            <a:ext cx="1112691" cy="1833005"/>
          </a:xfrm>
          <a:prstGeom prst="rect">
            <a:avLst/>
          </a:prstGeom>
          <a:ln>
            <a:noFill/>
          </a:ln>
          <a:effectLst>
            <a:outerShdw blurRad="292100" dist="139700" dir="2700000" algn="tl" rotWithShape="0">
              <a:srgbClr val="333333">
                <a:alpha val="65000"/>
              </a:srgbClr>
            </a:outerShdw>
          </a:effectLst>
        </p:spPr>
      </p:pic>
      <p:sp>
        <p:nvSpPr>
          <p:cNvPr id="25" name="شكل بيضاوي 24"/>
          <p:cNvSpPr/>
          <p:nvPr/>
        </p:nvSpPr>
        <p:spPr>
          <a:xfrm>
            <a:off x="838200" y="3414190"/>
            <a:ext cx="1600200" cy="674758"/>
          </a:xfrm>
          <a:prstGeom prst="ellipse">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smtClean="0">
                <a:latin typeface="Andalus" pitchFamily="18" charset="-78"/>
                <a:cs typeface="Andalus" pitchFamily="18" charset="-78"/>
              </a:rPr>
              <a:t>Maab muhanad</a:t>
            </a:r>
            <a:endParaRPr lang="en-US" b="1" dirty="0">
              <a:latin typeface="Andalus" pitchFamily="18" charset="-78"/>
              <a:cs typeface="Andalus" pitchFamily="18" charset="-78"/>
            </a:endParaRPr>
          </a:p>
        </p:txBody>
      </p:sp>
      <p:sp>
        <p:nvSpPr>
          <p:cNvPr id="26" name="شكل بيضاوي 25"/>
          <p:cNvSpPr/>
          <p:nvPr/>
        </p:nvSpPr>
        <p:spPr>
          <a:xfrm>
            <a:off x="3440393" y="3352800"/>
            <a:ext cx="1931772" cy="703028"/>
          </a:xfrm>
          <a:prstGeom prst="ellipse">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smtClean="0">
                <a:latin typeface="Andalus" pitchFamily="18" charset="-78"/>
                <a:cs typeface="Andalus" pitchFamily="18" charset="-78"/>
              </a:rPr>
              <a:t>Maha mohammed</a:t>
            </a:r>
            <a:endParaRPr lang="en-US" b="1" dirty="0">
              <a:latin typeface="Andalus" pitchFamily="18" charset="-78"/>
              <a:cs typeface="Andalus" pitchFamily="18" charset="-78"/>
            </a:endParaRPr>
          </a:p>
        </p:txBody>
      </p:sp>
      <p:sp>
        <p:nvSpPr>
          <p:cNvPr id="27" name="شكل بيضاوي 26"/>
          <p:cNvSpPr/>
          <p:nvPr/>
        </p:nvSpPr>
        <p:spPr>
          <a:xfrm>
            <a:off x="6225105" y="3508584"/>
            <a:ext cx="1950720" cy="669816"/>
          </a:xfrm>
          <a:prstGeom prst="ellipse">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smtClean="0">
                <a:latin typeface="Andalus" pitchFamily="18" charset="-78"/>
                <a:cs typeface="Andalus" pitchFamily="18" charset="-78"/>
              </a:rPr>
              <a:t>Nada mustafa </a:t>
            </a:r>
            <a:endParaRPr lang="en-US" b="1" dirty="0">
              <a:latin typeface="Andalus" pitchFamily="18" charset="-78"/>
              <a:cs typeface="Andalus" pitchFamily="18" charset="-78"/>
            </a:endParaRPr>
          </a:p>
        </p:txBody>
      </p:sp>
      <p:sp>
        <p:nvSpPr>
          <p:cNvPr id="28" name="شكل بيضاوي 27"/>
          <p:cNvSpPr/>
          <p:nvPr/>
        </p:nvSpPr>
        <p:spPr>
          <a:xfrm>
            <a:off x="1767113" y="5913432"/>
            <a:ext cx="2133600" cy="502403"/>
          </a:xfrm>
          <a:prstGeom prst="ellipse">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smtClean="0">
                <a:latin typeface="Andalus" pitchFamily="18" charset="-78"/>
                <a:cs typeface="Andalus" pitchFamily="18" charset="-78"/>
              </a:rPr>
              <a:t>Mohamme</a:t>
            </a:r>
            <a:r>
              <a:rPr lang="en-US" dirty="0" smtClean="0">
                <a:latin typeface="Andalus" pitchFamily="18" charset="-78"/>
                <a:cs typeface="Andalus" pitchFamily="18" charset="-78"/>
              </a:rPr>
              <a:t>d </a:t>
            </a:r>
            <a:r>
              <a:rPr lang="en-US" b="1" dirty="0" smtClean="0">
                <a:latin typeface="Andalus" pitchFamily="18" charset="-78"/>
                <a:cs typeface="Andalus" pitchFamily="18" charset="-78"/>
              </a:rPr>
              <a:t>abdullah</a:t>
            </a:r>
            <a:endParaRPr lang="en-US" b="1" dirty="0">
              <a:latin typeface="Andalus" pitchFamily="18" charset="-78"/>
              <a:cs typeface="Andalus" pitchFamily="18" charset="-78"/>
            </a:endParaRPr>
          </a:p>
        </p:txBody>
      </p:sp>
      <p:sp>
        <p:nvSpPr>
          <p:cNvPr id="29" name="شكل بيضاوي 28"/>
          <p:cNvSpPr/>
          <p:nvPr/>
        </p:nvSpPr>
        <p:spPr>
          <a:xfrm>
            <a:off x="4739640" y="5992917"/>
            <a:ext cx="2438400" cy="610547"/>
          </a:xfrm>
          <a:prstGeom prst="ellipse">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smtClean="0">
                <a:latin typeface="Andalus" pitchFamily="18" charset="-78"/>
                <a:cs typeface="Andalus" pitchFamily="18" charset="-78"/>
              </a:rPr>
              <a:t>Abdulsamee yasen </a:t>
            </a:r>
            <a:endParaRPr lang="en-US" b="1" dirty="0">
              <a:latin typeface="Andalus" pitchFamily="18" charset="-78"/>
              <a:cs typeface="Andalus" pitchFamily="18" charset="-78"/>
            </a:endParaRPr>
          </a:p>
        </p:txBody>
      </p:sp>
      <p:pic>
        <p:nvPicPr>
          <p:cNvPr id="6144" name="صورة 61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2301" y="108675"/>
            <a:ext cx="914400" cy="1187532"/>
          </a:xfrm>
          <a:prstGeom prst="rect">
            <a:avLst/>
          </a:prstGeom>
        </p:spPr>
      </p:pic>
      <p:pic>
        <p:nvPicPr>
          <p:cNvPr id="6145" name="صورة 61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46292" y="72022"/>
            <a:ext cx="1413141" cy="1299440"/>
          </a:xfrm>
          <a:prstGeom prst="rect">
            <a:avLst/>
          </a:prstGeom>
        </p:spPr>
      </p:pic>
    </p:spTree>
    <p:extLst>
      <p:ext uri="{BB962C8B-B14F-4D97-AF65-F5344CB8AC3E}">
        <p14:creationId xmlns:p14="http://schemas.microsoft.com/office/powerpoint/2010/main" val="454908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 y="152400"/>
            <a:ext cx="8763000" cy="1143000"/>
          </a:xfrm>
        </p:spPr>
        <p:txBody>
          <a:bodyPr>
            <a:normAutofit fontScale="90000"/>
          </a:bodyPr>
          <a:lstStyle/>
          <a:p>
            <a:r>
              <a:rPr lang="en-US" dirty="0" smtClean="0">
                <a:latin typeface="Andalus" pitchFamily="18" charset="-78"/>
                <a:cs typeface="Andalus" pitchFamily="18" charset="-78"/>
              </a:rPr>
              <a:t>What is leading to brain drain and competencies from Iraq?</a:t>
            </a:r>
            <a:endParaRPr lang="en-US" dirty="0">
              <a:latin typeface="Andalus" pitchFamily="18" charset="-78"/>
              <a:cs typeface="Andalus" pitchFamily="18" charset="-78"/>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00" y="1364070"/>
            <a:ext cx="9114099" cy="5493930"/>
          </a:xfrm>
        </p:spPr>
      </p:pic>
    </p:spTree>
    <p:extLst>
      <p:ext uri="{BB962C8B-B14F-4D97-AF65-F5344CB8AC3E}">
        <p14:creationId xmlns:p14="http://schemas.microsoft.com/office/powerpoint/2010/main" val="178612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2">
              <a:lumMod val="20000"/>
              <a:lumOff val="80000"/>
            </a:schemeClr>
          </a:solidFill>
        </p:spPr>
        <p:txBody>
          <a:bodyPr>
            <a:normAutofit/>
          </a:bodyPr>
          <a:lstStyle/>
          <a:p>
            <a:r>
              <a:rPr lang="en-US" sz="4000" dirty="0" smtClean="0">
                <a:solidFill>
                  <a:schemeClr val="accent2"/>
                </a:solidFill>
              </a:rPr>
              <a:t>INTRODUCTION</a:t>
            </a:r>
            <a:endParaRPr lang="en-US" sz="4000" dirty="0">
              <a:solidFill>
                <a:schemeClr val="accent2"/>
              </a:solidFill>
            </a:endParaRPr>
          </a:p>
        </p:txBody>
      </p:sp>
      <p:sp>
        <p:nvSpPr>
          <p:cNvPr id="3" name="عنصر نائب للمحتوى 2"/>
          <p:cNvSpPr>
            <a:spLocks noGrp="1"/>
          </p:cNvSpPr>
          <p:nvPr>
            <p:ph idx="1"/>
          </p:nvPr>
        </p:nvSpPr>
        <p:spPr>
          <a:xfrm>
            <a:off x="457200" y="1371600"/>
            <a:ext cx="8229600" cy="4525963"/>
          </a:xfrm>
        </p:spPr>
        <p:txBody>
          <a:bodyPr>
            <a:noAutofit/>
          </a:bodyPr>
          <a:lstStyle/>
          <a:p>
            <a:r>
              <a:rPr lang="en-US" dirty="0" smtClean="0"/>
              <a:t>The phenomenon of brain drain is one of the most common social and economic problems in developing countries, including Iraq. It affects the structural composition of the population and human resources, It is not a modern phenomenon, but rather an old one,</a:t>
            </a:r>
          </a:p>
          <a:p>
            <a:r>
              <a:rPr lang="en-US" dirty="0" smtClean="0"/>
              <a:t>There was no specific</a:t>
            </a:r>
            <a:r>
              <a:rPr lang="ar-IQ" dirty="0" smtClean="0"/>
              <a:t> </a:t>
            </a:r>
            <a:r>
              <a:rPr lang="en-US" dirty="0" smtClean="0"/>
              <a:t>time for scientists to emigrate, either individually or collectively, During the reign of Ptolemy I, many Greek writers and scholars moved to Alexandria because it adopted policies to attract the best</a:t>
            </a:r>
            <a:r>
              <a:rPr lang="ar-IQ" dirty="0" smtClean="0"/>
              <a:t>.</a:t>
            </a:r>
            <a:endParaRPr lang="en-US" dirty="0"/>
          </a:p>
        </p:txBody>
      </p:sp>
    </p:spTree>
    <p:extLst>
      <p:ext uri="{BB962C8B-B14F-4D97-AF65-F5344CB8AC3E}">
        <p14:creationId xmlns:p14="http://schemas.microsoft.com/office/powerpoint/2010/main" val="1039496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42896" y="-9646"/>
            <a:ext cx="7315200" cy="609600"/>
          </a:xfrm>
          <a:solidFill>
            <a:schemeClr val="accent2">
              <a:lumMod val="20000"/>
              <a:lumOff val="80000"/>
            </a:schemeClr>
          </a:solidFill>
        </p:spPr>
        <p:txBody>
          <a:bodyPr>
            <a:normAutofit fontScale="90000"/>
          </a:bodyPr>
          <a:lstStyle/>
          <a:p>
            <a:r>
              <a:rPr lang="en-US" sz="4000" dirty="0" smtClean="0">
                <a:solidFill>
                  <a:schemeClr val="accent2">
                    <a:lumMod val="75000"/>
                  </a:schemeClr>
                </a:solidFill>
              </a:rPr>
              <a:t>INTRODUCTION</a:t>
            </a:r>
            <a:r>
              <a:rPr lang="en-US" dirty="0" smtClean="0">
                <a:solidFill>
                  <a:schemeClr val="accent2">
                    <a:lumMod val="75000"/>
                  </a:schemeClr>
                </a:solidFill>
              </a:rPr>
              <a:t> </a:t>
            </a:r>
            <a:endParaRPr lang="en-US" dirty="0">
              <a:solidFill>
                <a:schemeClr val="accent2">
                  <a:lumMod val="75000"/>
                </a:schemeClr>
              </a:solidFill>
            </a:endParaRPr>
          </a:p>
        </p:txBody>
      </p:sp>
      <p:sp>
        <p:nvSpPr>
          <p:cNvPr id="3" name="عنصر نائب للمحتوى 2"/>
          <p:cNvSpPr>
            <a:spLocks noGrp="1"/>
          </p:cNvSpPr>
          <p:nvPr>
            <p:ph idx="1"/>
          </p:nvPr>
        </p:nvSpPr>
        <p:spPr>
          <a:xfrm>
            <a:off x="335184" y="-106363"/>
            <a:ext cx="8229600" cy="4525963"/>
          </a:xfrm>
        </p:spPr>
        <p:txBody>
          <a:bodyPr>
            <a:normAutofit fontScale="92500" lnSpcReduction="20000"/>
          </a:bodyPr>
          <a:lstStyle/>
          <a:p>
            <a:pPr marL="0" indent="0" algn="l">
              <a:buNone/>
            </a:pPr>
            <a:endParaRPr lang="en-US" dirty="0" smtClean="0"/>
          </a:p>
          <a:p>
            <a:pPr marL="0" indent="0">
              <a:buNone/>
            </a:pPr>
            <a:r>
              <a:rPr lang="en-US" dirty="0" smtClean="0"/>
              <a:t> </a:t>
            </a:r>
          </a:p>
          <a:p>
            <a:pPr marL="0" indent="0">
              <a:buNone/>
            </a:pPr>
            <a:r>
              <a:rPr lang="en-US" dirty="0" smtClean="0"/>
              <a:t>Talent area </a:t>
            </a:r>
            <a:endParaRPr lang="en-US" dirty="0"/>
          </a:p>
          <a:p>
            <a:pPr marL="0" indent="0" algn="l">
              <a:buNone/>
            </a:pPr>
            <a:r>
              <a:rPr lang="en-US" dirty="0" smtClean="0"/>
              <a:t>It is indisputable that developing countries </a:t>
            </a:r>
          </a:p>
          <a:p>
            <a:pPr marL="0" indent="0" algn="l">
              <a:buNone/>
            </a:pPr>
            <a:r>
              <a:rPr lang="en-US" dirty="0" smtClean="0"/>
              <a:t>annually lose no less than thousands of doctors and scientists in favor of developed countries, especially the United States and Canada. Advantages and temptations, and thus obtaining the best elements and competencies are among the reasons driving them:</a:t>
            </a:r>
          </a:p>
          <a:p>
            <a:pPr marL="0" indent="0">
              <a:buNone/>
            </a:pPr>
            <a:endParaRPr lang="en-US" dirty="0"/>
          </a:p>
        </p:txBody>
      </p:sp>
      <p:sp>
        <p:nvSpPr>
          <p:cNvPr id="6" name="مستطيل مستدير الزوايا 5"/>
          <p:cNvSpPr/>
          <p:nvPr/>
        </p:nvSpPr>
        <p:spPr>
          <a:xfrm>
            <a:off x="651096" y="4194182"/>
            <a:ext cx="5912668" cy="6096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solidFill>
                  <a:schemeClr val="tx1"/>
                </a:solidFill>
              </a:rPr>
              <a:t>Poor financial return for qualified people</a:t>
            </a:r>
            <a:endParaRPr lang="en-US" dirty="0">
              <a:solidFill>
                <a:schemeClr val="tx1"/>
              </a:solidFill>
            </a:endParaRPr>
          </a:p>
        </p:txBody>
      </p:sp>
      <p:sp>
        <p:nvSpPr>
          <p:cNvPr id="8" name="مستطيل مستدير الزوايا 7"/>
          <p:cNvSpPr/>
          <p:nvPr/>
        </p:nvSpPr>
        <p:spPr>
          <a:xfrm>
            <a:off x="590362" y="4850394"/>
            <a:ext cx="6034136" cy="1143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rPr>
              <a:t>Failure to provide adequate protection and health </a:t>
            </a:r>
            <a:r>
              <a:rPr lang="en-US" dirty="0" smtClean="0">
                <a:solidFill>
                  <a:schemeClr val="tx1"/>
                </a:solidFill>
              </a:rPr>
              <a:t>care.</a:t>
            </a:r>
            <a:endParaRPr lang="en-US" dirty="0" smtClean="0">
              <a:solidFill>
                <a:schemeClr val="tx1"/>
              </a:solidFill>
            </a:endParaRPr>
          </a:p>
        </p:txBody>
      </p:sp>
      <p:sp>
        <p:nvSpPr>
          <p:cNvPr id="9" name="مستطيل مستدير الزوايا 8"/>
          <p:cNvSpPr/>
          <p:nvPr/>
        </p:nvSpPr>
        <p:spPr>
          <a:xfrm>
            <a:off x="614882" y="6079835"/>
            <a:ext cx="5912668" cy="685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rPr>
              <a:t>material and moral, care, attention and respect for their achievements</a:t>
            </a:r>
          </a:p>
        </p:txBody>
      </p:sp>
      <p:pic>
        <p:nvPicPr>
          <p:cNvPr id="10" name="صورة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4927" y="4636517"/>
            <a:ext cx="1133003" cy="1133003"/>
          </a:xfrm>
          <a:prstGeom prst="rect">
            <a:avLst/>
          </a:prstGeom>
        </p:spPr>
      </p:pic>
      <p:pic>
        <p:nvPicPr>
          <p:cNvPr id="11" name="صورة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7587" y="3644939"/>
            <a:ext cx="1062438" cy="927061"/>
          </a:xfrm>
          <a:prstGeom prst="rect">
            <a:avLst/>
          </a:prstGeom>
        </p:spPr>
      </p:pic>
      <p:pic>
        <p:nvPicPr>
          <p:cNvPr id="13" name="صورة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0253" y="5777819"/>
            <a:ext cx="1382349" cy="987816"/>
          </a:xfrm>
          <a:prstGeom prst="rect">
            <a:avLst/>
          </a:prstGeom>
        </p:spPr>
      </p:pic>
      <p:sp>
        <p:nvSpPr>
          <p:cNvPr id="19" name="سهم إلى اليمين 18"/>
          <p:cNvSpPr/>
          <p:nvPr/>
        </p:nvSpPr>
        <p:spPr>
          <a:xfrm>
            <a:off x="76200" y="5203018"/>
            <a:ext cx="457200" cy="3595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سهم إلى اليمين 19"/>
          <p:cNvSpPr/>
          <p:nvPr/>
        </p:nvSpPr>
        <p:spPr>
          <a:xfrm>
            <a:off x="76200" y="6271727"/>
            <a:ext cx="457200" cy="2814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سهم إلى اليمين 20"/>
          <p:cNvSpPr/>
          <p:nvPr/>
        </p:nvSpPr>
        <p:spPr>
          <a:xfrm>
            <a:off x="152400" y="44196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4005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2">
              <a:lumMod val="20000"/>
              <a:lumOff val="80000"/>
            </a:schemeClr>
          </a:solidFill>
        </p:spPr>
        <p:txBody>
          <a:bodyPr/>
          <a:lstStyle/>
          <a:p>
            <a:r>
              <a:rPr lang="en-US" sz="4000" dirty="0" smtClean="0">
                <a:solidFill>
                  <a:schemeClr val="accent2"/>
                </a:solidFill>
              </a:rPr>
              <a:t>OBJECTIVES</a:t>
            </a:r>
            <a:r>
              <a:rPr lang="en-US" dirty="0" smtClean="0">
                <a:solidFill>
                  <a:schemeClr val="accent2"/>
                </a:solidFill>
              </a:rPr>
              <a:t> </a:t>
            </a:r>
            <a:endParaRPr lang="en-US" dirty="0">
              <a:solidFill>
                <a:schemeClr val="accent2"/>
              </a:solidFill>
            </a:endParaRPr>
          </a:p>
        </p:txBody>
      </p:sp>
      <p:sp>
        <p:nvSpPr>
          <p:cNvPr id="3" name="عنصر نائب للمحتوى 2"/>
          <p:cNvSpPr>
            <a:spLocks noGrp="1"/>
          </p:cNvSpPr>
          <p:nvPr>
            <p:ph idx="1"/>
          </p:nvPr>
        </p:nvSpPr>
        <p:spPr>
          <a:xfrm>
            <a:off x="0" y="1667985"/>
            <a:ext cx="6096000" cy="5154326"/>
          </a:xfrm>
        </p:spPr>
        <p:style>
          <a:lnRef idx="2">
            <a:schemeClr val="accent2"/>
          </a:lnRef>
          <a:fillRef idx="1">
            <a:schemeClr val="lt1"/>
          </a:fillRef>
          <a:effectRef idx="0">
            <a:schemeClr val="accent2"/>
          </a:effectRef>
          <a:fontRef idx="minor">
            <a:schemeClr val="dk1"/>
          </a:fontRef>
        </p:style>
        <p:txBody>
          <a:bodyPr>
            <a:normAutofit/>
          </a:bodyPr>
          <a:lstStyle/>
          <a:p>
            <a:r>
              <a:rPr lang="en-US" dirty="0" smtClean="0"/>
              <a:t>To determine the causes of brain drain from the point of view of teachers in all scientific departments of the city of Mosul.</a:t>
            </a:r>
          </a:p>
          <a:p>
            <a:r>
              <a:rPr lang="en-US" dirty="0" smtClean="0"/>
              <a:t>To Know the proposals that must be available to reduce the phenomenon of brain drain from the point of view of teachers in the city of Mosul.</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599" y="2362200"/>
            <a:ext cx="2498739"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7061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2">
              <a:lumMod val="20000"/>
              <a:lumOff val="80000"/>
            </a:schemeClr>
          </a:solidFill>
        </p:spPr>
        <p:txBody>
          <a:bodyPr>
            <a:normAutofit/>
          </a:bodyPr>
          <a:lstStyle/>
          <a:p>
            <a:r>
              <a:rPr lang="en-US" dirty="0" smtClean="0">
                <a:solidFill>
                  <a:schemeClr val="accent2">
                    <a:lumMod val="75000"/>
                  </a:schemeClr>
                </a:solidFill>
              </a:rPr>
              <a:t>       METHODOLOGY</a:t>
            </a:r>
            <a:r>
              <a:rPr lang="en-US" dirty="0" smtClean="0"/>
              <a:t> </a:t>
            </a:r>
            <a:endParaRPr lang="en-US" dirty="0"/>
          </a:p>
        </p:txBody>
      </p:sp>
      <p:sp>
        <p:nvSpPr>
          <p:cNvPr id="3" name="عنصر نائب للمحتوى 2"/>
          <p:cNvSpPr>
            <a:spLocks noGrp="1"/>
          </p:cNvSpPr>
          <p:nvPr>
            <p:ph idx="1"/>
          </p:nvPr>
        </p:nvSpPr>
        <p:spPr>
          <a:xfrm>
            <a:off x="396240" y="2514600"/>
            <a:ext cx="6019800" cy="2286000"/>
          </a:xfrm>
          <a:solidFill>
            <a:schemeClr val="bg1"/>
          </a:solidFill>
        </p:spPr>
        <p:style>
          <a:lnRef idx="2">
            <a:schemeClr val="accent2"/>
          </a:lnRef>
          <a:fillRef idx="1">
            <a:schemeClr val="lt1"/>
          </a:fillRef>
          <a:effectRef idx="0">
            <a:schemeClr val="accent2"/>
          </a:effectRef>
          <a:fontRef idx="minor">
            <a:schemeClr val="dk1"/>
          </a:fontRef>
        </p:style>
        <p:txBody>
          <a:bodyPr>
            <a:normAutofit/>
          </a:bodyPr>
          <a:lstStyle/>
          <a:p>
            <a:r>
              <a:rPr lang="en-US" dirty="0" smtClean="0"/>
              <a:t>It Is a descriptive analytic cross sectional study survey.</a:t>
            </a:r>
          </a:p>
        </p:txBody>
      </p:sp>
      <p:sp>
        <p:nvSpPr>
          <p:cNvPr id="4" name="شكل بيضاوي 3"/>
          <p:cNvSpPr/>
          <p:nvPr/>
        </p:nvSpPr>
        <p:spPr>
          <a:xfrm>
            <a:off x="457200" y="1524000"/>
            <a:ext cx="2971800" cy="76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ln w="18415" cmpd="sng">
                  <a:solidFill>
                    <a:srgbClr val="FFFFFF"/>
                  </a:solidFill>
                  <a:prstDash val="solid"/>
                </a:ln>
                <a:solidFill>
                  <a:schemeClr val="tx1"/>
                </a:solidFill>
                <a:effectLst>
                  <a:outerShdw blurRad="63500" dir="3600000" algn="tl" rotWithShape="0">
                    <a:srgbClr val="000000">
                      <a:alpha val="70000"/>
                    </a:srgbClr>
                  </a:outerShdw>
                </a:effectLst>
              </a:rPr>
              <a:t>STUDY DESIGN</a:t>
            </a:r>
            <a:endParaRPr lang="en-US" dirty="0">
              <a:ln w="18415" cmpd="sng">
                <a:solidFill>
                  <a:srgbClr val="FFFFFF"/>
                </a:solidFill>
                <a:prstDash val="solid"/>
              </a:ln>
              <a:solidFill>
                <a:schemeClr val="tx1"/>
              </a:solidFill>
              <a:effectLst>
                <a:outerShdw blurRad="63500" dir="3600000" algn="tl" rotWithShape="0">
                  <a:srgbClr val="000000">
                    <a:alpha val="70000"/>
                  </a:srgbClr>
                </a:outerShdw>
              </a:effectLst>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4191000"/>
            <a:ext cx="2133600" cy="2133600"/>
          </a:xfrm>
          <a:prstGeom prst="rect">
            <a:avLst/>
          </a:prstGeom>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2068010"/>
            <a:ext cx="1714500" cy="1714500"/>
          </a:xfrm>
          <a:prstGeom prst="rect">
            <a:avLst/>
          </a:prstGeom>
        </p:spPr>
      </p:pic>
    </p:spTree>
    <p:extLst>
      <p:ext uri="{BB962C8B-B14F-4D97-AF65-F5344CB8AC3E}">
        <p14:creationId xmlns:p14="http://schemas.microsoft.com/office/powerpoint/2010/main" val="3325700482"/>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3706</TotalTime>
  <Words>1652</Words>
  <Application>Microsoft Office PowerPoint</Application>
  <PresentationFormat>عرض على الشاشة (3:4)‏</PresentationFormat>
  <Paragraphs>444</Paragraphs>
  <Slides>31</Slides>
  <Notes>0</Notes>
  <HiddenSlides>0</HiddenSlides>
  <MMClips>0</MMClips>
  <ScaleCrop>false</ScaleCrop>
  <HeadingPairs>
    <vt:vector size="4" baseType="variant">
      <vt:variant>
        <vt:lpstr>نسق</vt:lpstr>
      </vt:variant>
      <vt:variant>
        <vt:i4>1</vt:i4>
      </vt:variant>
      <vt:variant>
        <vt:lpstr>عناوين الشرائح</vt:lpstr>
      </vt:variant>
      <vt:variant>
        <vt:i4>31</vt:i4>
      </vt:variant>
    </vt:vector>
  </HeadingPairs>
  <TitlesOfParts>
    <vt:vector size="32" baseType="lpstr">
      <vt:lpstr>نسق Office</vt:lpstr>
      <vt:lpstr>Ninevah university  college of medicine </vt:lpstr>
      <vt:lpstr>Estimation of risk factors for migration from the point of view of academic teachers in mosul city</vt:lpstr>
      <vt:lpstr>Supervised by :  Dr. Delal Ahmad Al-Aljumaily </vt:lpstr>
      <vt:lpstr>PRESENTED BY : </vt:lpstr>
      <vt:lpstr>What is leading to brain drain and competencies from Iraq?</vt:lpstr>
      <vt:lpstr>INTRODUCTION</vt:lpstr>
      <vt:lpstr>INTRODUCTION </vt:lpstr>
      <vt:lpstr>OBJECTIVES </vt:lpstr>
      <vt:lpstr>       METHODOLOGY </vt:lpstr>
      <vt:lpstr>METHODOLOGY </vt:lpstr>
      <vt:lpstr> RESULTS    </vt:lpstr>
      <vt:lpstr>RESULT</vt:lpstr>
      <vt:lpstr>RESULT </vt:lpstr>
      <vt:lpstr>RESULT</vt:lpstr>
      <vt:lpstr>RESULT</vt:lpstr>
      <vt:lpstr>RESULT</vt:lpstr>
      <vt:lpstr>RESULT</vt:lpstr>
      <vt:lpstr>     RESULT</vt:lpstr>
      <vt:lpstr>RESULT</vt:lpstr>
      <vt:lpstr>RESULT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DISCUSSION </vt:lpstr>
      <vt:lpstr>CONCLUSION</vt:lpstr>
      <vt:lpstr>RECOMMENDATION </vt:lpstr>
      <vt:lpstr>عرض تقديمي في PowerPoint</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AL-FARIS</dc:creator>
  <cp:lastModifiedBy>AL-FARIS</cp:lastModifiedBy>
  <cp:revision>60</cp:revision>
  <dcterms:created xsi:type="dcterms:W3CDTF">2023-04-28T07:54:45Z</dcterms:created>
  <dcterms:modified xsi:type="dcterms:W3CDTF">2023-05-06T15:26:58Z</dcterms:modified>
</cp:coreProperties>
</file>