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6" r:id="rId10"/>
    <p:sldId id="277" r:id="rId11"/>
    <p:sldId id="278" r:id="rId12"/>
    <p:sldId id="279" r:id="rId13"/>
    <p:sldId id="280" r:id="rId14"/>
    <p:sldId id="281" r:id="rId15"/>
    <p:sldId id="274" r:id="rId16"/>
    <p:sldId id="2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6D6"/>
    <a:srgbClr val="7D7D7D"/>
    <a:srgbClr val="F9D0DE"/>
    <a:srgbClr val="DEEED4"/>
    <a:srgbClr val="A04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3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 descr="Group of several flowers across the bottom of the slide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Freeform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Freeform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Freeform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47" name="Freeform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" name="Freeform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Freeform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Freeform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92" name="Freeform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Freeform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t>5/6/2023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t>5/6/2023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t>5/6/2023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 descr="Group of flowers on the left side of slide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Freeform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Freeform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grpSp>
        <p:nvGrpSpPr>
          <p:cNvPr id="83" name="Group 82" descr="Group of flowers on the right side of slide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Freeform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Freeform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Freeform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t>5/6/2023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t>5/6/2023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t>5/6/2023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t>5/6/2023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/>
              <a:t>5/6/2023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t>5/6/2023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2">
                <a:lumMod val="90000"/>
              </a:schemeClr>
            </a:gs>
            <a:gs pos="100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 descr="Single flower on the right side of slide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Freeform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 descr="Group of flowers on the left side of slide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Freeform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" name="Oval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Freeform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Freeform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en-US" smtClean="0"/>
              <a:pPr/>
              <a:t>5/6/2023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r" defTabSz="914400" rtl="1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r" defTabSz="914400" rtl="1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r" defTabSz="914400" rtl="1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r" defTabSz="914400" rtl="1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r" defTabSz="914400" rtl="1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r" defTabSz="914400" rtl="1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r" defTabSz="914400" rtl="1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100000">
              <a:schemeClr val="bg2">
                <a:lumMod val="90000"/>
              </a:schemeClr>
            </a:gs>
            <a:gs pos="100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2452" y="1886011"/>
            <a:ext cx="9210261" cy="30991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ar-IQ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ar-IQ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ar-IQ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IQ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المؤتمر الطلابي السادس</a:t>
            </a:r>
            <a:br>
              <a:rPr lang="ar-IQ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IQ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لكلية الطب</a:t>
            </a:r>
            <a:br>
              <a:rPr lang="ar-IQ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IQ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جامعة نينوى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4316C9-F1B0-4248-95DC-8E3E211A8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364020" cy="30991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2CE374-EF2C-448A-91B8-25FFF4C890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72" y="119270"/>
            <a:ext cx="2237204" cy="29798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F65640-8F87-4BBE-9639-5C6513F117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383" y="119270"/>
            <a:ext cx="1948069" cy="252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430BF7-4F80-41E9-855A-B88A39260AC6}"/>
              </a:ext>
            </a:extLst>
          </p:cNvPr>
          <p:cNvSpPr/>
          <p:nvPr/>
        </p:nvSpPr>
        <p:spPr>
          <a:xfrm>
            <a:off x="1855303" y="212218"/>
            <a:ext cx="103366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Table (2) Association between irregular menstrual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cycle and PCOs.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B65D60-017A-4D56-BD77-809A99866207}"/>
              </a:ext>
            </a:extLst>
          </p:cNvPr>
          <p:cNvSpPr/>
          <p:nvPr/>
        </p:nvSpPr>
        <p:spPr>
          <a:xfrm>
            <a:off x="2133562" y="2253998"/>
            <a:ext cx="16681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Menstrual cycle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65839B-FA53-46DD-BB63-BAF9663A197A}"/>
              </a:ext>
            </a:extLst>
          </p:cNvPr>
          <p:cNvSpPr txBox="1"/>
          <p:nvPr/>
        </p:nvSpPr>
        <p:spPr>
          <a:xfrm>
            <a:off x="7378104" y="1155600"/>
            <a:ext cx="11131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r-IQ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FDB2FD-C6A2-4B20-83DC-FE8DF306D9F1}"/>
              </a:ext>
            </a:extLst>
          </p:cNvPr>
          <p:cNvSpPr txBox="1"/>
          <p:nvPr/>
        </p:nvSpPr>
        <p:spPr>
          <a:xfrm>
            <a:off x="5552660" y="3588502"/>
            <a:ext cx="66393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Odd ration =4.75&gt;1 so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risk</a:t>
            </a:r>
            <a:endParaRPr lang="ar-IQ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AAEBD2-557E-4378-8B25-0229C8C1EC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052" y="31741"/>
            <a:ext cx="1205948" cy="15639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6BE503-DBC1-464C-AEB9-B08C8466B8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3" y="0"/>
            <a:ext cx="1630017" cy="15016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52EAFD-44F9-4853-877E-79782493C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839" y="3648867"/>
            <a:ext cx="4187938" cy="3007161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ED0BBCE-F864-46EB-8C07-A143AD531D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195414"/>
              </p:ext>
            </p:extLst>
          </p:nvPr>
        </p:nvGraphicFramePr>
        <p:xfrm>
          <a:off x="3997738" y="1807393"/>
          <a:ext cx="8128000" cy="175272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83988343"/>
                    </a:ext>
                  </a:extLst>
                </a:gridCol>
                <a:gridCol w="2022382">
                  <a:extLst>
                    <a:ext uri="{9D8B030D-6E8A-4147-A177-3AD203B41FA5}">
                      <a16:colId xmlns:a16="http://schemas.microsoft.com/office/drawing/2014/main" val="431677657"/>
                    </a:ext>
                  </a:extLst>
                </a:gridCol>
                <a:gridCol w="2027583">
                  <a:extLst>
                    <a:ext uri="{9D8B030D-6E8A-4147-A177-3AD203B41FA5}">
                      <a16:colId xmlns:a16="http://schemas.microsoft.com/office/drawing/2014/main" val="3312042599"/>
                    </a:ext>
                  </a:extLst>
                </a:gridCol>
                <a:gridCol w="2046035">
                  <a:extLst>
                    <a:ext uri="{9D8B030D-6E8A-4147-A177-3AD203B41FA5}">
                      <a16:colId xmlns:a16="http://schemas.microsoft.com/office/drawing/2014/main" val="1180617875"/>
                    </a:ext>
                  </a:extLst>
                </a:gridCol>
              </a:tblGrid>
              <a:tr h="468912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Ttalo</a:t>
                      </a:r>
                      <a:endParaRPr lang="ar-IQ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EEE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Absense</a:t>
                      </a:r>
                      <a:endParaRPr lang="ar-IQ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EEE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</a:t>
                      </a:r>
                      <a:endParaRPr lang="ar-IQ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EEED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IQ" dirty="0"/>
                    </a:p>
                  </a:txBody>
                  <a:tcPr>
                    <a:solidFill>
                      <a:srgbClr val="F9D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037273"/>
                  </a:ext>
                </a:extLst>
              </a:tr>
              <a:tr h="459883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ar-IQ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ar-IQ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ar-IQ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Irregular</a:t>
                      </a:r>
                      <a:endParaRPr lang="ar-IQ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9D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474834"/>
                  </a:ext>
                </a:extLst>
              </a:tr>
              <a:tr h="427692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ar-IQ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ar-IQ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ar-IQ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</a:t>
                      </a:r>
                      <a:r>
                        <a:rPr lang="en-US" sz="1800" b="1" dirty="0"/>
                        <a:t>r</a:t>
                      </a:r>
                      <a:endParaRPr lang="ar-IQ" sz="1800" b="1" dirty="0"/>
                    </a:p>
                  </a:txBody>
                  <a:tcPr>
                    <a:solidFill>
                      <a:srgbClr val="F9D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14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ar-IQ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ar-IQ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ar-IQ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Total</a:t>
                      </a:r>
                      <a:endParaRPr lang="ar-IQ" sz="1800" b="1" dirty="0"/>
                    </a:p>
                  </a:txBody>
                  <a:tcPr>
                    <a:solidFill>
                      <a:srgbClr val="F9D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759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8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3F122B-B6D1-4865-B221-3C0932A58E59}"/>
              </a:ext>
            </a:extLst>
          </p:cNvPr>
          <p:cNvSpPr txBox="1"/>
          <p:nvPr/>
        </p:nvSpPr>
        <p:spPr>
          <a:xfrm>
            <a:off x="1753130" y="198783"/>
            <a:ext cx="941845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Table (3) Association between Family history of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pcos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and PCOs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D7256F-5BD5-4B09-99AE-4164D016B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940" y="1272531"/>
            <a:ext cx="9440060" cy="24649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438426-A039-451E-8839-A611D9324E85}"/>
              </a:ext>
            </a:extLst>
          </p:cNvPr>
          <p:cNvSpPr/>
          <p:nvPr/>
        </p:nvSpPr>
        <p:spPr>
          <a:xfrm>
            <a:off x="1726631" y="1956555"/>
            <a:ext cx="15372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Family history of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r-IQ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1CE542-0E00-4EEB-B499-1505417F6005}"/>
              </a:ext>
            </a:extLst>
          </p:cNvPr>
          <p:cNvSpPr txBox="1"/>
          <p:nvPr/>
        </p:nvSpPr>
        <p:spPr>
          <a:xfrm>
            <a:off x="7368208" y="961587"/>
            <a:ext cx="100716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r-IQ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67AF92-D642-4B2C-A852-E42B191D8152}"/>
              </a:ext>
            </a:extLst>
          </p:cNvPr>
          <p:cNvSpPr txBox="1"/>
          <p:nvPr/>
        </p:nvSpPr>
        <p:spPr>
          <a:xfrm>
            <a:off x="5937012" y="3373877"/>
            <a:ext cx="64140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Odd ration = 1.6 so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risk</a:t>
            </a:r>
            <a:endParaRPr lang="ar-IQ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3E3452-1861-4954-9AEF-4F047A4698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052" y="0"/>
            <a:ext cx="1168192" cy="15149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0FE607-3B96-4910-81F0-64E3C266AD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7" y="43708"/>
            <a:ext cx="1596733" cy="1470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A5C1CD-C32A-4DD9-8346-CFDD6AFF2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559" y="3496126"/>
            <a:ext cx="4720454" cy="316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1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C92C74-E176-426F-AA64-2FAE8C8A50E0}"/>
              </a:ext>
            </a:extLst>
          </p:cNvPr>
          <p:cNvSpPr txBox="1"/>
          <p:nvPr/>
        </p:nvSpPr>
        <p:spPr>
          <a:xfrm>
            <a:off x="1973533" y="302741"/>
            <a:ext cx="100451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Table (4) Association between obesity and PCOs.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90C149-9766-4369-AE25-4E9528183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424" y="1223911"/>
            <a:ext cx="8848290" cy="2280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2B692A-5B00-4139-8E50-12A00B05C8AE}"/>
              </a:ext>
            </a:extLst>
          </p:cNvPr>
          <p:cNvSpPr txBox="1"/>
          <p:nvPr/>
        </p:nvSpPr>
        <p:spPr>
          <a:xfrm>
            <a:off x="5562174" y="3206040"/>
            <a:ext cx="693088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Odd ration = 14.3 &gt;1 so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risk </a:t>
            </a:r>
            <a:endParaRPr lang="ar-IQ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82DA30-C593-4307-BAE0-B6475607E7AB}"/>
              </a:ext>
            </a:extLst>
          </p:cNvPr>
          <p:cNvSpPr txBox="1"/>
          <p:nvPr/>
        </p:nvSpPr>
        <p:spPr>
          <a:xfrm>
            <a:off x="1731490" y="2031983"/>
            <a:ext cx="180021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BMI &gt;30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obese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B5613F-E119-4D23-ACB4-D6A7E271C563}"/>
              </a:ext>
            </a:extLst>
          </p:cNvPr>
          <p:cNvSpPr txBox="1"/>
          <p:nvPr/>
        </p:nvSpPr>
        <p:spPr>
          <a:xfrm>
            <a:off x="7673008" y="911362"/>
            <a:ext cx="161676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r-IQ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6C4298-8143-4152-AE98-C70CA8FB9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677" y="55628"/>
            <a:ext cx="1110767" cy="14405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DA242E-7A57-48F4-ADCD-54F89D522E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0" y="55628"/>
            <a:ext cx="1805999" cy="1663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9E3C00-AE10-4BA6-91EB-F79C61D94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915" y="3436513"/>
            <a:ext cx="4473018" cy="334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8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896405-8F42-4CAE-8D48-C98E1B06C7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694" y="48427"/>
            <a:ext cx="974306" cy="12635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A3CB0D-7455-4749-95CA-B88E81E2DE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4114" cy="13119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201A88-48A4-43AF-B525-8D3A80CBAB35}"/>
              </a:ext>
            </a:extLst>
          </p:cNvPr>
          <p:cNvSpPr txBox="1"/>
          <p:nvPr/>
        </p:nvSpPr>
        <p:spPr>
          <a:xfrm>
            <a:off x="1424114" y="245166"/>
            <a:ext cx="10489590" cy="64940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Discussion: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Based on the comparison between our study and the other studies ,the following results were obtained :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As we see in the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table(2)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the relation between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irregular menstrual cycle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OR= 4,75 we mentioned that is there is a risk association between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&amp; menstrual cycle irregularity .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Our research is applied with another research done by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Isabel Cristina &amp; others In brasil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at 2014 in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thire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study they found there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an association between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irregular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the OR ratio was 1.93</a:t>
            </a:r>
          </a:p>
        </p:txBody>
      </p:sp>
    </p:spTree>
    <p:extLst>
      <p:ext uri="{BB962C8B-B14F-4D97-AF65-F5344CB8AC3E}">
        <p14:creationId xmlns:p14="http://schemas.microsoft.com/office/powerpoint/2010/main" val="211022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E97AB4-BC7A-44A8-813C-8186DD15C0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283" y="0"/>
            <a:ext cx="933717" cy="12108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2632C1-CB2C-421B-A526-F3697E9017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9489" cy="13169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717076-CBA5-4FC7-B4F0-4F01FA46532A}"/>
              </a:ext>
            </a:extLst>
          </p:cNvPr>
          <p:cNvSpPr txBox="1"/>
          <p:nvPr/>
        </p:nvSpPr>
        <p:spPr>
          <a:xfrm>
            <a:off x="1163157" y="145774"/>
            <a:ext cx="10561984" cy="69865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table (3)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relation between patients with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PCOS &amp;family history of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pcos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our results reveal that is there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is a risk association between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&amp; family history of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While other study presented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azziz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kashar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University of Alabama at Birmingham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at 2000 that there is a risk of family history appears to be the most informative risk factor for the development of PCOS.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table (4)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relation between patients with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PCOS &amp; obesity (BMI),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our results reveal that is there is a risk association between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&amp; obesity, While other study presented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Mohammed &amp; other in Iran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at 2022 they found  that there is an association between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&amp;obesity .</a:t>
            </a:r>
          </a:p>
          <a:p>
            <a:endParaRPr lang="ar-IQ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86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96278" y="750885"/>
            <a:ext cx="11436626" cy="6384235"/>
          </a:xfrm>
        </p:spPr>
        <p:txBody>
          <a:bodyPr>
            <a:noAutofit/>
          </a:bodyPr>
          <a:lstStyle/>
          <a:p>
            <a:pPr marL="2606040" lvl="8" indent="0" algn="l">
              <a:lnSpc>
                <a:spcPct val="100000"/>
              </a:lnSpc>
              <a:buNone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Conclusion:</a:t>
            </a:r>
          </a:p>
          <a:p>
            <a:pPr marL="2606040" lvl="8" indent="0" algn="l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 found that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pcos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is more common in those with irregular menstrual cycle or positive family history or obesity than others. </a:t>
            </a:r>
          </a:p>
          <a:p>
            <a:pPr marL="2606040" lvl="8" indent="0" algn="l">
              <a:lnSpc>
                <a:spcPct val="100000"/>
              </a:lnSpc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06040" lvl="8" indent="0" algn="l">
              <a:lnSpc>
                <a:spcPct val="100000"/>
              </a:lnSpc>
              <a:buNone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</a:t>
            </a:r>
          </a:p>
          <a:p>
            <a:pPr marL="2606040" lvl="8" indent="0" algn="l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Lifestyle changes, weight loss through a low calorie diet combined with moderate exercise activities. Even a modest reduction in weight. for example, losing 5% of body weight.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EFD709-7518-4755-951C-10FA1AEA0C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995" y="0"/>
            <a:ext cx="1158005" cy="15017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690C3E-F134-4419-A569-BAB3C4723C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3" y="49696"/>
            <a:ext cx="1522255" cy="14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E9402E-8C98-4E39-ABF3-55DC40478D93}"/>
              </a:ext>
            </a:extLst>
          </p:cNvPr>
          <p:cNvSpPr txBox="1"/>
          <p:nvPr/>
        </p:nvSpPr>
        <p:spPr>
          <a:xfrm>
            <a:off x="3604591" y="2767280"/>
            <a:ext cx="4982817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ar-IQ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96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243" y="2213940"/>
            <a:ext cx="9329531" cy="36037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Risk Factor of Polycystic Ovary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Syndrom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(PCOS)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2022/2023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E920C2-AA2E-4201-9092-186E1863BB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775" y="-1"/>
            <a:ext cx="2427508" cy="32333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D3B075-75F1-4408-B6B3-0EF1D69466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2" y="-1"/>
            <a:ext cx="3020847" cy="27829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CF97EA-E929-4C82-BF57-DD7A136F0B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219" y="291548"/>
            <a:ext cx="1767830" cy="229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656DB-1AA5-45A5-83A3-61A56F1E4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629478"/>
            <a:ext cx="9909410" cy="6228522"/>
          </a:xfrm>
        </p:spPr>
        <p:txBody>
          <a:bodyPr>
            <a:normAutofit fontScale="55000" lnSpcReduction="20000"/>
          </a:bodyPr>
          <a:lstStyle/>
          <a:p>
            <a:pPr marL="45720" indent="0" algn="l" rtl="0">
              <a:lnSpc>
                <a:spcPct val="120000"/>
              </a:lnSpc>
              <a:buNone/>
            </a:pPr>
            <a:r>
              <a:rPr lang="en-US" sz="5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Supervised</a:t>
            </a:r>
            <a:r>
              <a:rPr lang="en-US" sz="5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5800" dirty="0">
                <a:latin typeface="Arial" panose="020B0604020202020204" pitchFamily="34" charset="0"/>
                <a:cs typeface="Arial" panose="020B0604020202020204" pitchFamily="34" charset="0"/>
              </a:rPr>
              <a:t>: Dr . Huda </a:t>
            </a:r>
            <a:r>
              <a:rPr lang="en-US" sz="5800" dirty="0" err="1">
                <a:latin typeface="Arial" panose="020B0604020202020204" pitchFamily="34" charset="0"/>
                <a:cs typeface="Arial" panose="020B0604020202020204" pitchFamily="34" charset="0"/>
              </a:rPr>
              <a:t>Abass</a:t>
            </a:r>
            <a:r>
              <a:rPr lang="en-US" sz="5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dirty="0" err="1">
                <a:latin typeface="Arial" panose="020B0604020202020204" pitchFamily="34" charset="0"/>
                <a:cs typeface="Arial" panose="020B0604020202020204" pitchFamily="34" charset="0"/>
              </a:rPr>
              <a:t>Fadhel</a:t>
            </a:r>
            <a:endParaRPr lang="en-US" sz="5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 rtl="0">
              <a:lnSpc>
                <a:spcPct val="120000"/>
              </a:lnSpc>
              <a:buNone/>
            </a:pPr>
            <a:r>
              <a:rPr lang="en-US" sz="5800" dirty="0">
                <a:latin typeface="Arial" panose="020B0604020202020204" pitchFamily="34" charset="0"/>
                <a:cs typeface="Arial" panose="020B0604020202020204" pitchFamily="34" charset="0"/>
              </a:rPr>
              <a:t>Dr . Hiba Noori Saeed</a:t>
            </a:r>
          </a:p>
          <a:p>
            <a:pPr marL="45720" indent="0" algn="l" rtl="0">
              <a:lnSpc>
                <a:spcPct val="120000"/>
              </a:lnSpc>
              <a:buNone/>
            </a:pPr>
            <a:r>
              <a:rPr lang="en-US" sz="5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 :</a:t>
            </a:r>
            <a:r>
              <a:rPr lang="en-US" sz="5800" dirty="0" err="1">
                <a:latin typeface="Arial" panose="020B0604020202020204" pitchFamily="34" charset="0"/>
                <a:cs typeface="Arial" panose="020B0604020202020204" pitchFamily="34" charset="0"/>
              </a:rPr>
              <a:t>Rafal</a:t>
            </a:r>
            <a:r>
              <a:rPr lang="en-US" sz="5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dirty="0" err="1">
                <a:latin typeface="Arial" panose="020B0604020202020204" pitchFamily="34" charset="0"/>
                <a:cs typeface="Arial" panose="020B0604020202020204" pitchFamily="34" charset="0"/>
              </a:rPr>
              <a:t>Waadallah</a:t>
            </a:r>
            <a:r>
              <a:rPr lang="en-US" sz="5800" dirty="0">
                <a:latin typeface="Arial" panose="020B0604020202020204" pitchFamily="34" charset="0"/>
                <a:cs typeface="Arial" panose="020B0604020202020204" pitchFamily="34" charset="0"/>
              </a:rPr>
              <a:t> Mousa </a:t>
            </a:r>
            <a:endParaRPr lang="en-US" sz="5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l" rtl="0">
              <a:lnSpc>
                <a:spcPct val="120000"/>
              </a:lnSpc>
              <a:buNone/>
            </a:pPr>
            <a:r>
              <a:rPr lang="en-US" sz="5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Sura Muthanna Ahmed</a:t>
            </a:r>
          </a:p>
          <a:p>
            <a:pPr marL="45720" indent="0" algn="l" rtl="0">
              <a:lnSpc>
                <a:spcPct val="120000"/>
              </a:lnSpc>
              <a:buNone/>
            </a:pPr>
            <a:r>
              <a:rPr lang="en-US" sz="5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Zainab Osama Hamed</a:t>
            </a:r>
          </a:p>
          <a:p>
            <a:pPr marL="45720" indent="0" algn="ctr" rtl="0">
              <a:lnSpc>
                <a:spcPct val="120000"/>
              </a:lnSpc>
              <a:buNone/>
            </a:pPr>
            <a:r>
              <a:rPr lang="en-US" sz="5800" dirty="0">
                <a:latin typeface="Arial" panose="020B0604020202020204" pitchFamily="34" charset="0"/>
                <a:cs typeface="Arial" panose="020B0604020202020204" pitchFamily="34" charset="0"/>
              </a:rPr>
              <a:t>Aya </a:t>
            </a:r>
            <a:r>
              <a:rPr lang="en-US" sz="5800" dirty="0" err="1">
                <a:latin typeface="Arial" panose="020B0604020202020204" pitchFamily="34" charset="0"/>
                <a:cs typeface="Arial" panose="020B0604020202020204" pitchFamily="34" charset="0"/>
              </a:rPr>
              <a:t>Naktal</a:t>
            </a:r>
            <a:r>
              <a:rPr lang="en-US" sz="5800" dirty="0">
                <a:latin typeface="Arial" panose="020B0604020202020204" pitchFamily="34" charset="0"/>
                <a:cs typeface="Arial" panose="020B0604020202020204" pitchFamily="34" charset="0"/>
              </a:rPr>
              <a:t> Fadel</a:t>
            </a:r>
          </a:p>
          <a:p>
            <a:pPr marL="45720" indent="0" algn="ctr" rtl="0">
              <a:lnSpc>
                <a:spcPct val="120000"/>
              </a:lnSpc>
              <a:buNone/>
            </a:pPr>
            <a:r>
              <a:rPr lang="en-US" sz="5800" dirty="0">
                <a:latin typeface="Arial" panose="020B0604020202020204" pitchFamily="34" charset="0"/>
                <a:cs typeface="Arial" panose="020B0604020202020204" pitchFamily="34" charset="0"/>
              </a:rPr>
              <a:t>Sarah Ammar Hazem</a:t>
            </a:r>
          </a:p>
          <a:p>
            <a:pPr marL="45720" indent="0" algn="ctr" rtl="0">
              <a:lnSpc>
                <a:spcPct val="120000"/>
              </a:lnSpc>
              <a:buNone/>
            </a:pPr>
            <a:r>
              <a:rPr lang="en-US" sz="5800" dirty="0" err="1">
                <a:latin typeface="Arial" panose="020B0604020202020204" pitchFamily="34" charset="0"/>
                <a:cs typeface="Arial" panose="020B0604020202020204" pitchFamily="34" charset="0"/>
              </a:rPr>
              <a:t>Batoul</a:t>
            </a:r>
            <a:r>
              <a:rPr lang="en-US" sz="5800" dirty="0">
                <a:latin typeface="Arial" panose="020B0604020202020204" pitchFamily="34" charset="0"/>
                <a:cs typeface="Arial" panose="020B0604020202020204" pitchFamily="34" charset="0"/>
              </a:rPr>
              <a:t> Mohammed Ali</a:t>
            </a:r>
          </a:p>
          <a:p>
            <a:pPr marL="45720" indent="0" algn="ctr" rtl="0">
              <a:buNone/>
            </a:pPr>
            <a:r>
              <a:rPr lang="en-US" sz="5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" indent="0" algn="l" rtl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l" rtl="0">
              <a:buNone/>
            </a:pPr>
            <a:endParaRPr lang="ar-IQ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4831BA-A9E7-4553-BD51-47BAFB0929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65089" cy="19024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992BDC-A9E3-4DEF-8C45-4FD5D69BBC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842" y="3896139"/>
            <a:ext cx="2452679" cy="29618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CB05BC-9867-4C3C-B97F-30140FAE49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39" y="119270"/>
            <a:ext cx="1441271" cy="186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5461" y="592924"/>
            <a:ext cx="10243930" cy="6563250"/>
          </a:xfrm>
        </p:spPr>
        <p:txBody>
          <a:bodyPr>
            <a:normAutofit fontScale="92500" lnSpcReduction="20000"/>
          </a:bodyPr>
          <a:lstStyle/>
          <a:p>
            <a:pPr marL="45720" indent="0" algn="l">
              <a:lnSpc>
                <a:spcPct val="120000"/>
              </a:lnSpc>
              <a:buNone/>
            </a:pPr>
            <a:r>
              <a:rPr lang="en-US" sz="3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Introduction:</a:t>
            </a:r>
          </a:p>
          <a:p>
            <a:pPr marL="45720" indent="0" algn="l">
              <a:lnSpc>
                <a:spcPct val="120000"/>
              </a:lnSpc>
              <a:buNone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Polycystic ovary syndrome (PCOS) is a condition in which the ovaries produce an abnormal amount of </a:t>
            </a:r>
            <a:r>
              <a:rPr lang="en-US" sz="3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androgens, male sex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hormones that are usually present in women in small amounts . The name polycystic ovary syndrome describes the numerous small cysts (fluid-filled sacs) that form in the ovaries. </a:t>
            </a:r>
          </a:p>
          <a:p>
            <a:pPr marL="45720" indent="0" algn="l">
              <a:lnSpc>
                <a:spcPct val="120000"/>
              </a:lnSpc>
              <a:buNone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PCOS can occur at any age, from menarche onwards, most cases are diagnosed between the ages of 20 and 30 years old.</a:t>
            </a:r>
          </a:p>
          <a:p>
            <a:pPr marL="45720" indent="0" algn="l">
              <a:lnSpc>
                <a:spcPct val="120000"/>
              </a:lnSpc>
              <a:buNone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" indent="0" algn="l">
              <a:buNone/>
            </a:pPr>
            <a:endParaRPr lang="en-US" sz="3200" dirty="0"/>
          </a:p>
          <a:p>
            <a:pPr marL="45720" indent="0" algn="l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CD1718-8BF3-4B16-8D0C-93CEFFF4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0"/>
            <a:ext cx="914400" cy="11858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D5FF3B-DC80-4F8E-8AF6-DAB04FAE75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8"/>
            <a:ext cx="1285461" cy="118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1234" y="1479834"/>
            <a:ext cx="10190923" cy="6400801"/>
          </a:xfrm>
        </p:spPr>
        <p:txBody>
          <a:bodyPr>
            <a:normAutofit/>
          </a:bodyPr>
          <a:lstStyle/>
          <a:p>
            <a:pPr marL="45720" indent="0" algn="l">
              <a:buNone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etiology of PCOS is not completely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understood and there is unknown cause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.although a genetic component and diet/lifestyle factors, such as insulin resistance and obesity have been identified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l">
              <a:buNone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symptoms of PCOS may include:</a:t>
            </a:r>
          </a:p>
          <a:p>
            <a:pPr marL="45720" indent="0" algn="l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Missed ,irregular or very light periods, Ovaries that are large or have many cysts ,Excess body hair (hirsutism) Weight gain ,Acne or oily skin ,Male-pattern baldness or thinning hair ,Infertility. </a:t>
            </a:r>
          </a:p>
          <a:p>
            <a:pPr marL="45720" indent="0" algn="l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l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249DFD-D5F9-423E-9F7F-39E11181E3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865" y="1"/>
            <a:ext cx="1141090" cy="1479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5441DB-1395-434E-B8E7-134DACB707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10"/>
            <a:ext cx="1616765" cy="148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4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1573113" y="543339"/>
            <a:ext cx="9541565" cy="6096001"/>
          </a:xfrm>
        </p:spPr>
        <p:txBody>
          <a:bodyPr>
            <a:noAutofit/>
          </a:bodyPr>
          <a:lstStyle/>
          <a:p>
            <a:pPr marL="45720" lvl="0" indent="0" algn="l">
              <a:buNone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risks for PCOS is :-</a:t>
            </a:r>
          </a:p>
          <a:p>
            <a:pPr marL="45720" lvl="0" indent="0" algn="l">
              <a:buNone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increase Insulin levels build up in the body and may cause higher androgen levels. </a:t>
            </a:r>
          </a:p>
          <a:p>
            <a:pPr marL="45720" lvl="0" indent="0" algn="l">
              <a:buNone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PCOS may also run in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families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It's common for sisters or a mother and daughter to have.</a:t>
            </a:r>
          </a:p>
          <a:p>
            <a:pPr marL="45720" indent="0" algn="l">
              <a:lnSpc>
                <a:spcPct val="100000"/>
              </a:lnSpc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l">
              <a:lnSpc>
                <a:spcPct val="100000"/>
              </a:lnSpc>
              <a:buNone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 of the study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 estimate the association between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and (family history ،obesity، irregular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m.c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36E91C-0E83-4937-816F-4E01690E92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977" y="0"/>
            <a:ext cx="1216022" cy="15770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0090F5-F171-44DC-B49B-AA0B871A7B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96733" cy="147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2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F4462D-4636-4F45-9DFB-798393FBE257}"/>
              </a:ext>
            </a:extLst>
          </p:cNvPr>
          <p:cNvSpPr txBox="1"/>
          <p:nvPr/>
        </p:nvSpPr>
        <p:spPr>
          <a:xfrm>
            <a:off x="1298714" y="887897"/>
            <a:ext cx="10508974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Methodology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study design that we adapted,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case-control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&amp; was done on female of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Mosul city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Time period of the study was about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month.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study was conducted among the females over a period of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days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by using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outpatient clinics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forms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that were published and distributed using social media, was to collect a total of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(90)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13F5A6-B193-469A-A480-5A13E1674A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563" y="0"/>
            <a:ext cx="1114838" cy="14457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D19A84-F65C-4224-90D2-8F52D2598A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4114" cy="13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7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789933-4EFA-41ED-BA0D-3A505881203C}"/>
              </a:ext>
            </a:extLst>
          </p:cNvPr>
          <p:cNvSpPr txBox="1"/>
          <p:nvPr/>
        </p:nvSpPr>
        <p:spPr>
          <a:xfrm>
            <a:off x="1338468" y="1482981"/>
            <a:ext cx="1023068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 depend on A special questionnaire (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and The question items include: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clinical pictures and risk factor and ultrasonic findings and investigation of hormonal assays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 selected female with polycystic ovary syndrome was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(30) case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 normal female was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(60) control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 obtained ethical approval and permission from Nineveh Medical College and from all participants.</a:t>
            </a:r>
            <a:endParaRPr lang="ar-IQ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24ADF4-6669-45BE-8446-C8F7D71CE9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296" y="0"/>
            <a:ext cx="1245704" cy="16155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FBAE2F-B649-4463-8E37-CCA3CBBC5A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53598" cy="161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7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714B7-78FA-4217-B568-10A3FD961CF6}"/>
              </a:ext>
            </a:extLst>
          </p:cNvPr>
          <p:cNvSpPr txBox="1"/>
          <p:nvPr/>
        </p:nvSpPr>
        <p:spPr>
          <a:xfrm>
            <a:off x="1086678" y="0"/>
            <a:ext cx="10813775" cy="64940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                   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Table(1)Sociodemographic Parameter</a:t>
            </a:r>
          </a:p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This is retrospective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study made on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90 single female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patient.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These female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Subdivided into two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group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33.3%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66.6%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IQ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B1B029-4919-4058-9FE2-93323852F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287" y="543340"/>
            <a:ext cx="7407965" cy="664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7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LOWERS 16X9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ple flowers on blue (widescreen).potx" id="{828F1CAB-9298-4592-9282-F8DFCE9B5AAD}" vid="{F1565BE0-C58B-47E2-98D9-9569E7AA0A86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Purple flowers on blue (widescreen)</Template>
  <TotalTime>375</TotalTime>
  <Words>835</Words>
  <Application>Microsoft Office PowerPoint</Application>
  <PresentationFormat>Widescreen</PresentationFormat>
  <Paragraphs>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Century Schoolbook</vt:lpstr>
      <vt:lpstr>FLOWERS 16X9</vt:lpstr>
      <vt:lpstr>   المؤتمر الطلابي السادس  لكلية الطب  جامعة نينوى</vt:lpstr>
      <vt:lpstr>Risk Factor of Polycystic Ovary Syndrom(PCOS) 2022/2023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Harith</dc:creator>
  <cp:lastModifiedBy>Harith</cp:lastModifiedBy>
  <cp:revision>35</cp:revision>
  <dcterms:created xsi:type="dcterms:W3CDTF">2023-04-25T17:53:08Z</dcterms:created>
  <dcterms:modified xsi:type="dcterms:W3CDTF">2023-05-06T16:31:39Z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