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83" r:id="rId3"/>
    <p:sldId id="256" r:id="rId4"/>
    <p:sldId id="284" r:id="rId5"/>
    <p:sldId id="257" r:id="rId6"/>
    <p:sldId id="258" r:id="rId7"/>
    <p:sldId id="262" r:id="rId8"/>
    <p:sldId id="263" r:id="rId9"/>
    <p:sldId id="291" r:id="rId10"/>
    <p:sldId id="277" r:id="rId11"/>
    <p:sldId id="276" r:id="rId12"/>
    <p:sldId id="292" r:id="rId13"/>
    <p:sldId id="274" r:id="rId14"/>
    <p:sldId id="290" r:id="rId15"/>
    <p:sldId id="289" r:id="rId16"/>
    <p:sldId id="275" r:id="rId17"/>
    <p:sldId id="295" r:id="rId18"/>
    <p:sldId id="294" r:id="rId19"/>
    <p:sldId id="286" r:id="rId20"/>
    <p:sldId id="287"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dirty="0"/>
              <a:t>Symptoms</a:t>
            </a:r>
            <a:r>
              <a:rPr lang="en-US" baseline="0" dirty="0"/>
              <a:t> Related To PMS</a:t>
            </a:r>
            <a:endParaRPr lang="en-US" dirty="0"/>
          </a:p>
        </c:rich>
      </c:tx>
      <c:layout>
        <c:manualLayout>
          <c:xMode val="edge"/>
          <c:yMode val="edge"/>
          <c:x val="0.28393017094494538"/>
          <c:y val="9.5257721829075763E-3"/>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2.4675945579119851E-2"/>
          <c:y val="3.2990061239468779E-2"/>
          <c:w val="0.93166698437391993"/>
          <c:h val="0.84000655318395512"/>
        </c:manualLayout>
      </c:layout>
      <c:barChart>
        <c:barDir val="bar"/>
        <c:grouping val="clustered"/>
        <c:varyColors val="0"/>
        <c:ser>
          <c:idx val="0"/>
          <c:order val="0"/>
          <c:tx>
            <c:strRef>
              <c:f>Sheet1!$B$1</c:f>
              <c:strCache>
                <c:ptCount val="1"/>
                <c:pt idx="0">
                  <c:v>Column2</c:v>
                </c:pt>
              </c:strCache>
            </c:strRef>
          </c:tx>
          <c:spPr>
            <a:gradFill rotWithShape="1">
              <a:gsLst>
                <a:gs pos="0">
                  <a:schemeClr val="accent2">
                    <a:shade val="65000"/>
                    <a:lumMod val="110000"/>
                    <a:satMod val="105000"/>
                    <a:tint val="67000"/>
                  </a:schemeClr>
                </a:gs>
                <a:gs pos="50000">
                  <a:schemeClr val="accent2">
                    <a:shade val="65000"/>
                    <a:lumMod val="105000"/>
                    <a:satMod val="103000"/>
                    <a:tint val="73000"/>
                  </a:schemeClr>
                </a:gs>
                <a:gs pos="100000">
                  <a:schemeClr val="accent2">
                    <a:shade val="65000"/>
                    <a:lumMod val="105000"/>
                    <a:satMod val="109000"/>
                    <a:tint val="81000"/>
                  </a:schemeClr>
                </a:gs>
              </a:gsLst>
              <a:lin ang="5400000" scaled="0"/>
            </a:gradFill>
            <a:ln w="9525" cap="flat" cmpd="sng" algn="ctr">
              <a:solidFill>
                <a:schemeClr val="accent2">
                  <a:shade val="65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Sheet1!$A$1:$A$8</c:f>
              <c:strCache>
                <c:ptCount val="8"/>
                <c:pt idx="0">
                  <c:v>Column1</c:v>
                </c:pt>
                <c:pt idx="1">
                  <c:v>Abdominal cramps</c:v>
                </c:pt>
                <c:pt idx="2">
                  <c:v>Lower Back Pain</c:v>
                </c:pt>
                <c:pt idx="3">
                  <c:v>Diarrhea</c:v>
                </c:pt>
                <c:pt idx="4">
                  <c:v>Constipation</c:v>
                </c:pt>
                <c:pt idx="5">
                  <c:v>Abdominal Bloating </c:v>
                </c:pt>
                <c:pt idx="6">
                  <c:v>Breast Tenderness</c:v>
                </c:pt>
                <c:pt idx="7">
                  <c:v>Tiredness&amp; Fatigue </c:v>
                </c:pt>
              </c:strCache>
            </c:strRef>
          </c:cat>
          <c:val>
            <c:numRef>
              <c:f>Sheet1!$B$2:$B$11</c:f>
              <c:numCache>
                <c:formatCode>0.00%</c:formatCode>
                <c:ptCount val="10"/>
                <c:pt idx="0">
                  <c:v>0.95099999999999996</c:v>
                </c:pt>
                <c:pt idx="1">
                  <c:v>0.69299999999999995</c:v>
                </c:pt>
                <c:pt idx="2">
                  <c:v>0.21299999999999999</c:v>
                </c:pt>
                <c:pt idx="3">
                  <c:v>0.151</c:v>
                </c:pt>
                <c:pt idx="4">
                  <c:v>0.371</c:v>
                </c:pt>
                <c:pt idx="5" formatCode="0%">
                  <c:v>0.42</c:v>
                </c:pt>
                <c:pt idx="6">
                  <c:v>0.67800000000000005</c:v>
                </c:pt>
                <c:pt idx="7">
                  <c:v>0.311</c:v>
                </c:pt>
                <c:pt idx="8">
                  <c:v>0.26400000000000001</c:v>
                </c:pt>
                <c:pt idx="9">
                  <c:v>0.78200000000000003</c:v>
                </c:pt>
              </c:numCache>
            </c:numRef>
          </c:val>
          <c:extLst>
            <c:ext xmlns:c16="http://schemas.microsoft.com/office/drawing/2014/chart" uri="{C3380CC4-5D6E-409C-BE32-E72D297353CC}">
              <c16:uniqueId val="{00000000-344A-40E8-8F51-A086A4F508F4}"/>
            </c:ext>
          </c:extLst>
        </c:ser>
        <c:ser>
          <c:idx val="1"/>
          <c:order val="1"/>
          <c:tx>
            <c:strRef>
              <c:f>Sheet1!$C$1</c:f>
              <c:strCache>
                <c:ptCount val="1"/>
                <c:pt idx="0">
                  <c:v>Column3</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delete val="1"/>
          </c:dLbls>
          <c:cat>
            <c:strRef>
              <c:f>Sheet1!$A$1:$A$8</c:f>
              <c:strCache>
                <c:ptCount val="8"/>
                <c:pt idx="0">
                  <c:v>Column1</c:v>
                </c:pt>
                <c:pt idx="1">
                  <c:v>Abdominal cramps</c:v>
                </c:pt>
                <c:pt idx="2">
                  <c:v>Lower Back Pain</c:v>
                </c:pt>
                <c:pt idx="3">
                  <c:v>Diarrhea</c:v>
                </c:pt>
                <c:pt idx="4">
                  <c:v>Constipation</c:v>
                </c:pt>
                <c:pt idx="5">
                  <c:v>Abdominal Bloating </c:v>
                </c:pt>
                <c:pt idx="6">
                  <c:v>Breast Tenderness</c:v>
                </c:pt>
                <c:pt idx="7">
                  <c:v>Tiredness&amp; Fatigue </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1-344A-40E8-8F51-A086A4F508F4}"/>
            </c:ext>
          </c:extLst>
        </c:ser>
        <c:ser>
          <c:idx val="2"/>
          <c:order val="2"/>
          <c:tx>
            <c:strRef>
              <c:f>Sheet1!$D$1</c:f>
              <c:strCache>
                <c:ptCount val="1"/>
                <c:pt idx="0">
                  <c:v>Series 3</c:v>
                </c:pt>
              </c:strCache>
            </c:strRef>
          </c:tx>
          <c:spPr>
            <a:gradFill rotWithShape="1">
              <a:gsLst>
                <a:gs pos="0">
                  <a:schemeClr val="accent2">
                    <a:tint val="65000"/>
                    <a:lumMod val="110000"/>
                    <a:satMod val="105000"/>
                    <a:tint val="67000"/>
                  </a:schemeClr>
                </a:gs>
                <a:gs pos="50000">
                  <a:schemeClr val="accent2">
                    <a:tint val="65000"/>
                    <a:lumMod val="105000"/>
                    <a:satMod val="103000"/>
                    <a:tint val="73000"/>
                  </a:schemeClr>
                </a:gs>
                <a:gs pos="100000">
                  <a:schemeClr val="accent2">
                    <a:tint val="65000"/>
                    <a:lumMod val="105000"/>
                    <a:satMod val="109000"/>
                    <a:tint val="81000"/>
                  </a:schemeClr>
                </a:gs>
              </a:gsLst>
              <a:lin ang="5400000" scaled="0"/>
            </a:gradFill>
            <a:ln w="9525" cap="flat" cmpd="sng" algn="ctr">
              <a:solidFill>
                <a:schemeClr val="accent2">
                  <a:tint val="65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Sheet1!$A$1:$A$8</c:f>
              <c:strCache>
                <c:ptCount val="8"/>
                <c:pt idx="0">
                  <c:v>Column1</c:v>
                </c:pt>
                <c:pt idx="1">
                  <c:v>Abdominal cramps</c:v>
                </c:pt>
                <c:pt idx="2">
                  <c:v>Lower Back Pain</c:v>
                </c:pt>
                <c:pt idx="3">
                  <c:v>Diarrhea</c:v>
                </c:pt>
                <c:pt idx="4">
                  <c:v>Constipation</c:v>
                </c:pt>
                <c:pt idx="5">
                  <c:v>Abdominal Bloating </c:v>
                </c:pt>
                <c:pt idx="6">
                  <c:v>Breast Tenderness</c:v>
                </c:pt>
                <c:pt idx="7">
                  <c:v>Tiredness&amp; Fatigue </c:v>
                </c:pt>
              </c:strCache>
            </c:strRef>
          </c:cat>
          <c:val>
            <c:numRef>
              <c:f>Sheet1!$D$2:$D$11</c:f>
              <c:numCache>
                <c:formatCode>General</c:formatCode>
                <c:ptCount val="10"/>
              </c:numCache>
            </c:numRef>
          </c:val>
          <c:extLst>
            <c:ext xmlns:c16="http://schemas.microsoft.com/office/drawing/2014/chart" uri="{C3380CC4-5D6E-409C-BE32-E72D297353CC}">
              <c16:uniqueId val="{00000002-344A-40E8-8F51-A086A4F508F4}"/>
            </c:ext>
          </c:extLst>
        </c:ser>
        <c:dLbls>
          <c:dLblPos val="outEnd"/>
          <c:showLegendKey val="0"/>
          <c:showVal val="1"/>
          <c:showCatName val="0"/>
          <c:showSerName val="0"/>
          <c:showPercent val="0"/>
          <c:showBubbleSize val="0"/>
        </c:dLbls>
        <c:gapWidth val="100"/>
        <c:axId val="1558727679"/>
        <c:axId val="1558726847"/>
      </c:barChart>
      <c:catAx>
        <c:axId val="1558727679"/>
        <c:scaling>
          <c:orientation val="minMax"/>
        </c:scaling>
        <c:delete val="1"/>
        <c:axPos val="l"/>
        <c:numFmt formatCode="General" sourceLinked="1"/>
        <c:majorTickMark val="none"/>
        <c:minorTickMark val="none"/>
        <c:tickLblPos val="nextTo"/>
        <c:crossAx val="1558726847"/>
        <c:crosses val="autoZero"/>
        <c:auto val="1"/>
        <c:lblAlgn val="ctr"/>
        <c:lblOffset val="100"/>
        <c:noMultiLvlLbl val="0"/>
      </c:catAx>
      <c:valAx>
        <c:axId val="1558726847"/>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5587276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dirty="0"/>
              <a:t>Actions</a:t>
            </a:r>
            <a:r>
              <a:rPr lang="en-US" baseline="0" dirty="0"/>
              <a:t> taken to deal with the symptoms</a:t>
            </a:r>
            <a:endParaRPr lang="en-US" dirty="0"/>
          </a:p>
        </c:rich>
      </c:tx>
      <c:layout>
        <c:manualLayout>
          <c:xMode val="edge"/>
          <c:yMode val="edge"/>
          <c:x val="0.28393011414731778"/>
          <c:y val="0"/>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2.4675945579119851E-2"/>
          <c:y val="3.2990061239468779E-2"/>
          <c:w val="0.93166698437391993"/>
          <c:h val="0.84000655318395512"/>
        </c:manualLayout>
      </c:layout>
      <c:barChart>
        <c:barDir val="bar"/>
        <c:grouping val="clustered"/>
        <c:varyColors val="0"/>
        <c:ser>
          <c:idx val="0"/>
          <c:order val="0"/>
          <c:tx>
            <c:strRef>
              <c:f>Sheet1!$B$1</c:f>
              <c:strCache>
                <c:ptCount val="1"/>
                <c:pt idx="0">
                  <c:v>Column2</c:v>
                </c:pt>
              </c:strCache>
            </c:strRef>
          </c:tx>
          <c:spPr>
            <a:gradFill rotWithShape="1">
              <a:gsLst>
                <a:gs pos="0">
                  <a:schemeClr val="accent2">
                    <a:shade val="65000"/>
                    <a:lumMod val="110000"/>
                    <a:satMod val="105000"/>
                    <a:tint val="67000"/>
                  </a:schemeClr>
                </a:gs>
                <a:gs pos="50000">
                  <a:schemeClr val="accent2">
                    <a:shade val="65000"/>
                    <a:lumMod val="105000"/>
                    <a:satMod val="103000"/>
                    <a:tint val="73000"/>
                  </a:schemeClr>
                </a:gs>
                <a:gs pos="100000">
                  <a:schemeClr val="accent2">
                    <a:shade val="65000"/>
                    <a:lumMod val="105000"/>
                    <a:satMod val="109000"/>
                    <a:tint val="81000"/>
                  </a:schemeClr>
                </a:gs>
              </a:gsLst>
              <a:lin ang="5400000" scaled="0"/>
            </a:gradFill>
            <a:ln w="9525" cap="flat" cmpd="sng" algn="ctr">
              <a:solidFill>
                <a:schemeClr val="accent2">
                  <a:shade val="65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Sheet1!$A$1:$A$8</c:f>
              <c:strCache>
                <c:ptCount val="8"/>
                <c:pt idx="0">
                  <c:v>Column1</c:v>
                </c:pt>
                <c:pt idx="1">
                  <c:v>Abdominal cramps</c:v>
                </c:pt>
                <c:pt idx="2">
                  <c:v>Lower Back Pain</c:v>
                </c:pt>
                <c:pt idx="3">
                  <c:v>Diarrhea</c:v>
                </c:pt>
                <c:pt idx="4">
                  <c:v>Constipation</c:v>
                </c:pt>
                <c:pt idx="5">
                  <c:v>Abdominal Bloating </c:v>
                </c:pt>
                <c:pt idx="6">
                  <c:v>Breast Tenderness</c:v>
                </c:pt>
                <c:pt idx="7">
                  <c:v>Tiredness&amp; Fatigue </c:v>
                </c:pt>
              </c:strCache>
            </c:strRef>
          </c:cat>
          <c:val>
            <c:numRef>
              <c:f>Sheet1!$B$2:$B$11</c:f>
              <c:numCache>
                <c:formatCode>0.00%</c:formatCode>
                <c:ptCount val="10"/>
                <c:pt idx="0">
                  <c:v>0.46899999999999997</c:v>
                </c:pt>
                <c:pt idx="1">
                  <c:v>0.19700000000000001</c:v>
                </c:pt>
                <c:pt idx="2">
                  <c:v>0.23200000000000001</c:v>
                </c:pt>
                <c:pt idx="3">
                  <c:v>0.151</c:v>
                </c:pt>
                <c:pt idx="4">
                  <c:v>0.109</c:v>
                </c:pt>
                <c:pt idx="5" formatCode="0%">
                  <c:v>0.25700000000000001</c:v>
                </c:pt>
                <c:pt idx="6">
                  <c:v>8.9999999999999993E-3</c:v>
                </c:pt>
                <c:pt idx="7">
                  <c:v>4.0000000000000001E-3</c:v>
                </c:pt>
              </c:numCache>
            </c:numRef>
          </c:val>
          <c:extLst>
            <c:ext xmlns:c16="http://schemas.microsoft.com/office/drawing/2014/chart" uri="{C3380CC4-5D6E-409C-BE32-E72D297353CC}">
              <c16:uniqueId val="{00000000-344A-40E8-8F51-A086A4F508F4}"/>
            </c:ext>
          </c:extLst>
        </c:ser>
        <c:ser>
          <c:idx val="1"/>
          <c:order val="1"/>
          <c:tx>
            <c:strRef>
              <c:f>Sheet1!$C$1</c:f>
              <c:strCache>
                <c:ptCount val="1"/>
                <c:pt idx="0">
                  <c:v>Column3</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delete val="1"/>
          </c:dLbls>
          <c:cat>
            <c:strRef>
              <c:f>Sheet1!$A$1:$A$8</c:f>
              <c:strCache>
                <c:ptCount val="8"/>
                <c:pt idx="0">
                  <c:v>Column1</c:v>
                </c:pt>
                <c:pt idx="1">
                  <c:v>Abdominal cramps</c:v>
                </c:pt>
                <c:pt idx="2">
                  <c:v>Lower Back Pain</c:v>
                </c:pt>
                <c:pt idx="3">
                  <c:v>Diarrhea</c:v>
                </c:pt>
                <c:pt idx="4">
                  <c:v>Constipation</c:v>
                </c:pt>
                <c:pt idx="5">
                  <c:v>Abdominal Bloating </c:v>
                </c:pt>
                <c:pt idx="6">
                  <c:v>Breast Tenderness</c:v>
                </c:pt>
                <c:pt idx="7">
                  <c:v>Tiredness&amp; Fatigue </c:v>
                </c:pt>
              </c:strCache>
            </c:strRef>
          </c:cat>
          <c:val>
            <c:numRef>
              <c:f>Sheet1!$C$2:$C$11</c:f>
              <c:numCache>
                <c:formatCode>General</c:formatCode>
                <c:ptCount val="10"/>
              </c:numCache>
            </c:numRef>
          </c:val>
          <c:extLst>
            <c:ext xmlns:c16="http://schemas.microsoft.com/office/drawing/2014/chart" uri="{C3380CC4-5D6E-409C-BE32-E72D297353CC}">
              <c16:uniqueId val="{00000001-344A-40E8-8F51-A086A4F508F4}"/>
            </c:ext>
          </c:extLst>
        </c:ser>
        <c:ser>
          <c:idx val="2"/>
          <c:order val="2"/>
          <c:tx>
            <c:strRef>
              <c:f>Sheet1!$D$1</c:f>
              <c:strCache>
                <c:ptCount val="1"/>
                <c:pt idx="0">
                  <c:v>Series 3</c:v>
                </c:pt>
              </c:strCache>
            </c:strRef>
          </c:tx>
          <c:spPr>
            <a:gradFill rotWithShape="1">
              <a:gsLst>
                <a:gs pos="0">
                  <a:schemeClr val="accent2">
                    <a:tint val="65000"/>
                    <a:lumMod val="110000"/>
                    <a:satMod val="105000"/>
                    <a:tint val="67000"/>
                  </a:schemeClr>
                </a:gs>
                <a:gs pos="50000">
                  <a:schemeClr val="accent2">
                    <a:tint val="65000"/>
                    <a:lumMod val="105000"/>
                    <a:satMod val="103000"/>
                    <a:tint val="73000"/>
                  </a:schemeClr>
                </a:gs>
                <a:gs pos="100000">
                  <a:schemeClr val="accent2">
                    <a:tint val="65000"/>
                    <a:lumMod val="105000"/>
                    <a:satMod val="109000"/>
                    <a:tint val="81000"/>
                  </a:schemeClr>
                </a:gs>
              </a:gsLst>
              <a:lin ang="5400000" scaled="0"/>
            </a:gradFill>
            <a:ln w="9525" cap="flat" cmpd="sng" algn="ctr">
              <a:solidFill>
                <a:schemeClr val="accent2">
                  <a:tint val="65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Sheet1!$A$1:$A$8</c:f>
              <c:strCache>
                <c:ptCount val="8"/>
                <c:pt idx="0">
                  <c:v>Column1</c:v>
                </c:pt>
                <c:pt idx="1">
                  <c:v>Abdominal cramps</c:v>
                </c:pt>
                <c:pt idx="2">
                  <c:v>Lower Back Pain</c:v>
                </c:pt>
                <c:pt idx="3">
                  <c:v>Diarrhea</c:v>
                </c:pt>
                <c:pt idx="4">
                  <c:v>Constipation</c:v>
                </c:pt>
                <c:pt idx="5">
                  <c:v>Abdominal Bloating </c:v>
                </c:pt>
                <c:pt idx="6">
                  <c:v>Breast Tenderness</c:v>
                </c:pt>
                <c:pt idx="7">
                  <c:v>Tiredness&amp; Fatigue </c:v>
                </c:pt>
              </c:strCache>
            </c:strRef>
          </c:cat>
          <c:val>
            <c:numRef>
              <c:f>Sheet1!$D$2:$D$11</c:f>
              <c:numCache>
                <c:formatCode>General</c:formatCode>
                <c:ptCount val="10"/>
              </c:numCache>
            </c:numRef>
          </c:val>
          <c:extLst>
            <c:ext xmlns:c16="http://schemas.microsoft.com/office/drawing/2014/chart" uri="{C3380CC4-5D6E-409C-BE32-E72D297353CC}">
              <c16:uniqueId val="{00000002-344A-40E8-8F51-A086A4F508F4}"/>
            </c:ext>
          </c:extLst>
        </c:ser>
        <c:dLbls>
          <c:dLblPos val="outEnd"/>
          <c:showLegendKey val="0"/>
          <c:showVal val="1"/>
          <c:showCatName val="0"/>
          <c:showSerName val="0"/>
          <c:showPercent val="0"/>
          <c:showBubbleSize val="0"/>
        </c:dLbls>
        <c:gapWidth val="100"/>
        <c:axId val="1558727679"/>
        <c:axId val="1558726847"/>
      </c:barChart>
      <c:catAx>
        <c:axId val="1558727679"/>
        <c:scaling>
          <c:orientation val="minMax"/>
        </c:scaling>
        <c:delete val="1"/>
        <c:axPos val="l"/>
        <c:numFmt formatCode="General" sourceLinked="1"/>
        <c:majorTickMark val="none"/>
        <c:minorTickMark val="none"/>
        <c:tickLblPos val="nextTo"/>
        <c:crossAx val="1558726847"/>
        <c:crosses val="autoZero"/>
        <c:auto val="1"/>
        <c:lblAlgn val="ctr"/>
        <c:lblOffset val="100"/>
        <c:noMultiLvlLbl val="0"/>
      </c:catAx>
      <c:valAx>
        <c:axId val="1558726847"/>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5587276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0.84415</cdr:x>
      <cdr:y>0.12652</cdr:y>
    </cdr:from>
    <cdr:to>
      <cdr:x>0.98549</cdr:x>
      <cdr:y>0.90055</cdr:y>
    </cdr:to>
    <cdr:sp macro="" textlink="">
      <cdr:nvSpPr>
        <cdr:cNvPr id="2" name="TextBox 1">
          <a:extLst xmlns:a="http://schemas.openxmlformats.org/drawingml/2006/main">
            <a:ext uri="{FF2B5EF4-FFF2-40B4-BE49-F238E27FC236}">
              <a16:creationId xmlns:a16="http://schemas.microsoft.com/office/drawing/2014/main" id="{5339A6BC-ED9C-678D-C117-B106E81218F9}"/>
            </a:ext>
          </a:extLst>
        </cdr:cNvPr>
        <cdr:cNvSpPr txBox="1"/>
      </cdr:nvSpPr>
      <cdr:spPr>
        <a:xfrm xmlns:a="http://schemas.openxmlformats.org/drawingml/2006/main">
          <a:off x="9073662" y="717452"/>
          <a:ext cx="1519311" cy="4389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0.84415</cdr:x>
      <cdr:y>0.12652</cdr:y>
    </cdr:from>
    <cdr:to>
      <cdr:x>0.98549</cdr:x>
      <cdr:y>0.90055</cdr:y>
    </cdr:to>
    <cdr:sp macro="" textlink="">
      <cdr:nvSpPr>
        <cdr:cNvPr id="2" name="TextBox 1">
          <a:extLst xmlns:a="http://schemas.openxmlformats.org/drawingml/2006/main">
            <a:ext uri="{FF2B5EF4-FFF2-40B4-BE49-F238E27FC236}">
              <a16:creationId xmlns:a16="http://schemas.microsoft.com/office/drawing/2014/main" id="{5339A6BC-ED9C-678D-C117-B106E81218F9}"/>
            </a:ext>
          </a:extLst>
        </cdr:cNvPr>
        <cdr:cNvSpPr txBox="1"/>
      </cdr:nvSpPr>
      <cdr:spPr>
        <a:xfrm xmlns:a="http://schemas.openxmlformats.org/drawingml/2006/main">
          <a:off x="9073662" y="717452"/>
          <a:ext cx="1519311" cy="4389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5801D32C-10D9-4F84-A6CA-D0F319372F4B}" type="datetimeFigureOut">
              <a:rPr lang="en-US" smtClean="0"/>
              <a:t>5/8/2023</a:t>
            </a:fld>
            <a:endParaRPr lang="en-US"/>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en-US"/>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08EC1EA-8130-42C5-80FE-EE77B8CF2BB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5801D32C-10D9-4F84-A6CA-D0F319372F4B}" type="datetimeFigureOut">
              <a:rPr lang="en-US" smtClean="0"/>
              <a:t>5/8/2023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08EC1EA-8130-42C5-80FE-EE77B8CF2B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5801D32C-10D9-4F84-A6CA-D0F319372F4B}" type="datetimeFigureOut">
              <a:rPr lang="en-US" smtClean="0"/>
              <a:t>5/8/2023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08EC1EA-8130-42C5-80FE-EE77B8CF2B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9EAF-C573-79E2-97E3-44F893D949D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1539316-CAC7-29EC-2877-F969B4B9A8F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8089608-E15C-D8C0-06D8-7B98347FC6AA}"/>
              </a:ext>
            </a:extLst>
          </p:cNvPr>
          <p:cNvSpPr>
            <a:spLocks noGrp="1"/>
          </p:cNvSpPr>
          <p:nvPr>
            <p:ph type="dt" sz="half" idx="10"/>
          </p:nvPr>
        </p:nvSpPr>
        <p:spPr/>
        <p:txBody>
          <a:bodyPr/>
          <a:lstStyle/>
          <a:p>
            <a:fld id="{A674625A-C60E-4B55-B4EC-ACD0975B3AB5}" type="datetimeFigureOut">
              <a:rPr lang="en-US" smtClean="0"/>
              <a:t>5/8/2023</a:t>
            </a:fld>
            <a:endParaRPr lang="en-US"/>
          </a:p>
        </p:txBody>
      </p:sp>
      <p:sp>
        <p:nvSpPr>
          <p:cNvPr id="5" name="Footer Placeholder 4">
            <a:extLst>
              <a:ext uri="{FF2B5EF4-FFF2-40B4-BE49-F238E27FC236}">
                <a16:creationId xmlns:a16="http://schemas.microsoft.com/office/drawing/2014/main" id="{4DE3FBCC-450D-2949-DF26-FB97184E4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03683-AAB8-95E3-528B-9A082DF1B399}"/>
              </a:ext>
            </a:extLst>
          </p:cNvPr>
          <p:cNvSpPr>
            <a:spLocks noGrp="1"/>
          </p:cNvSpPr>
          <p:nvPr>
            <p:ph type="sldNum" sz="quarter" idx="12"/>
          </p:nvPr>
        </p:nvSpPr>
        <p:spPr/>
        <p:txBody>
          <a:bodyPr/>
          <a:lstStyle/>
          <a:p>
            <a:fld id="{6AD15968-9DB1-4B9D-B2F5-65D2DBBBAB5A}" type="slidenum">
              <a:rPr lang="en-US" smtClean="0"/>
              <a:t>‹#›</a:t>
            </a:fld>
            <a:endParaRPr lang="en-US"/>
          </a:p>
        </p:txBody>
      </p:sp>
    </p:spTree>
    <p:extLst>
      <p:ext uri="{BB962C8B-B14F-4D97-AF65-F5344CB8AC3E}">
        <p14:creationId xmlns:p14="http://schemas.microsoft.com/office/powerpoint/2010/main" val="142345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1E14-9486-B1B8-5B06-3181CC43B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A8E48-B164-FA72-8F7A-B0585E6FC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293D0-7CC9-2ED1-2828-01ABCA2EB34B}"/>
              </a:ext>
            </a:extLst>
          </p:cNvPr>
          <p:cNvSpPr>
            <a:spLocks noGrp="1"/>
          </p:cNvSpPr>
          <p:nvPr>
            <p:ph type="dt" sz="half" idx="10"/>
          </p:nvPr>
        </p:nvSpPr>
        <p:spPr/>
        <p:txBody>
          <a:bodyPr/>
          <a:lstStyle/>
          <a:p>
            <a:fld id="{A674625A-C60E-4B55-B4EC-ACD0975B3AB5}" type="datetimeFigureOut">
              <a:rPr lang="en-US" smtClean="0"/>
              <a:t>5/8/2023</a:t>
            </a:fld>
            <a:endParaRPr lang="en-US"/>
          </a:p>
        </p:txBody>
      </p:sp>
      <p:sp>
        <p:nvSpPr>
          <p:cNvPr id="5" name="Footer Placeholder 4">
            <a:extLst>
              <a:ext uri="{FF2B5EF4-FFF2-40B4-BE49-F238E27FC236}">
                <a16:creationId xmlns:a16="http://schemas.microsoft.com/office/drawing/2014/main" id="{E7E72B79-180D-E331-F7F9-82EFAD594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B78DC-E05D-FD2A-24B2-A11CFD4EDF90}"/>
              </a:ext>
            </a:extLst>
          </p:cNvPr>
          <p:cNvSpPr>
            <a:spLocks noGrp="1"/>
          </p:cNvSpPr>
          <p:nvPr>
            <p:ph type="sldNum" sz="quarter" idx="12"/>
          </p:nvPr>
        </p:nvSpPr>
        <p:spPr/>
        <p:txBody>
          <a:bodyPr/>
          <a:lstStyle/>
          <a:p>
            <a:fld id="{6AD15968-9DB1-4B9D-B2F5-65D2DBBBAB5A}" type="slidenum">
              <a:rPr lang="en-US" smtClean="0"/>
              <a:t>‹#›</a:t>
            </a:fld>
            <a:endParaRPr lang="en-US"/>
          </a:p>
        </p:txBody>
      </p:sp>
    </p:spTree>
    <p:extLst>
      <p:ext uri="{BB962C8B-B14F-4D97-AF65-F5344CB8AC3E}">
        <p14:creationId xmlns:p14="http://schemas.microsoft.com/office/powerpoint/2010/main" val="549852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64F2-4FAC-428A-66F3-168791F9C92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E34B8F4-B941-0C83-BF20-D5DC6B9FCF0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EC9A2A-14D5-6A9B-A099-38E9D5E4E745}"/>
              </a:ext>
            </a:extLst>
          </p:cNvPr>
          <p:cNvSpPr>
            <a:spLocks noGrp="1"/>
          </p:cNvSpPr>
          <p:nvPr>
            <p:ph type="dt" sz="half" idx="10"/>
          </p:nvPr>
        </p:nvSpPr>
        <p:spPr/>
        <p:txBody>
          <a:bodyPr/>
          <a:lstStyle/>
          <a:p>
            <a:fld id="{A674625A-C60E-4B55-B4EC-ACD0975B3AB5}" type="datetimeFigureOut">
              <a:rPr lang="en-US" smtClean="0"/>
              <a:t>5/8/2023</a:t>
            </a:fld>
            <a:endParaRPr lang="en-US"/>
          </a:p>
        </p:txBody>
      </p:sp>
      <p:sp>
        <p:nvSpPr>
          <p:cNvPr id="5" name="Footer Placeholder 4">
            <a:extLst>
              <a:ext uri="{FF2B5EF4-FFF2-40B4-BE49-F238E27FC236}">
                <a16:creationId xmlns:a16="http://schemas.microsoft.com/office/drawing/2014/main" id="{E727096F-4FDF-5C5C-53C5-1CF678986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31092-2274-C408-B59A-2E20413B89D4}"/>
              </a:ext>
            </a:extLst>
          </p:cNvPr>
          <p:cNvSpPr>
            <a:spLocks noGrp="1"/>
          </p:cNvSpPr>
          <p:nvPr>
            <p:ph type="sldNum" sz="quarter" idx="12"/>
          </p:nvPr>
        </p:nvSpPr>
        <p:spPr/>
        <p:txBody>
          <a:bodyPr/>
          <a:lstStyle/>
          <a:p>
            <a:fld id="{6AD15968-9DB1-4B9D-B2F5-65D2DBBBAB5A}" type="slidenum">
              <a:rPr lang="en-US" smtClean="0"/>
              <a:t>‹#›</a:t>
            </a:fld>
            <a:endParaRPr lang="en-US"/>
          </a:p>
        </p:txBody>
      </p:sp>
    </p:spTree>
    <p:extLst>
      <p:ext uri="{BB962C8B-B14F-4D97-AF65-F5344CB8AC3E}">
        <p14:creationId xmlns:p14="http://schemas.microsoft.com/office/powerpoint/2010/main" val="1494934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B1B2-CDDA-4DDB-4CB9-D0D6670A8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0B680-11FB-144F-81C3-ED0D29D5C08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ED5C51-3636-10DF-DA27-81FF77F11DF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3B7222-A873-B510-D132-5ED7864571A2}"/>
              </a:ext>
            </a:extLst>
          </p:cNvPr>
          <p:cNvSpPr>
            <a:spLocks noGrp="1"/>
          </p:cNvSpPr>
          <p:nvPr>
            <p:ph type="dt" sz="half" idx="10"/>
          </p:nvPr>
        </p:nvSpPr>
        <p:spPr/>
        <p:txBody>
          <a:bodyPr/>
          <a:lstStyle/>
          <a:p>
            <a:fld id="{A674625A-C60E-4B55-B4EC-ACD0975B3AB5}" type="datetimeFigureOut">
              <a:rPr lang="en-US" smtClean="0"/>
              <a:t>5/8/2023</a:t>
            </a:fld>
            <a:endParaRPr lang="en-US"/>
          </a:p>
        </p:txBody>
      </p:sp>
      <p:sp>
        <p:nvSpPr>
          <p:cNvPr id="6" name="Footer Placeholder 5">
            <a:extLst>
              <a:ext uri="{FF2B5EF4-FFF2-40B4-BE49-F238E27FC236}">
                <a16:creationId xmlns:a16="http://schemas.microsoft.com/office/drawing/2014/main" id="{CE963578-D403-EE1F-F5B0-3B4F21C48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AC4A1D-CCDC-4024-47FA-ADA48D210995}"/>
              </a:ext>
            </a:extLst>
          </p:cNvPr>
          <p:cNvSpPr>
            <a:spLocks noGrp="1"/>
          </p:cNvSpPr>
          <p:nvPr>
            <p:ph type="sldNum" sz="quarter" idx="12"/>
          </p:nvPr>
        </p:nvSpPr>
        <p:spPr/>
        <p:txBody>
          <a:bodyPr/>
          <a:lstStyle/>
          <a:p>
            <a:fld id="{6AD15968-9DB1-4B9D-B2F5-65D2DBBBAB5A}" type="slidenum">
              <a:rPr lang="en-US" smtClean="0"/>
              <a:t>‹#›</a:t>
            </a:fld>
            <a:endParaRPr lang="en-US"/>
          </a:p>
        </p:txBody>
      </p:sp>
    </p:spTree>
    <p:extLst>
      <p:ext uri="{BB962C8B-B14F-4D97-AF65-F5344CB8AC3E}">
        <p14:creationId xmlns:p14="http://schemas.microsoft.com/office/powerpoint/2010/main" val="1066212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789B-4497-9AB6-79E6-5868D76EE43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39201-7829-0D4A-6228-199DF68DF45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4A29314-1BCD-635E-497C-A5DCFCBDDB5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26F16-8CC0-9DA3-D5C4-7A98AE94929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002A5-FE5E-D566-70B6-82AFD9CF63F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87E141-1A7C-7BBF-83F3-91B7EB2BAC78}"/>
              </a:ext>
            </a:extLst>
          </p:cNvPr>
          <p:cNvSpPr>
            <a:spLocks noGrp="1"/>
          </p:cNvSpPr>
          <p:nvPr>
            <p:ph type="dt" sz="half" idx="10"/>
          </p:nvPr>
        </p:nvSpPr>
        <p:spPr/>
        <p:txBody>
          <a:bodyPr/>
          <a:lstStyle/>
          <a:p>
            <a:fld id="{A674625A-C60E-4B55-B4EC-ACD0975B3AB5}" type="datetimeFigureOut">
              <a:rPr lang="en-US" smtClean="0"/>
              <a:t>5/8/2023</a:t>
            </a:fld>
            <a:endParaRPr lang="en-US"/>
          </a:p>
        </p:txBody>
      </p:sp>
      <p:sp>
        <p:nvSpPr>
          <p:cNvPr id="8" name="Footer Placeholder 7">
            <a:extLst>
              <a:ext uri="{FF2B5EF4-FFF2-40B4-BE49-F238E27FC236}">
                <a16:creationId xmlns:a16="http://schemas.microsoft.com/office/drawing/2014/main" id="{706D9D16-FAA4-6A82-8381-A32FD61461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62BA5-76E3-0776-01AC-2E47EE5EC2A3}"/>
              </a:ext>
            </a:extLst>
          </p:cNvPr>
          <p:cNvSpPr>
            <a:spLocks noGrp="1"/>
          </p:cNvSpPr>
          <p:nvPr>
            <p:ph type="sldNum" sz="quarter" idx="12"/>
          </p:nvPr>
        </p:nvSpPr>
        <p:spPr/>
        <p:txBody>
          <a:bodyPr/>
          <a:lstStyle/>
          <a:p>
            <a:fld id="{6AD15968-9DB1-4B9D-B2F5-65D2DBBBAB5A}" type="slidenum">
              <a:rPr lang="en-US" smtClean="0"/>
              <a:t>‹#›</a:t>
            </a:fld>
            <a:endParaRPr lang="en-US"/>
          </a:p>
        </p:txBody>
      </p:sp>
    </p:spTree>
    <p:extLst>
      <p:ext uri="{BB962C8B-B14F-4D97-AF65-F5344CB8AC3E}">
        <p14:creationId xmlns:p14="http://schemas.microsoft.com/office/powerpoint/2010/main" val="593224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4CA6-7FFF-FC90-FA67-DA40138BA4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78E882-E667-4B6B-B102-27B21B3EFF8D}"/>
              </a:ext>
            </a:extLst>
          </p:cNvPr>
          <p:cNvSpPr>
            <a:spLocks noGrp="1"/>
          </p:cNvSpPr>
          <p:nvPr>
            <p:ph type="dt" sz="half" idx="10"/>
          </p:nvPr>
        </p:nvSpPr>
        <p:spPr/>
        <p:txBody>
          <a:bodyPr/>
          <a:lstStyle/>
          <a:p>
            <a:fld id="{A674625A-C60E-4B55-B4EC-ACD0975B3AB5}" type="datetimeFigureOut">
              <a:rPr lang="en-US" smtClean="0"/>
              <a:t>5/8/2023</a:t>
            </a:fld>
            <a:endParaRPr lang="en-US"/>
          </a:p>
        </p:txBody>
      </p:sp>
      <p:sp>
        <p:nvSpPr>
          <p:cNvPr id="4" name="Footer Placeholder 3">
            <a:extLst>
              <a:ext uri="{FF2B5EF4-FFF2-40B4-BE49-F238E27FC236}">
                <a16:creationId xmlns:a16="http://schemas.microsoft.com/office/drawing/2014/main" id="{26CFFF8D-AC43-D39F-E5AD-211101BBFC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7FF3F-D60A-5BCE-1B54-2693D1CBD69F}"/>
              </a:ext>
            </a:extLst>
          </p:cNvPr>
          <p:cNvSpPr>
            <a:spLocks noGrp="1"/>
          </p:cNvSpPr>
          <p:nvPr>
            <p:ph type="sldNum" sz="quarter" idx="12"/>
          </p:nvPr>
        </p:nvSpPr>
        <p:spPr/>
        <p:txBody>
          <a:bodyPr/>
          <a:lstStyle/>
          <a:p>
            <a:fld id="{6AD15968-9DB1-4B9D-B2F5-65D2DBBBAB5A}" type="slidenum">
              <a:rPr lang="en-US" smtClean="0"/>
              <a:t>‹#›</a:t>
            </a:fld>
            <a:endParaRPr lang="en-US"/>
          </a:p>
        </p:txBody>
      </p:sp>
    </p:spTree>
    <p:extLst>
      <p:ext uri="{BB962C8B-B14F-4D97-AF65-F5344CB8AC3E}">
        <p14:creationId xmlns:p14="http://schemas.microsoft.com/office/powerpoint/2010/main" val="3326328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33062-4B38-672E-43C3-F080EDDEE959}"/>
              </a:ext>
            </a:extLst>
          </p:cNvPr>
          <p:cNvSpPr>
            <a:spLocks noGrp="1"/>
          </p:cNvSpPr>
          <p:nvPr>
            <p:ph type="dt" sz="half" idx="10"/>
          </p:nvPr>
        </p:nvSpPr>
        <p:spPr/>
        <p:txBody>
          <a:bodyPr/>
          <a:lstStyle/>
          <a:p>
            <a:fld id="{A674625A-C60E-4B55-B4EC-ACD0975B3AB5}" type="datetimeFigureOut">
              <a:rPr lang="en-US" smtClean="0"/>
              <a:t>5/8/2023</a:t>
            </a:fld>
            <a:endParaRPr lang="en-US"/>
          </a:p>
        </p:txBody>
      </p:sp>
      <p:sp>
        <p:nvSpPr>
          <p:cNvPr id="3" name="Footer Placeholder 2">
            <a:extLst>
              <a:ext uri="{FF2B5EF4-FFF2-40B4-BE49-F238E27FC236}">
                <a16:creationId xmlns:a16="http://schemas.microsoft.com/office/drawing/2014/main" id="{F0B6F713-A402-8484-9E00-8E28FFCD7D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046A1E-9266-8FDB-1C70-862946DEFA14}"/>
              </a:ext>
            </a:extLst>
          </p:cNvPr>
          <p:cNvSpPr>
            <a:spLocks noGrp="1"/>
          </p:cNvSpPr>
          <p:nvPr>
            <p:ph type="sldNum" sz="quarter" idx="12"/>
          </p:nvPr>
        </p:nvSpPr>
        <p:spPr/>
        <p:txBody>
          <a:bodyPr/>
          <a:lstStyle/>
          <a:p>
            <a:fld id="{6AD15968-9DB1-4B9D-B2F5-65D2DBBBAB5A}" type="slidenum">
              <a:rPr lang="en-US" smtClean="0"/>
              <a:t>‹#›</a:t>
            </a:fld>
            <a:endParaRPr lang="en-US"/>
          </a:p>
        </p:txBody>
      </p:sp>
    </p:spTree>
    <p:extLst>
      <p:ext uri="{BB962C8B-B14F-4D97-AF65-F5344CB8AC3E}">
        <p14:creationId xmlns:p14="http://schemas.microsoft.com/office/powerpoint/2010/main" val="253456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F5A3-9BD9-DBB3-C5F4-3B8EDA1E339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72C8B1A-ADD6-F01C-1B89-B8D66CAF7C4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D1F808-7B7C-E2AD-AC8F-DB34E8CD2BA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529E795-70FA-7E2A-F166-A6EE07AA2482}"/>
              </a:ext>
            </a:extLst>
          </p:cNvPr>
          <p:cNvSpPr>
            <a:spLocks noGrp="1"/>
          </p:cNvSpPr>
          <p:nvPr>
            <p:ph type="dt" sz="half" idx="10"/>
          </p:nvPr>
        </p:nvSpPr>
        <p:spPr/>
        <p:txBody>
          <a:bodyPr/>
          <a:lstStyle/>
          <a:p>
            <a:fld id="{A674625A-C60E-4B55-B4EC-ACD0975B3AB5}" type="datetimeFigureOut">
              <a:rPr lang="en-US" smtClean="0"/>
              <a:t>5/8/2023</a:t>
            </a:fld>
            <a:endParaRPr lang="en-US"/>
          </a:p>
        </p:txBody>
      </p:sp>
      <p:sp>
        <p:nvSpPr>
          <p:cNvPr id="6" name="Footer Placeholder 5">
            <a:extLst>
              <a:ext uri="{FF2B5EF4-FFF2-40B4-BE49-F238E27FC236}">
                <a16:creationId xmlns:a16="http://schemas.microsoft.com/office/drawing/2014/main" id="{88AF8967-C544-32B1-FB66-D2C5B9358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6EC54-E90C-C25F-04D0-F6437FF8564A}"/>
              </a:ext>
            </a:extLst>
          </p:cNvPr>
          <p:cNvSpPr>
            <a:spLocks noGrp="1"/>
          </p:cNvSpPr>
          <p:nvPr>
            <p:ph type="sldNum" sz="quarter" idx="12"/>
          </p:nvPr>
        </p:nvSpPr>
        <p:spPr/>
        <p:txBody>
          <a:bodyPr/>
          <a:lstStyle/>
          <a:p>
            <a:fld id="{6AD15968-9DB1-4B9D-B2F5-65D2DBBBAB5A}" type="slidenum">
              <a:rPr lang="en-US" smtClean="0"/>
              <a:t>‹#›</a:t>
            </a:fld>
            <a:endParaRPr lang="en-US"/>
          </a:p>
        </p:txBody>
      </p:sp>
    </p:spTree>
    <p:extLst>
      <p:ext uri="{BB962C8B-B14F-4D97-AF65-F5344CB8AC3E}">
        <p14:creationId xmlns:p14="http://schemas.microsoft.com/office/powerpoint/2010/main" val="184113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4"/>
          </p:nvPr>
        </p:nvSpPr>
        <p:spPr/>
        <p:txBody>
          <a:bodyPr rtlCol="0"/>
          <a:lstStyle/>
          <a:p>
            <a:fld id="{5801D32C-10D9-4F84-A6CA-D0F319372F4B}" type="datetimeFigureOut">
              <a:rPr lang="en-US" smtClean="0"/>
              <a:t>5/8/2023</a:t>
            </a:fld>
            <a:endParaRPr lang="en-US"/>
          </a:p>
        </p:txBody>
      </p:sp>
      <p:sp>
        <p:nvSpPr>
          <p:cNvPr id="9" name="عنصر نائب لرقم الشريحة 8"/>
          <p:cNvSpPr>
            <a:spLocks noGrp="1"/>
          </p:cNvSpPr>
          <p:nvPr>
            <p:ph type="sldNum" sz="quarter" idx="15"/>
          </p:nvPr>
        </p:nvSpPr>
        <p:spPr/>
        <p:txBody>
          <a:bodyPr rtlCol="0"/>
          <a:lstStyle/>
          <a:p>
            <a:fld id="{008EC1EA-8130-42C5-80FE-EE77B8CF2BBE}" type="slidenum">
              <a:rPr lang="en-US" smtClean="0"/>
              <a:t>‹#›</a:t>
            </a:fld>
            <a:endParaRPr lang="en-US"/>
          </a:p>
        </p:txBody>
      </p:sp>
      <p:sp>
        <p:nvSpPr>
          <p:cNvPr id="10" name="عنصر نائب للتذييل 9"/>
          <p:cNvSpPr>
            <a:spLocks noGrp="1"/>
          </p:cNvSpPr>
          <p:nvPr>
            <p:ph type="ftr" sz="quarter" idx="16"/>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CAFD-9C11-E6E8-8197-BE8687E19D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079D9FF-BB83-D514-F754-7973E8B7F0A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F4FE28E-B8F7-F639-3D21-5124745F5C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25148D-C329-808A-3818-C50D1A4F3164}"/>
              </a:ext>
            </a:extLst>
          </p:cNvPr>
          <p:cNvSpPr>
            <a:spLocks noGrp="1"/>
          </p:cNvSpPr>
          <p:nvPr>
            <p:ph type="dt" sz="half" idx="10"/>
          </p:nvPr>
        </p:nvSpPr>
        <p:spPr/>
        <p:txBody>
          <a:bodyPr/>
          <a:lstStyle/>
          <a:p>
            <a:fld id="{A674625A-C60E-4B55-B4EC-ACD0975B3AB5}" type="datetimeFigureOut">
              <a:rPr lang="en-US" smtClean="0"/>
              <a:t>5/8/2023</a:t>
            </a:fld>
            <a:endParaRPr lang="en-US"/>
          </a:p>
        </p:txBody>
      </p:sp>
      <p:sp>
        <p:nvSpPr>
          <p:cNvPr id="6" name="Footer Placeholder 5">
            <a:extLst>
              <a:ext uri="{FF2B5EF4-FFF2-40B4-BE49-F238E27FC236}">
                <a16:creationId xmlns:a16="http://schemas.microsoft.com/office/drawing/2014/main" id="{2B22D70C-F90E-E4B3-CA9D-4FB3EB6E3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FBE49-D3B8-9E39-CB1C-381ADFC21E54}"/>
              </a:ext>
            </a:extLst>
          </p:cNvPr>
          <p:cNvSpPr>
            <a:spLocks noGrp="1"/>
          </p:cNvSpPr>
          <p:nvPr>
            <p:ph type="sldNum" sz="quarter" idx="12"/>
          </p:nvPr>
        </p:nvSpPr>
        <p:spPr/>
        <p:txBody>
          <a:bodyPr/>
          <a:lstStyle/>
          <a:p>
            <a:fld id="{6AD15968-9DB1-4B9D-B2F5-65D2DBBBAB5A}" type="slidenum">
              <a:rPr lang="en-US" smtClean="0"/>
              <a:t>‹#›</a:t>
            </a:fld>
            <a:endParaRPr lang="en-US"/>
          </a:p>
        </p:txBody>
      </p:sp>
    </p:spTree>
    <p:extLst>
      <p:ext uri="{BB962C8B-B14F-4D97-AF65-F5344CB8AC3E}">
        <p14:creationId xmlns:p14="http://schemas.microsoft.com/office/powerpoint/2010/main" val="152154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F549-43BD-A439-AE55-4A5103600D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B0EF3A-E647-6582-DC27-1C75C889E3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54097-E610-75FE-4C5E-EB22335D3927}"/>
              </a:ext>
            </a:extLst>
          </p:cNvPr>
          <p:cNvSpPr>
            <a:spLocks noGrp="1"/>
          </p:cNvSpPr>
          <p:nvPr>
            <p:ph type="dt" sz="half" idx="10"/>
          </p:nvPr>
        </p:nvSpPr>
        <p:spPr/>
        <p:txBody>
          <a:bodyPr/>
          <a:lstStyle/>
          <a:p>
            <a:fld id="{A674625A-C60E-4B55-B4EC-ACD0975B3AB5}" type="datetimeFigureOut">
              <a:rPr lang="en-US" smtClean="0"/>
              <a:t>5/8/2023</a:t>
            </a:fld>
            <a:endParaRPr lang="en-US"/>
          </a:p>
        </p:txBody>
      </p:sp>
      <p:sp>
        <p:nvSpPr>
          <p:cNvPr id="5" name="Footer Placeholder 4">
            <a:extLst>
              <a:ext uri="{FF2B5EF4-FFF2-40B4-BE49-F238E27FC236}">
                <a16:creationId xmlns:a16="http://schemas.microsoft.com/office/drawing/2014/main" id="{5FAB80FD-7BED-D488-E133-03801C6DD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25B2E-16D0-7275-8CAC-1901D96223FA}"/>
              </a:ext>
            </a:extLst>
          </p:cNvPr>
          <p:cNvSpPr>
            <a:spLocks noGrp="1"/>
          </p:cNvSpPr>
          <p:nvPr>
            <p:ph type="sldNum" sz="quarter" idx="12"/>
          </p:nvPr>
        </p:nvSpPr>
        <p:spPr/>
        <p:txBody>
          <a:bodyPr/>
          <a:lstStyle/>
          <a:p>
            <a:fld id="{6AD15968-9DB1-4B9D-B2F5-65D2DBBBAB5A}" type="slidenum">
              <a:rPr lang="en-US" smtClean="0"/>
              <a:t>‹#›</a:t>
            </a:fld>
            <a:endParaRPr lang="en-US"/>
          </a:p>
        </p:txBody>
      </p:sp>
    </p:spTree>
    <p:extLst>
      <p:ext uri="{BB962C8B-B14F-4D97-AF65-F5344CB8AC3E}">
        <p14:creationId xmlns:p14="http://schemas.microsoft.com/office/powerpoint/2010/main" val="3080999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A0FE5-4C56-0190-137E-9CDA72932B0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B44EB1-A161-9033-0392-9FD634E90E3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39476-CF6B-0B62-B1F6-879C3F13CCFF}"/>
              </a:ext>
            </a:extLst>
          </p:cNvPr>
          <p:cNvSpPr>
            <a:spLocks noGrp="1"/>
          </p:cNvSpPr>
          <p:nvPr>
            <p:ph type="dt" sz="half" idx="10"/>
          </p:nvPr>
        </p:nvSpPr>
        <p:spPr/>
        <p:txBody>
          <a:bodyPr/>
          <a:lstStyle/>
          <a:p>
            <a:fld id="{A674625A-C60E-4B55-B4EC-ACD0975B3AB5}" type="datetimeFigureOut">
              <a:rPr lang="en-US" smtClean="0"/>
              <a:t>5/8/2023</a:t>
            </a:fld>
            <a:endParaRPr lang="en-US"/>
          </a:p>
        </p:txBody>
      </p:sp>
      <p:sp>
        <p:nvSpPr>
          <p:cNvPr id="5" name="Footer Placeholder 4">
            <a:extLst>
              <a:ext uri="{FF2B5EF4-FFF2-40B4-BE49-F238E27FC236}">
                <a16:creationId xmlns:a16="http://schemas.microsoft.com/office/drawing/2014/main" id="{B8EB4B6A-D726-9B55-D2BA-D9C736F2B4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D3BEF-9907-CE7E-F535-BEED424D5EFB}"/>
              </a:ext>
            </a:extLst>
          </p:cNvPr>
          <p:cNvSpPr>
            <a:spLocks noGrp="1"/>
          </p:cNvSpPr>
          <p:nvPr>
            <p:ph type="sldNum" sz="quarter" idx="12"/>
          </p:nvPr>
        </p:nvSpPr>
        <p:spPr/>
        <p:txBody>
          <a:bodyPr/>
          <a:lstStyle/>
          <a:p>
            <a:fld id="{6AD15968-9DB1-4B9D-B2F5-65D2DBBBAB5A}" type="slidenum">
              <a:rPr lang="en-US" smtClean="0"/>
              <a:t>‹#›</a:t>
            </a:fld>
            <a:endParaRPr lang="en-US"/>
          </a:p>
        </p:txBody>
      </p:sp>
    </p:spTree>
    <p:extLst>
      <p:ext uri="{BB962C8B-B14F-4D97-AF65-F5344CB8AC3E}">
        <p14:creationId xmlns:p14="http://schemas.microsoft.com/office/powerpoint/2010/main" val="406925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5801D32C-10D9-4F84-A6CA-D0F319372F4B}" type="datetimeFigureOut">
              <a:rPr lang="en-US" smtClean="0"/>
              <a:t>5/8/2023</a:t>
            </a:fld>
            <a:endParaRPr lang="en-US"/>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en-US"/>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08EC1EA-8130-42C5-80FE-EE77B8CF2B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5801D32C-10D9-4F84-A6CA-D0F319372F4B}" type="datetimeFigureOut">
              <a:rPr lang="en-US" smtClean="0"/>
              <a:t>5/8/2023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08EC1EA-8130-42C5-80FE-EE77B8CF2BBE}" type="slidenum">
              <a:rPr lang="en-US" smtClean="0"/>
              <a:t>‹#›</a:t>
            </a:fld>
            <a:endParaRPr lang="en-US"/>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5801D32C-10D9-4F84-A6CA-D0F319372F4B}" type="datetimeFigureOut">
              <a:rPr lang="en-US" smtClean="0"/>
              <a:t>5/8/2023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08EC1EA-8130-42C5-80FE-EE77B8CF2BBE}" type="slidenum">
              <a:rPr lang="en-US" smtClean="0"/>
              <a:t>‹#›</a:t>
            </a:fld>
            <a:endParaRPr lang="en-US"/>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a:t>انقر لتحرير أنماط النص الرئيسي</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5801D32C-10D9-4F84-A6CA-D0F319372F4B}" type="datetimeFigureOut">
              <a:rPr lang="en-US" smtClean="0"/>
              <a:t>5/8/2023</a:t>
            </a:fld>
            <a:endParaRPr lang="en-US"/>
          </a:p>
        </p:txBody>
      </p:sp>
      <p:sp>
        <p:nvSpPr>
          <p:cNvPr id="7" name="عنصر نائب لرقم الشريحة 6"/>
          <p:cNvSpPr>
            <a:spLocks noGrp="1"/>
          </p:cNvSpPr>
          <p:nvPr>
            <p:ph type="sldNum" sz="quarter" idx="11"/>
          </p:nvPr>
        </p:nvSpPr>
        <p:spPr/>
        <p:txBody>
          <a:bodyPr rtlCol="0"/>
          <a:lstStyle/>
          <a:p>
            <a:fld id="{008EC1EA-8130-42C5-80FE-EE77B8CF2BBE}" type="slidenum">
              <a:rPr lang="en-US" smtClean="0"/>
              <a:t>‹#›</a:t>
            </a:fld>
            <a:endParaRPr lang="en-US"/>
          </a:p>
        </p:txBody>
      </p:sp>
      <p:sp>
        <p:nvSpPr>
          <p:cNvPr id="8" name="عنصر نائب للتذييل 7"/>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801D32C-10D9-4F84-A6CA-D0F319372F4B}" type="datetimeFigureOut">
              <a:rPr lang="en-US" smtClean="0"/>
              <a:t>5/8/2023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08EC1EA-8130-42C5-80FE-EE77B8CF2BB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4"/>
          </p:nvPr>
        </p:nvSpPr>
        <p:spPr/>
        <p:txBody>
          <a:bodyPr rtlCol="0"/>
          <a:lstStyle/>
          <a:p>
            <a:fld id="{5801D32C-10D9-4F84-A6CA-D0F319372F4B}" type="datetimeFigureOut">
              <a:rPr lang="en-US" smtClean="0"/>
              <a:t>5/8/2023</a:t>
            </a:fld>
            <a:endParaRPr lang="en-US"/>
          </a:p>
        </p:txBody>
      </p:sp>
      <p:sp>
        <p:nvSpPr>
          <p:cNvPr id="22" name="عنصر نائب لرقم الشريحة 21"/>
          <p:cNvSpPr>
            <a:spLocks noGrp="1"/>
          </p:cNvSpPr>
          <p:nvPr>
            <p:ph type="sldNum" sz="quarter" idx="15"/>
          </p:nvPr>
        </p:nvSpPr>
        <p:spPr/>
        <p:txBody>
          <a:bodyPr rtlCol="0"/>
          <a:lstStyle/>
          <a:p>
            <a:fld id="{008EC1EA-8130-42C5-80FE-EE77B8CF2BBE}" type="slidenum">
              <a:rPr lang="en-US" smtClean="0"/>
              <a:t>‹#›</a:t>
            </a:fld>
            <a:endParaRPr lang="en-US"/>
          </a:p>
        </p:txBody>
      </p:sp>
      <p:sp>
        <p:nvSpPr>
          <p:cNvPr id="23" name="عنصر نائب للتذييل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5801D32C-10D9-4F84-A6CA-D0F319372F4B}" type="datetimeFigureOut">
              <a:rPr lang="en-US" smtClean="0"/>
              <a:t>5/8/2023</a:t>
            </a:fld>
            <a:endParaRPr lang="en-US"/>
          </a:p>
        </p:txBody>
      </p:sp>
      <p:sp>
        <p:nvSpPr>
          <p:cNvPr id="18" name="عنصر نائب لرقم الشريحة 17"/>
          <p:cNvSpPr>
            <a:spLocks noGrp="1"/>
          </p:cNvSpPr>
          <p:nvPr>
            <p:ph type="sldNum" sz="quarter" idx="11"/>
          </p:nvPr>
        </p:nvSpPr>
        <p:spPr/>
        <p:txBody>
          <a:bodyPr rtlCol="0"/>
          <a:lstStyle/>
          <a:p>
            <a:fld id="{008EC1EA-8130-42C5-80FE-EE77B8CF2BBE}" type="slidenum">
              <a:rPr lang="en-US" smtClean="0"/>
              <a:t>‹#›</a:t>
            </a:fld>
            <a:endParaRPr lang="en-US"/>
          </a:p>
        </p:txBody>
      </p:sp>
      <p:sp>
        <p:nvSpPr>
          <p:cNvPr id="21" name="عنصر نائب للتذييل 20"/>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801D32C-10D9-4F84-A6CA-D0F319372F4B}" type="datetimeFigureOut">
              <a:rPr lang="en-US" smtClean="0"/>
              <a:t>5/8/2023</a:t>
            </a:fld>
            <a:endParaRPr lang="en-US"/>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08EC1EA-8130-42C5-80FE-EE77B8CF2B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24AA0-45FF-F30F-EF75-A94B96D7F0B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05586A-216B-A932-E4A4-50BE2673000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EBC75-667F-C5E6-FEE7-30494CB7D19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74625A-C60E-4B55-B4EC-ACD0975B3AB5}" type="datetimeFigureOut">
              <a:rPr lang="en-US" smtClean="0"/>
              <a:t>5/8/2023</a:t>
            </a:fld>
            <a:endParaRPr lang="en-US"/>
          </a:p>
        </p:txBody>
      </p:sp>
      <p:sp>
        <p:nvSpPr>
          <p:cNvPr id="5" name="Footer Placeholder 4">
            <a:extLst>
              <a:ext uri="{FF2B5EF4-FFF2-40B4-BE49-F238E27FC236}">
                <a16:creationId xmlns:a16="http://schemas.microsoft.com/office/drawing/2014/main" id="{70DBE825-5AE9-D3C7-B63F-10EF533BD69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B0CD29-165F-2207-6B0E-D0E43524E4C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D15968-9DB1-4B9D-B2F5-65D2DBBBAB5A}" type="slidenum">
              <a:rPr lang="en-US" smtClean="0"/>
              <a:t>‹#›</a:t>
            </a:fld>
            <a:endParaRPr lang="en-US"/>
          </a:p>
        </p:txBody>
      </p:sp>
    </p:spTree>
    <p:extLst>
      <p:ext uri="{BB962C8B-B14F-4D97-AF65-F5344CB8AC3E}">
        <p14:creationId xmlns:p14="http://schemas.microsoft.com/office/powerpoint/2010/main" val="17396551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chart" Target="../charts/chart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850756" y="864400"/>
            <a:ext cx="5976664" cy="684076"/>
          </a:xfrm>
        </p:spPr>
        <p:txBody>
          <a:bodyPr>
            <a:noAutofit/>
          </a:bodyPr>
          <a:lstStyle/>
          <a:p>
            <a:pPr algn="ctr"/>
            <a:r>
              <a:rPr lang="ar-IQ" sz="4000" dirty="0">
                <a:solidFill>
                  <a:schemeClr val="tx1"/>
                </a:solidFill>
                <a:latin typeface="Times New Roman" pitchFamily="18" charset="0"/>
                <a:cs typeface="Times New Roman" pitchFamily="18" charset="0"/>
              </a:rPr>
              <a:t> </a:t>
            </a:r>
            <a:r>
              <a:rPr lang="ar-SA" sz="4800" dirty="0">
                <a:solidFill>
                  <a:schemeClr val="tx1">
                    <a:lumMod val="95000"/>
                  </a:schemeClr>
                </a:solidFill>
                <a:latin typeface="Times New Roman" pitchFamily="18" charset="0"/>
                <a:cs typeface="Times New Roman" pitchFamily="18" charset="0"/>
              </a:rPr>
              <a:t> </a:t>
            </a:r>
            <a:br>
              <a:rPr lang="ar-SA" sz="4800" dirty="0">
                <a:solidFill>
                  <a:schemeClr val="tx1">
                    <a:lumMod val="95000"/>
                  </a:schemeClr>
                </a:solidFill>
                <a:latin typeface="Times New Roman" pitchFamily="18" charset="0"/>
                <a:cs typeface="Times New Roman" pitchFamily="18" charset="0"/>
              </a:rPr>
            </a:br>
            <a:r>
              <a:rPr lang="ar-SA" sz="4800" dirty="0">
                <a:solidFill>
                  <a:schemeClr val="tx1">
                    <a:lumMod val="95000"/>
                  </a:schemeClr>
                </a:solidFill>
                <a:latin typeface="Times New Roman" pitchFamily="18" charset="0"/>
                <a:cs typeface="Times New Roman" pitchFamily="18" charset="0"/>
              </a:rPr>
              <a:t/>
            </a:r>
            <a:br>
              <a:rPr lang="ar-SA" sz="4800" dirty="0">
                <a:solidFill>
                  <a:schemeClr val="tx1">
                    <a:lumMod val="95000"/>
                  </a:schemeClr>
                </a:solidFill>
                <a:latin typeface="Times New Roman" pitchFamily="18" charset="0"/>
                <a:cs typeface="Times New Roman" pitchFamily="18" charset="0"/>
              </a:rPr>
            </a:br>
            <a:r>
              <a:rPr lang="ar-SA" sz="3200" dirty="0">
                <a:solidFill>
                  <a:schemeClr val="tx1">
                    <a:lumMod val="95000"/>
                  </a:schemeClr>
                </a:solidFill>
                <a:latin typeface="Times New Roman" pitchFamily="18" charset="0"/>
                <a:cs typeface="Times New Roman" pitchFamily="18" charset="0"/>
              </a:rPr>
              <a:t/>
            </a:r>
            <a:br>
              <a:rPr lang="ar-SA" sz="3200" dirty="0">
                <a:solidFill>
                  <a:schemeClr val="tx1">
                    <a:lumMod val="95000"/>
                  </a:schemeClr>
                </a:solidFill>
                <a:latin typeface="Times New Roman" pitchFamily="18" charset="0"/>
                <a:cs typeface="Times New Roman" pitchFamily="18" charset="0"/>
              </a:rPr>
            </a:br>
            <a:r>
              <a:rPr lang="en-US" sz="3200" dirty="0">
                <a:solidFill>
                  <a:schemeClr val="tx1">
                    <a:lumMod val="95000"/>
                  </a:schemeClr>
                </a:solidFill>
                <a:latin typeface="Times New Roman" pitchFamily="18" charset="0"/>
                <a:cs typeface="Times New Roman" pitchFamily="18" charset="0"/>
              </a:rPr>
              <a:t>Nineveh university</a:t>
            </a:r>
            <a:br>
              <a:rPr lang="en-US" sz="3200" dirty="0">
                <a:solidFill>
                  <a:schemeClr val="tx1">
                    <a:lumMod val="95000"/>
                  </a:schemeClr>
                </a:solidFill>
                <a:latin typeface="Times New Roman" pitchFamily="18" charset="0"/>
                <a:cs typeface="Times New Roman" pitchFamily="18" charset="0"/>
              </a:rPr>
            </a:br>
            <a:r>
              <a:rPr lang="en-US" sz="3200" dirty="0">
                <a:solidFill>
                  <a:schemeClr val="tx1">
                    <a:lumMod val="95000"/>
                  </a:schemeClr>
                </a:solidFill>
                <a:latin typeface="Times New Roman" pitchFamily="18" charset="0"/>
                <a:cs typeface="Times New Roman" pitchFamily="18" charset="0"/>
              </a:rPr>
              <a:t>college of medicine</a:t>
            </a:r>
          </a:p>
        </p:txBody>
      </p:sp>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4" y="-1"/>
            <a:ext cx="1183434" cy="15347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195736" y="101439"/>
            <a:ext cx="5472608" cy="369332"/>
          </a:xfrm>
          <a:prstGeom prst="rect">
            <a:avLst/>
          </a:prstGeom>
          <a:noFill/>
        </p:spPr>
        <p:txBody>
          <a:bodyPr wrap="square" rtlCol="0">
            <a:spAutoFit/>
          </a:bodyPr>
          <a:lstStyle/>
          <a:p>
            <a:pPr algn="ctr"/>
            <a:r>
              <a:rPr lang="ar-SA" b="1" dirty="0">
                <a:solidFill>
                  <a:srgbClr val="FE8637"/>
                </a:solidFill>
              </a:rPr>
              <a:t>بحوث طلبتنا ...... تألق معرفي وإبداع متميز</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1588" b="3752"/>
          <a:stretch/>
        </p:blipFill>
        <p:spPr>
          <a:xfrm>
            <a:off x="3867708" y="1726844"/>
            <a:ext cx="1942760" cy="2449438"/>
          </a:xfrm>
          <a:prstGeom prst="rect">
            <a:avLst/>
          </a:prstGeom>
        </p:spPr>
      </p:pic>
      <p:sp>
        <p:nvSpPr>
          <p:cNvPr id="10" name="TextBox 9"/>
          <p:cNvSpPr txBox="1"/>
          <p:nvPr/>
        </p:nvSpPr>
        <p:spPr>
          <a:xfrm>
            <a:off x="3002884" y="4367519"/>
            <a:ext cx="3672408" cy="461665"/>
          </a:xfrm>
          <a:prstGeom prst="rect">
            <a:avLst/>
          </a:prstGeom>
          <a:noFill/>
        </p:spPr>
        <p:txBody>
          <a:bodyPr wrap="square" rtlCol="0">
            <a:spAutoFit/>
          </a:bodyPr>
          <a:lstStyle/>
          <a:p>
            <a:pPr algn="ctr"/>
            <a:r>
              <a:rPr lang="ar-IQ" sz="2400" dirty="0"/>
              <a:t>المؤتمر الطلابي السادس</a:t>
            </a:r>
            <a:endParaRPr lang="en-US" sz="2400" dirty="0"/>
          </a:p>
        </p:txBody>
      </p:sp>
      <p:sp>
        <p:nvSpPr>
          <p:cNvPr id="11" name="TextBox 10"/>
          <p:cNvSpPr txBox="1"/>
          <p:nvPr/>
        </p:nvSpPr>
        <p:spPr>
          <a:xfrm>
            <a:off x="1922764" y="5445224"/>
            <a:ext cx="5904656" cy="400110"/>
          </a:xfrm>
          <a:prstGeom prst="rect">
            <a:avLst/>
          </a:prstGeom>
          <a:noFill/>
        </p:spPr>
        <p:txBody>
          <a:bodyPr wrap="square" rtlCol="0">
            <a:spAutoFit/>
          </a:bodyPr>
          <a:lstStyle/>
          <a:p>
            <a:pPr algn="ctr"/>
            <a:r>
              <a:rPr lang="ar-SA" sz="2000" dirty="0"/>
              <a:t>ب</a:t>
            </a:r>
            <a:r>
              <a:rPr lang="ar-AE" sz="2000" dirty="0"/>
              <a:t>حوث طلبتنا….. </a:t>
            </a:r>
            <a:r>
              <a:rPr lang="ar-IQ" sz="2000" dirty="0"/>
              <a:t>تألق معرفي وإبداع متميز</a:t>
            </a:r>
            <a:endParaRPr lang="en-US" sz="2000" dirty="0"/>
          </a:p>
        </p:txBody>
      </p:sp>
    </p:spTree>
    <p:extLst>
      <p:ext uri="{BB962C8B-B14F-4D97-AF65-F5344CB8AC3E}">
        <p14:creationId xmlns:p14="http://schemas.microsoft.com/office/powerpoint/2010/main" val="1037091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3">
            <a:extLst>
              <a:ext uri="{FF2B5EF4-FFF2-40B4-BE49-F238E27FC236}">
                <a16:creationId xmlns:a16="http://schemas.microsoft.com/office/drawing/2014/main" id="{B3FD33D9-C603-0EBD-33D8-4AE505499883}"/>
              </a:ext>
            </a:extLst>
          </p:cNvPr>
          <p:cNvSpPr txBox="1"/>
          <p:nvPr/>
        </p:nvSpPr>
        <p:spPr>
          <a:xfrm>
            <a:off x="2214595" y="122499"/>
            <a:ext cx="5472608" cy="369332"/>
          </a:xfrm>
          <a:prstGeom prst="rect">
            <a:avLst/>
          </a:prstGeom>
          <a:noFill/>
        </p:spPr>
        <p:txBody>
          <a:bodyPr wrap="square" rtlCol="0">
            <a:spAutoFit/>
          </a:bodyPr>
          <a:lstStyle/>
          <a:p>
            <a:pPr algn="ctr"/>
            <a:r>
              <a:rPr lang="ar-SA" b="1" dirty="0">
                <a:solidFill>
                  <a:srgbClr val="FE8637"/>
                </a:solidFill>
                <a:latin typeface="Arial" panose="020B0604020202020204" pitchFamily="34" charset="0"/>
                <a:cs typeface="Arial" panose="020B0604020202020204" pitchFamily="34" charset="0"/>
              </a:rPr>
              <a:t>بحوث طلبتنا </a:t>
            </a:r>
            <a:r>
              <a:rPr lang="ar-IQ" b="1" dirty="0">
                <a:solidFill>
                  <a:srgbClr val="FE8637"/>
                </a:solidFill>
                <a:latin typeface="Arial" panose="020B0604020202020204" pitchFamily="34" charset="0"/>
                <a:cs typeface="Arial" panose="020B0604020202020204" pitchFamily="34" charset="0"/>
              </a:rPr>
              <a:t>......</a:t>
            </a:r>
            <a:r>
              <a:rPr kumimoji="0" lang="ar-SA" sz="1800" b="1" i="0" u="none" strike="noStrike" kern="1200" cap="none" spc="0" normalizeH="0" baseline="0" noProof="0" dirty="0">
                <a:ln>
                  <a:noFill/>
                </a:ln>
                <a:solidFill>
                  <a:srgbClr val="FE8637"/>
                </a:solidFill>
                <a:effectLst/>
                <a:uLnTx/>
                <a:uFillTx/>
                <a:latin typeface="Century Schoolbook"/>
                <a:ea typeface="+mn-ea"/>
                <a:cs typeface="Times New Roman" panose="02020603050405020304" pitchFamily="18" charset="0"/>
              </a:rPr>
              <a:t> تألق معرفي وإبداع متميز</a:t>
            </a:r>
            <a:endParaRPr lang="en-US" b="1" dirty="0">
              <a:solidFill>
                <a:srgbClr val="FE8637"/>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4764AD7-F19B-FAE7-E5A0-DC23E1B86FD9}"/>
              </a:ext>
            </a:extLst>
          </p:cNvPr>
          <p:cNvSpPr txBox="1"/>
          <p:nvPr/>
        </p:nvSpPr>
        <p:spPr>
          <a:xfrm>
            <a:off x="395190" y="1617091"/>
            <a:ext cx="8258504" cy="2308324"/>
          </a:xfrm>
          <a:prstGeom prst="rect">
            <a:avLst/>
          </a:prstGeom>
          <a:noFill/>
        </p:spPr>
        <p:txBody>
          <a:bodyPr wrap="square">
            <a:spAutoFit/>
          </a:bodyPr>
          <a:lstStyle/>
          <a:p>
            <a:r>
              <a:rPr lang="en-US" sz="2400" u="sng" dirty="0">
                <a:latin typeface="Arial" panose="020B0604020202020204" pitchFamily="34" charset="0"/>
                <a:cs typeface="Arial" panose="020B0604020202020204" pitchFamily="34" charset="0"/>
              </a:rPr>
              <a:t>1- General demographic characteristics:</a:t>
            </a:r>
          </a:p>
          <a:p>
            <a:r>
              <a:rPr lang="en-US" sz="2400" dirty="0">
                <a:latin typeface="Arial" panose="020B0604020202020204" pitchFamily="34" charset="0"/>
                <a:cs typeface="Arial" panose="020B0604020202020204" pitchFamily="34" charset="0"/>
              </a:rPr>
              <a:t>Prevalence of PMS among the study subjects</a:t>
            </a:r>
          </a:p>
          <a:p>
            <a:r>
              <a:rPr lang="en-US" sz="2400" dirty="0">
                <a:latin typeface="Arial" panose="020B0604020202020204" pitchFamily="34" charset="0"/>
                <a:cs typeface="Arial" panose="020B0604020202020204" pitchFamily="34" charset="0"/>
              </a:rPr>
              <a:t>In this study ,</a:t>
            </a:r>
            <a:r>
              <a:rPr lang="en-US" sz="2400" dirty="0">
                <a:solidFill>
                  <a:srgbClr val="FF0000"/>
                </a:solidFill>
                <a:latin typeface="Arial" panose="020B0604020202020204" pitchFamily="34" charset="0"/>
                <a:cs typeface="Arial" panose="020B0604020202020204" pitchFamily="34" charset="0"/>
              </a:rPr>
              <a:t>450 (75%)</a:t>
            </a:r>
            <a:r>
              <a:rPr lang="en-US" sz="2400" dirty="0">
                <a:latin typeface="Arial" panose="020B0604020202020204" pitchFamily="34" charset="0"/>
                <a:cs typeface="Arial" panose="020B0604020202020204" pitchFamily="34" charset="0"/>
              </a:rPr>
              <a:t> of the study subjects suffered from symptoms of PMS .</a:t>
            </a:r>
          </a:p>
          <a:p>
            <a:endParaRPr lang="en-US" sz="2400" dirty="0">
              <a:latin typeface="Arial" panose="020B0604020202020204" pitchFamily="34" charset="0"/>
              <a:cs typeface="Arial" panose="020B0604020202020204" pitchFamily="34" charset="0"/>
            </a:endParaRPr>
          </a:p>
          <a:p>
            <a:r>
              <a:rPr lang="en-US" sz="2400" u="sng" dirty="0">
                <a:latin typeface="Arial" panose="020B0604020202020204" pitchFamily="34" charset="0"/>
                <a:cs typeface="Arial" panose="020B0604020202020204" pitchFamily="34" charset="0"/>
              </a:rPr>
              <a:t>2- Socio-demographic characteristics:</a:t>
            </a:r>
          </a:p>
        </p:txBody>
      </p:sp>
      <p:sp>
        <p:nvSpPr>
          <p:cNvPr id="12" name="عنوان 1">
            <a:extLst>
              <a:ext uri="{FF2B5EF4-FFF2-40B4-BE49-F238E27FC236}">
                <a16:creationId xmlns:a16="http://schemas.microsoft.com/office/drawing/2014/main" id="{31A44C48-FE30-5751-CAE5-BDA772E4A592}"/>
              </a:ext>
            </a:extLst>
          </p:cNvPr>
          <p:cNvSpPr txBox="1">
            <a:spLocks/>
          </p:cNvSpPr>
          <p:nvPr/>
        </p:nvSpPr>
        <p:spPr>
          <a:xfrm>
            <a:off x="1248104" y="290406"/>
            <a:ext cx="7467600" cy="114300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4000" dirty="0">
                <a:solidFill>
                  <a:schemeClr val="tx1">
                    <a:lumMod val="95000"/>
                  </a:schemeClr>
                </a:solidFill>
                <a:latin typeface="Arial" panose="020B0604020202020204" pitchFamily="34" charset="0"/>
                <a:cs typeface="Arial" panose="020B0604020202020204" pitchFamily="34" charset="0"/>
              </a:rPr>
              <a:t>Results</a:t>
            </a:r>
            <a:r>
              <a:rPr lang="en-US" sz="4800" dirty="0">
                <a:solidFill>
                  <a:schemeClr val="tx1">
                    <a:lumMod val="95000"/>
                  </a:schemeClr>
                </a:solidFill>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CC3D0051-8041-420C-A98E-50BCE29BEC65}"/>
              </a:ext>
            </a:extLst>
          </p:cNvPr>
          <p:cNvPicPr>
            <a:picLocks noChangeAspect="1"/>
          </p:cNvPicPr>
          <p:nvPr/>
        </p:nvPicPr>
        <p:blipFill>
          <a:blip r:embed="rId4"/>
          <a:stretch>
            <a:fillRect/>
          </a:stretch>
        </p:blipFill>
        <p:spPr>
          <a:xfrm>
            <a:off x="755576" y="3914525"/>
            <a:ext cx="7190166" cy="2810085"/>
          </a:xfrm>
          <a:prstGeom prst="rect">
            <a:avLst/>
          </a:prstGeom>
        </p:spPr>
      </p:pic>
    </p:spTree>
    <p:extLst>
      <p:ext uri="{BB962C8B-B14F-4D97-AF65-F5344CB8AC3E}">
        <p14:creationId xmlns:p14="http://schemas.microsoft.com/office/powerpoint/2010/main" val="3104933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3">
            <a:extLst>
              <a:ext uri="{FF2B5EF4-FFF2-40B4-BE49-F238E27FC236}">
                <a16:creationId xmlns:a16="http://schemas.microsoft.com/office/drawing/2014/main" id="{B3FD33D9-C603-0EBD-33D8-4AE505499883}"/>
              </a:ext>
            </a:extLst>
          </p:cNvPr>
          <p:cNvSpPr txBox="1"/>
          <p:nvPr/>
        </p:nvSpPr>
        <p:spPr>
          <a:xfrm>
            <a:off x="2214595" y="122499"/>
            <a:ext cx="5472608" cy="369332"/>
          </a:xfrm>
          <a:prstGeom prst="rect">
            <a:avLst/>
          </a:prstGeom>
          <a:noFill/>
        </p:spPr>
        <p:txBody>
          <a:bodyPr wrap="square" rtlCol="0">
            <a:spAutoFit/>
          </a:bodyPr>
          <a:lstStyle/>
          <a:p>
            <a:pPr algn="ctr"/>
            <a:r>
              <a:rPr lang="ar-SA" b="1" dirty="0">
                <a:solidFill>
                  <a:srgbClr val="FE8637"/>
                </a:solidFill>
                <a:latin typeface="Arial" panose="020B0604020202020204" pitchFamily="34" charset="0"/>
                <a:cs typeface="Arial" panose="020B0604020202020204" pitchFamily="34" charset="0"/>
              </a:rPr>
              <a:t>بحوث طلبتنا </a:t>
            </a:r>
            <a:r>
              <a:rPr lang="ar-IQ" b="1" dirty="0">
                <a:solidFill>
                  <a:srgbClr val="FE8637"/>
                </a:solidFill>
                <a:latin typeface="Arial" panose="020B0604020202020204" pitchFamily="34" charset="0"/>
                <a:cs typeface="Arial" panose="020B0604020202020204" pitchFamily="34" charset="0"/>
              </a:rPr>
              <a:t>......</a:t>
            </a:r>
            <a:r>
              <a:rPr kumimoji="0" lang="ar-SA" sz="1800" b="1" i="0" u="none" strike="noStrike" kern="1200" cap="none" spc="0" normalizeH="0" baseline="0" noProof="0" dirty="0">
                <a:ln>
                  <a:noFill/>
                </a:ln>
                <a:solidFill>
                  <a:srgbClr val="FE8637"/>
                </a:solidFill>
                <a:effectLst/>
                <a:uLnTx/>
                <a:uFillTx/>
                <a:latin typeface="Century Schoolbook"/>
                <a:ea typeface="+mn-ea"/>
                <a:cs typeface="Times New Roman" panose="02020603050405020304" pitchFamily="18" charset="0"/>
              </a:rPr>
              <a:t> تألق معرفي وإبداع متميز</a:t>
            </a:r>
            <a:endParaRPr lang="en-US" b="1" dirty="0">
              <a:solidFill>
                <a:srgbClr val="FE8637"/>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4764AD7-F19B-FAE7-E5A0-DC23E1B86FD9}"/>
              </a:ext>
            </a:extLst>
          </p:cNvPr>
          <p:cNvSpPr txBox="1"/>
          <p:nvPr/>
        </p:nvSpPr>
        <p:spPr>
          <a:xfrm>
            <a:off x="395190" y="1617091"/>
            <a:ext cx="8258504" cy="1200329"/>
          </a:xfrm>
          <a:prstGeom prst="rect">
            <a:avLst/>
          </a:prstGeom>
          <a:noFill/>
        </p:spPr>
        <p:txBody>
          <a:bodyPr wrap="square">
            <a:spAutoFit/>
          </a:bodyPr>
          <a:lstStyle/>
          <a:p>
            <a:r>
              <a:rPr lang="en-US" sz="2400" u="sng" dirty="0">
                <a:latin typeface="Arial" panose="020B0604020202020204" pitchFamily="34" charset="0"/>
                <a:cs typeface="Arial" panose="020B0604020202020204" pitchFamily="34" charset="0"/>
              </a:rPr>
              <a:t>3-Classification of PMS prevalence among medical colleges subjects:</a:t>
            </a:r>
          </a:p>
          <a:p>
            <a:endParaRPr lang="en-US" sz="2400" dirty="0">
              <a:latin typeface="Arial" panose="020B0604020202020204" pitchFamily="34" charset="0"/>
              <a:cs typeface="Arial" panose="020B0604020202020204" pitchFamily="34" charset="0"/>
            </a:endParaRPr>
          </a:p>
        </p:txBody>
      </p:sp>
      <p:sp>
        <p:nvSpPr>
          <p:cNvPr id="12" name="عنوان 1">
            <a:extLst>
              <a:ext uri="{FF2B5EF4-FFF2-40B4-BE49-F238E27FC236}">
                <a16:creationId xmlns:a16="http://schemas.microsoft.com/office/drawing/2014/main" id="{31A44C48-FE30-5751-CAE5-BDA772E4A592}"/>
              </a:ext>
            </a:extLst>
          </p:cNvPr>
          <p:cNvSpPr txBox="1">
            <a:spLocks/>
          </p:cNvSpPr>
          <p:nvPr/>
        </p:nvSpPr>
        <p:spPr>
          <a:xfrm>
            <a:off x="1248104" y="290406"/>
            <a:ext cx="7467600" cy="114300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4000" dirty="0">
                <a:solidFill>
                  <a:schemeClr val="tx1">
                    <a:lumMod val="95000"/>
                  </a:schemeClr>
                </a:solidFill>
                <a:latin typeface="Arial" panose="020B0604020202020204" pitchFamily="34" charset="0"/>
                <a:cs typeface="Arial" panose="020B0604020202020204" pitchFamily="34" charset="0"/>
              </a:rPr>
              <a:t>Results</a:t>
            </a:r>
            <a:r>
              <a:rPr lang="en-US" sz="4800" dirty="0">
                <a:solidFill>
                  <a:schemeClr val="tx1">
                    <a:lumMod val="95000"/>
                  </a:schemeClr>
                </a:solidFill>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84D4D907-EA52-46C4-B1B1-3EAF00DDBE28}"/>
              </a:ext>
            </a:extLst>
          </p:cNvPr>
          <p:cNvPicPr>
            <a:picLocks noChangeAspect="1"/>
          </p:cNvPicPr>
          <p:nvPr/>
        </p:nvPicPr>
        <p:blipFill>
          <a:blip r:embed="rId4"/>
          <a:stretch>
            <a:fillRect/>
          </a:stretch>
        </p:blipFill>
        <p:spPr>
          <a:xfrm>
            <a:off x="490306" y="2473718"/>
            <a:ext cx="7309795" cy="3835602"/>
          </a:xfrm>
          <a:prstGeom prst="rect">
            <a:avLst/>
          </a:prstGeom>
        </p:spPr>
      </p:pic>
    </p:spTree>
    <p:extLst>
      <p:ext uri="{BB962C8B-B14F-4D97-AF65-F5344CB8AC3E}">
        <p14:creationId xmlns:p14="http://schemas.microsoft.com/office/powerpoint/2010/main" val="1956717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IQ" sz="4800" dirty="0">
                <a:solidFill>
                  <a:schemeClr val="tx1">
                    <a:lumMod val="95000"/>
                  </a:schemeClr>
                </a:solidFill>
                <a:latin typeface="Arial" panose="020B0604020202020204" pitchFamily="34" charset="0"/>
                <a:cs typeface="Arial" panose="020B0604020202020204" pitchFamily="34" charset="0"/>
              </a:rPr>
              <a:t> </a:t>
            </a:r>
            <a:endParaRPr lang="en-US" sz="4800" dirty="0">
              <a:solidFill>
                <a:schemeClr val="tx1">
                  <a:lumMod val="95000"/>
                </a:schemeClr>
              </a:solidFill>
              <a:latin typeface="Arial" panose="020B0604020202020204" pitchFamily="34" charset="0"/>
              <a:cs typeface="Arial" panose="020B0604020202020204" pitchFamily="34" charset="0"/>
            </a:endParaRPr>
          </a:p>
        </p:txBody>
      </p:sp>
      <p:sp>
        <p:nvSpPr>
          <p:cNvPr id="3" name="عنوان فرعي 2"/>
          <p:cNvSpPr>
            <a:spLocks noGrp="1"/>
          </p:cNvSpPr>
          <p:nvPr>
            <p:ph sz="quarter" idx="1"/>
          </p:nvPr>
        </p:nvSpPr>
        <p:spPr/>
        <p:txBody>
          <a:bodyPr/>
          <a:lstStyle/>
          <a:p>
            <a:r>
              <a:rPr lang="ar-IQ"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3">
            <a:extLst>
              <a:ext uri="{FF2B5EF4-FFF2-40B4-BE49-F238E27FC236}">
                <a16:creationId xmlns:a16="http://schemas.microsoft.com/office/drawing/2014/main" id="{B3FD33D9-C603-0EBD-33D8-4AE505499883}"/>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latin typeface="Arial" panose="020B0604020202020204" pitchFamily="34" charset="0"/>
                <a:cs typeface="Arial" panose="020B0604020202020204" pitchFamily="34" charset="0"/>
              </a:rPr>
              <a:t>بحوث طلبتنا ...... تألق معرفي وإبداع متميز</a:t>
            </a:r>
          </a:p>
        </p:txBody>
      </p:sp>
      <p:sp>
        <p:nvSpPr>
          <p:cNvPr id="10" name="TextBox 9">
            <a:extLst>
              <a:ext uri="{FF2B5EF4-FFF2-40B4-BE49-F238E27FC236}">
                <a16:creationId xmlns:a16="http://schemas.microsoft.com/office/drawing/2014/main" id="{6F9B394B-B8AE-C317-FA97-18BAB40858FE}"/>
              </a:ext>
            </a:extLst>
          </p:cNvPr>
          <p:cNvSpPr txBox="1"/>
          <p:nvPr/>
        </p:nvSpPr>
        <p:spPr>
          <a:xfrm>
            <a:off x="562946" y="4978697"/>
            <a:ext cx="7361854" cy="646331"/>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There was </a:t>
            </a:r>
            <a:r>
              <a:rPr lang="en-US" b="1" dirty="0">
                <a:solidFill>
                  <a:srgbClr val="FF0000"/>
                </a:solidFill>
                <a:latin typeface="Arial" panose="020B0604020202020204" pitchFamily="34" charset="0"/>
                <a:cs typeface="Arial" panose="020B0604020202020204" pitchFamily="34" charset="0"/>
              </a:rPr>
              <a:t>Significant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association between marital state and PMS</a:t>
            </a:r>
          </a:p>
          <a:p>
            <a:pPr algn="ctr"/>
            <a:r>
              <a:rPr lang="en-US" dirty="0">
                <a:latin typeface="Arial" panose="020B0604020202020204" pitchFamily="34" charset="0"/>
                <a:cs typeface="Arial" panose="020B0604020202020204" pitchFamily="34" charset="0"/>
              </a:rPr>
              <a:t>( p - value = 0.001)</a:t>
            </a:r>
          </a:p>
        </p:txBody>
      </p:sp>
      <p:pic>
        <p:nvPicPr>
          <p:cNvPr id="5" name="Picture 4">
            <a:extLst>
              <a:ext uri="{FF2B5EF4-FFF2-40B4-BE49-F238E27FC236}">
                <a16:creationId xmlns:a16="http://schemas.microsoft.com/office/drawing/2014/main" id="{83F8E4BE-8C3B-4FB0-96F9-5E30F55030F7}"/>
              </a:ext>
            </a:extLst>
          </p:cNvPr>
          <p:cNvPicPr>
            <a:picLocks noChangeAspect="1"/>
          </p:cNvPicPr>
          <p:nvPr/>
        </p:nvPicPr>
        <p:blipFill rotWithShape="1">
          <a:blip r:embed="rId4"/>
          <a:srcRect l="5311" t="5001" r="1724"/>
          <a:stretch/>
        </p:blipFill>
        <p:spPr>
          <a:xfrm>
            <a:off x="590070" y="2187781"/>
            <a:ext cx="7834140" cy="2790916"/>
          </a:xfrm>
          <a:prstGeom prst="rect">
            <a:avLst/>
          </a:prstGeom>
        </p:spPr>
      </p:pic>
    </p:spTree>
    <p:extLst>
      <p:ext uri="{BB962C8B-B14F-4D97-AF65-F5344CB8AC3E}">
        <p14:creationId xmlns:p14="http://schemas.microsoft.com/office/powerpoint/2010/main" val="1864430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IQ" sz="4800" dirty="0">
                <a:solidFill>
                  <a:schemeClr val="tx1">
                    <a:lumMod val="95000"/>
                  </a:schemeClr>
                </a:solidFill>
                <a:latin typeface="Arial" panose="020B0604020202020204" pitchFamily="34" charset="0"/>
                <a:cs typeface="Arial" panose="020B0604020202020204" pitchFamily="34" charset="0"/>
              </a:rPr>
              <a:t> </a:t>
            </a:r>
            <a:endParaRPr lang="en-US" sz="4800" dirty="0">
              <a:solidFill>
                <a:schemeClr val="tx1">
                  <a:lumMod val="95000"/>
                </a:schemeClr>
              </a:solidFill>
              <a:latin typeface="Arial" panose="020B0604020202020204" pitchFamily="34" charset="0"/>
              <a:cs typeface="Arial" panose="020B0604020202020204" pitchFamily="34" charset="0"/>
            </a:endParaRPr>
          </a:p>
        </p:txBody>
      </p:sp>
      <p:sp>
        <p:nvSpPr>
          <p:cNvPr id="3" name="عنوان فرعي 2"/>
          <p:cNvSpPr>
            <a:spLocks noGrp="1"/>
          </p:cNvSpPr>
          <p:nvPr>
            <p:ph sz="quarter" idx="1"/>
          </p:nvPr>
        </p:nvSpPr>
        <p:spPr/>
        <p:txBody>
          <a:bodyPr/>
          <a:lstStyle/>
          <a:p>
            <a:r>
              <a:rPr lang="ar-IQ"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3">
            <a:extLst>
              <a:ext uri="{FF2B5EF4-FFF2-40B4-BE49-F238E27FC236}">
                <a16:creationId xmlns:a16="http://schemas.microsoft.com/office/drawing/2014/main" id="{B3FD33D9-C603-0EBD-33D8-4AE505499883}"/>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latin typeface="Arial" panose="020B0604020202020204" pitchFamily="34" charset="0"/>
                <a:cs typeface="Arial" panose="020B0604020202020204" pitchFamily="34" charset="0"/>
              </a:rPr>
              <a:t>بحوث طلبتنا ...... تألق معرفي وإبداع متميز</a:t>
            </a:r>
          </a:p>
        </p:txBody>
      </p:sp>
      <p:pic>
        <p:nvPicPr>
          <p:cNvPr id="5" name="Picture 4">
            <a:extLst>
              <a:ext uri="{FF2B5EF4-FFF2-40B4-BE49-F238E27FC236}">
                <a16:creationId xmlns:a16="http://schemas.microsoft.com/office/drawing/2014/main" id="{6C4EBE3B-CF02-46A7-8C2A-A11D28C213E2}"/>
              </a:ext>
            </a:extLst>
          </p:cNvPr>
          <p:cNvPicPr>
            <a:picLocks noChangeAspect="1"/>
          </p:cNvPicPr>
          <p:nvPr/>
        </p:nvPicPr>
        <p:blipFill>
          <a:blip r:embed="rId4"/>
          <a:stretch>
            <a:fillRect/>
          </a:stretch>
        </p:blipFill>
        <p:spPr>
          <a:xfrm>
            <a:off x="449213" y="2060848"/>
            <a:ext cx="8089305" cy="3114316"/>
          </a:xfrm>
          <a:prstGeom prst="rect">
            <a:avLst/>
          </a:prstGeom>
        </p:spPr>
      </p:pic>
      <p:sp>
        <p:nvSpPr>
          <p:cNvPr id="13" name="TextBox 12">
            <a:extLst>
              <a:ext uri="{FF2B5EF4-FFF2-40B4-BE49-F238E27FC236}">
                <a16:creationId xmlns:a16="http://schemas.microsoft.com/office/drawing/2014/main" id="{950A2F75-C4E9-4D17-B27B-AC7DED85162F}"/>
              </a:ext>
            </a:extLst>
          </p:cNvPr>
          <p:cNvSpPr txBox="1"/>
          <p:nvPr/>
        </p:nvSpPr>
        <p:spPr>
          <a:xfrm>
            <a:off x="562946" y="5312646"/>
            <a:ext cx="7361854" cy="646331"/>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There was </a:t>
            </a:r>
            <a:r>
              <a:rPr lang="en-US" b="1" dirty="0">
                <a:solidFill>
                  <a:srgbClr val="FF0000"/>
                </a:solidFill>
                <a:latin typeface="Arial" panose="020B0604020202020204" pitchFamily="34" charset="0"/>
                <a:cs typeface="Arial" panose="020B0604020202020204" pitchFamily="34" charset="0"/>
              </a:rPr>
              <a:t>Significant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association between cycle </a:t>
            </a:r>
            <a:r>
              <a:rPr lang="en-US" dirty="0" err="1">
                <a:latin typeface="Arial" panose="020B0604020202020204" pitchFamily="34" charset="0"/>
                <a:cs typeface="Arial" panose="020B0604020202020204" pitchFamily="34" charset="0"/>
              </a:rPr>
              <a:t>reguilarity</a:t>
            </a:r>
            <a:r>
              <a:rPr lang="en-US" dirty="0">
                <a:latin typeface="Arial" panose="020B0604020202020204" pitchFamily="34" charset="0"/>
                <a:cs typeface="Arial" panose="020B0604020202020204" pitchFamily="34" charset="0"/>
              </a:rPr>
              <a:t> and PMS</a:t>
            </a:r>
          </a:p>
          <a:p>
            <a:pPr algn="ctr"/>
            <a:r>
              <a:rPr lang="en-US" dirty="0">
                <a:latin typeface="Arial" panose="020B0604020202020204" pitchFamily="34" charset="0"/>
                <a:cs typeface="Arial" panose="020B0604020202020204" pitchFamily="34" charset="0"/>
              </a:rPr>
              <a:t>( p - value = 0.001)</a:t>
            </a:r>
          </a:p>
        </p:txBody>
      </p:sp>
    </p:spTree>
    <p:extLst>
      <p:ext uri="{BB962C8B-B14F-4D97-AF65-F5344CB8AC3E}">
        <p14:creationId xmlns:p14="http://schemas.microsoft.com/office/powerpoint/2010/main" val="2344471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IQ" sz="4800" dirty="0">
                <a:solidFill>
                  <a:schemeClr val="tx1">
                    <a:lumMod val="95000"/>
                  </a:schemeClr>
                </a:solidFill>
                <a:latin typeface="Arial" panose="020B0604020202020204" pitchFamily="34" charset="0"/>
                <a:cs typeface="Arial" panose="020B0604020202020204" pitchFamily="34" charset="0"/>
              </a:rPr>
              <a:t> </a:t>
            </a:r>
            <a:endParaRPr lang="en-US" sz="4800" dirty="0">
              <a:solidFill>
                <a:schemeClr val="tx1">
                  <a:lumMod val="95000"/>
                </a:schemeClr>
              </a:solidFill>
              <a:latin typeface="Arial" panose="020B0604020202020204" pitchFamily="34" charset="0"/>
              <a:cs typeface="Arial" panose="020B0604020202020204" pitchFamily="34" charset="0"/>
            </a:endParaRPr>
          </a:p>
        </p:txBody>
      </p:sp>
      <p:sp>
        <p:nvSpPr>
          <p:cNvPr id="3" name="عنوان فرعي 2"/>
          <p:cNvSpPr>
            <a:spLocks noGrp="1"/>
          </p:cNvSpPr>
          <p:nvPr>
            <p:ph sz="quarter" idx="1"/>
          </p:nvPr>
        </p:nvSpPr>
        <p:spPr/>
        <p:txBody>
          <a:bodyPr/>
          <a:lstStyle/>
          <a:p>
            <a:r>
              <a:rPr lang="ar-IQ"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B3E25694-9603-4881-9BA4-19DAA2E570CF}"/>
              </a:ext>
            </a:extLst>
          </p:cNvPr>
          <p:cNvPicPr>
            <a:picLocks noChangeAspect="1"/>
          </p:cNvPicPr>
          <p:nvPr/>
        </p:nvPicPr>
        <p:blipFill>
          <a:blip r:embed="rId4"/>
          <a:stretch>
            <a:fillRect/>
          </a:stretch>
        </p:blipFill>
        <p:spPr>
          <a:xfrm>
            <a:off x="567044" y="1672904"/>
            <a:ext cx="7822809" cy="3870174"/>
          </a:xfrm>
          <a:prstGeom prst="rect">
            <a:avLst/>
          </a:prstGeom>
        </p:spPr>
      </p:pic>
      <p:sp>
        <p:nvSpPr>
          <p:cNvPr id="15" name="TextBox 14">
            <a:extLst>
              <a:ext uri="{FF2B5EF4-FFF2-40B4-BE49-F238E27FC236}">
                <a16:creationId xmlns:a16="http://schemas.microsoft.com/office/drawing/2014/main" id="{00D81015-F505-493A-A14D-D6BA278094CA}"/>
              </a:ext>
            </a:extLst>
          </p:cNvPr>
          <p:cNvSpPr txBox="1"/>
          <p:nvPr/>
        </p:nvSpPr>
        <p:spPr>
          <a:xfrm>
            <a:off x="118215" y="5272087"/>
            <a:ext cx="8007397" cy="120032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There was a </a:t>
            </a:r>
            <a:r>
              <a:rPr lang="en-US" dirty="0">
                <a:solidFill>
                  <a:srgbClr val="FF0000"/>
                </a:solidFill>
                <a:latin typeface="Times New Roman" panose="02020603050405020304" pitchFamily="18" charset="0"/>
                <a:cs typeface="Times New Roman" panose="02020603050405020304" pitchFamily="18" charset="0"/>
              </a:rPr>
              <a:t>significant</a:t>
            </a:r>
            <a:r>
              <a:rPr lang="en-US" dirty="0">
                <a:latin typeface="Times New Roman" panose="02020603050405020304" pitchFamily="18" charset="0"/>
                <a:cs typeface="Times New Roman" panose="02020603050405020304" pitchFamily="18" charset="0"/>
              </a:rPr>
              <a:t> relationship between normal BMI &amp; abnormal BMI to PMS, (underweight, overweight&amp; obesity were considered to be abnormal BMI), (p - value </a:t>
            </a:r>
            <a:r>
              <a:rPr lang="en-US" dirty="0">
                <a:solidFill>
                  <a:srgbClr val="FF0000"/>
                </a:solidFill>
                <a:latin typeface="Times New Roman" panose="02020603050405020304" pitchFamily="18" charset="0"/>
                <a:cs typeface="Times New Roman" panose="02020603050405020304" pitchFamily="18" charset="0"/>
              </a:rPr>
              <a:t>= 0.001</a:t>
            </a:r>
            <a:r>
              <a:rPr lang="en-US" dirty="0">
                <a:latin typeface="Times New Roman" panose="02020603050405020304" pitchFamily="18" charset="0"/>
                <a:cs typeface="Times New Roman" panose="02020603050405020304" pitchFamily="18" charset="0"/>
              </a:rPr>
              <a:t>), also there was a significant relationship between normal BMI&amp; abnormal BMI to the marital state of symptomatic participants. (p - value </a:t>
            </a:r>
            <a:r>
              <a:rPr lang="en-US" dirty="0">
                <a:solidFill>
                  <a:srgbClr val="FF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0.002</a:t>
            </a:r>
            <a:r>
              <a:rPr lang="en-US" dirty="0">
                <a:latin typeface="Times New Roman" panose="02020603050405020304" pitchFamily="18" charset="0"/>
                <a:cs typeface="Times New Roman" panose="02020603050405020304" pitchFamily="18" charset="0"/>
              </a:rPr>
              <a:t>) .</a:t>
            </a:r>
          </a:p>
        </p:txBody>
      </p:sp>
      <p:sp>
        <p:nvSpPr>
          <p:cNvPr id="17" name="مربع نص 3">
            <a:extLst>
              <a:ext uri="{FF2B5EF4-FFF2-40B4-BE49-F238E27FC236}">
                <a16:creationId xmlns:a16="http://schemas.microsoft.com/office/drawing/2014/main" id="{F0D5F302-FD18-4B82-8E9A-AF24CC25ED50}"/>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latin typeface="Arial" panose="020B0604020202020204" pitchFamily="34" charset="0"/>
                <a:cs typeface="Arial" panose="020B0604020202020204" pitchFamily="34" charset="0"/>
              </a:rPr>
              <a:t>بحوث طلبتنا ...... تألق معرفي وإبداع متميز</a:t>
            </a:r>
          </a:p>
        </p:txBody>
      </p:sp>
    </p:spTree>
    <p:extLst>
      <p:ext uri="{BB962C8B-B14F-4D97-AF65-F5344CB8AC3E}">
        <p14:creationId xmlns:p14="http://schemas.microsoft.com/office/powerpoint/2010/main" val="3768961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3">
            <a:extLst>
              <a:ext uri="{FF2B5EF4-FFF2-40B4-BE49-F238E27FC236}">
                <a16:creationId xmlns:a16="http://schemas.microsoft.com/office/drawing/2014/main" id="{8E4837B4-AAB8-B2E7-CC94-EF519C72EC9A}"/>
              </a:ext>
            </a:extLst>
          </p:cNvPr>
          <p:cNvGraphicFramePr>
            <a:graphicFrameLocks noGrp="1"/>
          </p:cNvGraphicFramePr>
          <p:nvPr>
            <p:ph idx="1"/>
            <p:extLst>
              <p:ext uri="{D42A27DB-BD31-4B8C-83A1-F6EECF244321}">
                <p14:modId xmlns:p14="http://schemas.microsoft.com/office/powerpoint/2010/main" val="3038965575"/>
              </p:ext>
            </p:extLst>
          </p:nvPr>
        </p:nvGraphicFramePr>
        <p:xfrm>
          <a:off x="1614268" y="1490296"/>
          <a:ext cx="6901082" cy="3999676"/>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AFA2C6A0-BD00-BCE1-DACC-CFE48753A659}"/>
              </a:ext>
            </a:extLst>
          </p:cNvPr>
          <p:cNvSpPr txBox="1"/>
          <p:nvPr/>
        </p:nvSpPr>
        <p:spPr>
          <a:xfrm>
            <a:off x="327074" y="4761034"/>
            <a:ext cx="2046849"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Abdominal Cramps</a:t>
            </a:r>
          </a:p>
        </p:txBody>
      </p:sp>
      <p:sp>
        <p:nvSpPr>
          <p:cNvPr id="31" name="TextBox 30">
            <a:extLst>
              <a:ext uri="{FF2B5EF4-FFF2-40B4-BE49-F238E27FC236}">
                <a16:creationId xmlns:a16="http://schemas.microsoft.com/office/drawing/2014/main" id="{1BFC2B40-C8C1-A930-FFB7-229E754A266E}"/>
              </a:ext>
            </a:extLst>
          </p:cNvPr>
          <p:cNvSpPr txBox="1"/>
          <p:nvPr/>
        </p:nvSpPr>
        <p:spPr>
          <a:xfrm>
            <a:off x="327074" y="4414786"/>
            <a:ext cx="1424354" cy="507831"/>
          </a:xfrm>
          <a:prstGeom prst="rect">
            <a:avLst/>
          </a:prstGeom>
          <a:noFill/>
        </p:spPr>
        <p:txBody>
          <a:bodyPr wrap="square" rtlCol="0">
            <a:spAutoFit/>
          </a:bodyPr>
          <a:lstStyle/>
          <a:p>
            <a:pPr defTabSz="685800" fontAlgn="t"/>
            <a:r>
              <a:rPr lang="en-US" sz="1350" dirty="0">
                <a:solidFill>
                  <a:srgbClr val="000000"/>
                </a:solidFill>
                <a:latin typeface="Calibri" panose="020F0502020204030204" pitchFamily="34" charset="0"/>
              </a:rPr>
              <a:t>Lower Back pain</a:t>
            </a:r>
            <a:endParaRPr lang="en-US" sz="1350" dirty="0">
              <a:solidFill>
                <a:prstClr val="black"/>
              </a:solidFill>
              <a:latin typeface="Arial" panose="020B0604020202020204" pitchFamily="34" charset="0"/>
            </a:endParaRPr>
          </a:p>
          <a:p>
            <a:pPr defTabSz="685800" fontAlgn="t"/>
            <a:endParaRPr lang="en-US" sz="1350" dirty="0">
              <a:solidFill>
                <a:prstClr val="black"/>
              </a:solidFill>
              <a:latin typeface="Arial" panose="020B0604020202020204" pitchFamily="34" charset="0"/>
            </a:endParaRPr>
          </a:p>
        </p:txBody>
      </p:sp>
      <p:sp>
        <p:nvSpPr>
          <p:cNvPr id="32" name="TextBox 31">
            <a:extLst>
              <a:ext uri="{FF2B5EF4-FFF2-40B4-BE49-F238E27FC236}">
                <a16:creationId xmlns:a16="http://schemas.microsoft.com/office/drawing/2014/main" id="{29938DB4-0465-5190-A254-ED72E0CA745D}"/>
              </a:ext>
            </a:extLst>
          </p:cNvPr>
          <p:cNvSpPr txBox="1"/>
          <p:nvPr/>
        </p:nvSpPr>
        <p:spPr>
          <a:xfrm>
            <a:off x="327075" y="4096336"/>
            <a:ext cx="1065628" cy="300082"/>
          </a:xfrm>
          <a:prstGeom prst="rect">
            <a:avLst/>
          </a:prstGeom>
          <a:noFill/>
        </p:spPr>
        <p:txBody>
          <a:bodyPr wrap="square" rtlCol="0">
            <a:spAutoFit/>
          </a:bodyPr>
          <a:lstStyle/>
          <a:p>
            <a:pPr defTabSz="685800" fontAlgn="b"/>
            <a:r>
              <a:rPr lang="en-US" sz="1350">
                <a:solidFill>
                  <a:srgbClr val="000000"/>
                </a:solidFill>
                <a:latin typeface="Calibri" panose="020F0502020204030204"/>
              </a:rPr>
              <a:t>Diarrhea </a:t>
            </a:r>
            <a:endParaRPr lang="en-US" sz="1350" dirty="0">
              <a:solidFill>
                <a:srgbClr val="000000"/>
              </a:solidFill>
              <a:latin typeface="Calibri" panose="020F0502020204030204"/>
            </a:endParaRPr>
          </a:p>
        </p:txBody>
      </p:sp>
      <p:sp>
        <p:nvSpPr>
          <p:cNvPr id="33" name="TextBox 32">
            <a:extLst>
              <a:ext uri="{FF2B5EF4-FFF2-40B4-BE49-F238E27FC236}">
                <a16:creationId xmlns:a16="http://schemas.microsoft.com/office/drawing/2014/main" id="{6F04C60B-CDF7-AD1C-6F68-066649DD3CA5}"/>
              </a:ext>
            </a:extLst>
          </p:cNvPr>
          <p:cNvSpPr txBox="1"/>
          <p:nvPr/>
        </p:nvSpPr>
        <p:spPr>
          <a:xfrm>
            <a:off x="327074" y="3748161"/>
            <a:ext cx="1424354" cy="300082"/>
          </a:xfrm>
          <a:prstGeom prst="rect">
            <a:avLst/>
          </a:prstGeom>
          <a:noFill/>
        </p:spPr>
        <p:txBody>
          <a:bodyPr wrap="square" rtlCol="0">
            <a:spAutoFit/>
          </a:bodyPr>
          <a:lstStyle/>
          <a:p>
            <a:pPr defTabSz="685800" rtl="1" fontAlgn="b"/>
            <a:r>
              <a:rPr lang="en-US" sz="1350" dirty="0">
                <a:solidFill>
                  <a:srgbClr val="000000"/>
                </a:solidFill>
                <a:latin typeface="Calibri" panose="020F0502020204030204"/>
              </a:rPr>
              <a:t>Constipation </a:t>
            </a:r>
            <a:endParaRPr lang="ar-IQ" sz="1350" dirty="0">
              <a:solidFill>
                <a:srgbClr val="000000"/>
              </a:solidFill>
              <a:latin typeface="Calibri" panose="020F0502020204030204"/>
              <a:cs typeface="Arial" panose="020B0604020202020204" pitchFamily="34" charset="0"/>
            </a:endParaRPr>
          </a:p>
        </p:txBody>
      </p:sp>
      <p:sp>
        <p:nvSpPr>
          <p:cNvPr id="34" name="TextBox 33">
            <a:extLst>
              <a:ext uri="{FF2B5EF4-FFF2-40B4-BE49-F238E27FC236}">
                <a16:creationId xmlns:a16="http://schemas.microsoft.com/office/drawing/2014/main" id="{8615F48F-D2CB-DDB3-4727-77DC2CF353C9}"/>
              </a:ext>
            </a:extLst>
          </p:cNvPr>
          <p:cNvSpPr txBox="1"/>
          <p:nvPr/>
        </p:nvSpPr>
        <p:spPr>
          <a:xfrm>
            <a:off x="295423" y="3399985"/>
            <a:ext cx="1645919" cy="300082"/>
          </a:xfrm>
          <a:prstGeom prst="rect">
            <a:avLst/>
          </a:prstGeom>
          <a:noFill/>
        </p:spPr>
        <p:txBody>
          <a:bodyPr wrap="square" rtlCol="0">
            <a:spAutoFit/>
          </a:bodyPr>
          <a:lstStyle/>
          <a:p>
            <a:pPr defTabSz="685800"/>
            <a:r>
              <a:rPr lang="en-US" sz="1350" dirty="0">
                <a:solidFill>
                  <a:prstClr val="black"/>
                </a:solidFill>
                <a:latin typeface="Calibri" panose="020F0502020204030204"/>
              </a:rPr>
              <a:t>Abdominal bloating </a:t>
            </a:r>
          </a:p>
        </p:txBody>
      </p:sp>
      <p:sp>
        <p:nvSpPr>
          <p:cNvPr id="35" name="TextBox 34">
            <a:extLst>
              <a:ext uri="{FF2B5EF4-FFF2-40B4-BE49-F238E27FC236}">
                <a16:creationId xmlns:a16="http://schemas.microsoft.com/office/drawing/2014/main" id="{31915341-37EB-2F3E-ED06-E2B4F19D110F}"/>
              </a:ext>
            </a:extLst>
          </p:cNvPr>
          <p:cNvSpPr txBox="1"/>
          <p:nvPr/>
        </p:nvSpPr>
        <p:spPr>
          <a:xfrm>
            <a:off x="301576" y="1333375"/>
            <a:ext cx="1745273" cy="715581"/>
          </a:xfrm>
          <a:prstGeom prst="rect">
            <a:avLst/>
          </a:prstGeom>
          <a:noFill/>
        </p:spPr>
        <p:txBody>
          <a:bodyPr wrap="square" rtlCol="0">
            <a:spAutoFit/>
          </a:bodyPr>
          <a:lstStyle/>
          <a:p>
            <a:pPr defTabSz="685800" fontAlgn="t"/>
            <a:r>
              <a:rPr lang="en-US" sz="1350" b="1" dirty="0">
                <a:solidFill>
                  <a:srgbClr val="FFFFFF"/>
                </a:solidFill>
                <a:latin typeface="Calibri" panose="020F0502020204030204" pitchFamily="34" charset="0"/>
              </a:rPr>
              <a:t>Breast tenderness </a:t>
            </a:r>
            <a:endParaRPr lang="en-US" sz="1350" dirty="0">
              <a:solidFill>
                <a:prstClr val="black"/>
              </a:solidFill>
              <a:latin typeface="Arial" panose="020B0604020202020204" pitchFamily="34" charset="0"/>
            </a:endParaRPr>
          </a:p>
          <a:p>
            <a:pPr defTabSz="685800" fontAlgn="t"/>
            <a:r>
              <a:rPr lang="en-US" sz="1350" dirty="0">
                <a:solidFill>
                  <a:srgbClr val="000000"/>
                </a:solidFill>
                <a:latin typeface="Calibri" panose="020F0502020204030204" pitchFamily="34" charset="0"/>
              </a:rPr>
              <a:t>Anxiety&amp; loss of concentration </a:t>
            </a:r>
            <a:endParaRPr lang="en-US" sz="1350" dirty="0">
              <a:solidFill>
                <a:prstClr val="black"/>
              </a:solidFill>
              <a:latin typeface="Arial" panose="020B0604020202020204" pitchFamily="34" charset="0"/>
            </a:endParaRPr>
          </a:p>
        </p:txBody>
      </p:sp>
      <p:sp>
        <p:nvSpPr>
          <p:cNvPr id="36" name="TextBox 35">
            <a:extLst>
              <a:ext uri="{FF2B5EF4-FFF2-40B4-BE49-F238E27FC236}">
                <a16:creationId xmlns:a16="http://schemas.microsoft.com/office/drawing/2014/main" id="{5D268C98-6D15-7F79-83EF-5FFE884D3D5F}"/>
              </a:ext>
            </a:extLst>
          </p:cNvPr>
          <p:cNvSpPr txBox="1"/>
          <p:nvPr/>
        </p:nvSpPr>
        <p:spPr>
          <a:xfrm>
            <a:off x="295423" y="3082123"/>
            <a:ext cx="1645919" cy="300082"/>
          </a:xfrm>
          <a:prstGeom prst="rect">
            <a:avLst/>
          </a:prstGeom>
          <a:noFill/>
        </p:spPr>
        <p:txBody>
          <a:bodyPr wrap="square" rtlCol="0">
            <a:spAutoFit/>
          </a:bodyPr>
          <a:lstStyle/>
          <a:p>
            <a:pPr defTabSz="685800" fontAlgn="t"/>
            <a:r>
              <a:rPr lang="en-US" sz="1350" dirty="0">
                <a:solidFill>
                  <a:srgbClr val="000000"/>
                </a:solidFill>
                <a:latin typeface="Calibri" panose="020F0502020204030204" pitchFamily="34" charset="0"/>
              </a:rPr>
              <a:t>Breast Tenderness</a:t>
            </a:r>
            <a:endParaRPr lang="en-US" sz="1350" dirty="0">
              <a:solidFill>
                <a:prstClr val="black"/>
              </a:solidFill>
              <a:latin typeface="Arial" panose="020B0604020202020204" pitchFamily="34" charset="0"/>
            </a:endParaRPr>
          </a:p>
        </p:txBody>
      </p:sp>
      <p:sp>
        <p:nvSpPr>
          <p:cNvPr id="37" name="TextBox 36">
            <a:extLst>
              <a:ext uri="{FF2B5EF4-FFF2-40B4-BE49-F238E27FC236}">
                <a16:creationId xmlns:a16="http://schemas.microsoft.com/office/drawing/2014/main" id="{7E2AC11E-FEA4-F3D2-4199-E230EEAA2243}"/>
              </a:ext>
            </a:extLst>
          </p:cNvPr>
          <p:cNvSpPr txBox="1"/>
          <p:nvPr/>
        </p:nvSpPr>
        <p:spPr>
          <a:xfrm>
            <a:off x="295422" y="2763673"/>
            <a:ext cx="1645919" cy="300082"/>
          </a:xfrm>
          <a:prstGeom prst="rect">
            <a:avLst/>
          </a:prstGeom>
          <a:noFill/>
        </p:spPr>
        <p:txBody>
          <a:bodyPr wrap="square" rtlCol="0">
            <a:spAutoFit/>
          </a:bodyPr>
          <a:lstStyle/>
          <a:p>
            <a:pPr defTabSz="685800" fontAlgn="t"/>
            <a:r>
              <a:rPr lang="en-US" sz="1350" dirty="0">
                <a:solidFill>
                  <a:srgbClr val="000000"/>
                </a:solidFill>
                <a:latin typeface="Calibri" panose="020F0502020204030204" pitchFamily="34" charset="0"/>
              </a:rPr>
              <a:t>Tiredness &amp; fatigue </a:t>
            </a:r>
            <a:endParaRPr lang="en-US" sz="1350" dirty="0">
              <a:solidFill>
                <a:prstClr val="black"/>
              </a:solidFill>
              <a:latin typeface="Arial" panose="020B0604020202020204" pitchFamily="34" charset="0"/>
            </a:endParaRPr>
          </a:p>
        </p:txBody>
      </p:sp>
      <p:sp>
        <p:nvSpPr>
          <p:cNvPr id="38" name="TextBox 37">
            <a:extLst>
              <a:ext uri="{FF2B5EF4-FFF2-40B4-BE49-F238E27FC236}">
                <a16:creationId xmlns:a16="http://schemas.microsoft.com/office/drawing/2014/main" id="{AE41D4FF-2D06-450A-68BA-3423ACF899D2}"/>
              </a:ext>
            </a:extLst>
          </p:cNvPr>
          <p:cNvSpPr txBox="1"/>
          <p:nvPr/>
        </p:nvSpPr>
        <p:spPr>
          <a:xfrm>
            <a:off x="263769" y="2411856"/>
            <a:ext cx="1677572" cy="300082"/>
          </a:xfrm>
          <a:prstGeom prst="rect">
            <a:avLst/>
          </a:prstGeom>
          <a:noFill/>
        </p:spPr>
        <p:txBody>
          <a:bodyPr wrap="square" rtlCol="0">
            <a:spAutoFit/>
          </a:bodyPr>
          <a:lstStyle/>
          <a:p>
            <a:pPr defTabSz="685800" fontAlgn="t"/>
            <a:r>
              <a:rPr lang="en-US" sz="1350" dirty="0">
                <a:solidFill>
                  <a:srgbClr val="000000"/>
                </a:solidFill>
                <a:latin typeface="Calibri" panose="020F0502020204030204" pitchFamily="34" charset="0"/>
              </a:rPr>
              <a:t>Decrease in Appetite </a:t>
            </a:r>
            <a:endParaRPr lang="en-US" sz="1350" dirty="0">
              <a:solidFill>
                <a:prstClr val="black"/>
              </a:solidFill>
              <a:latin typeface="Arial" panose="020B0604020202020204" pitchFamily="34" charset="0"/>
            </a:endParaRPr>
          </a:p>
        </p:txBody>
      </p:sp>
      <p:sp>
        <p:nvSpPr>
          <p:cNvPr id="39" name="TextBox 38">
            <a:extLst>
              <a:ext uri="{FF2B5EF4-FFF2-40B4-BE49-F238E27FC236}">
                <a16:creationId xmlns:a16="http://schemas.microsoft.com/office/drawing/2014/main" id="{528E65FC-0B06-41A9-03B8-F32C3839A1B7}"/>
              </a:ext>
            </a:extLst>
          </p:cNvPr>
          <p:cNvSpPr txBox="1"/>
          <p:nvPr/>
        </p:nvSpPr>
        <p:spPr>
          <a:xfrm>
            <a:off x="295421" y="2060038"/>
            <a:ext cx="1793630" cy="300082"/>
          </a:xfrm>
          <a:prstGeom prst="rect">
            <a:avLst/>
          </a:prstGeom>
          <a:noFill/>
        </p:spPr>
        <p:txBody>
          <a:bodyPr wrap="square" rtlCol="0">
            <a:spAutoFit/>
          </a:bodyPr>
          <a:lstStyle/>
          <a:p>
            <a:pPr defTabSz="685800" fontAlgn="t"/>
            <a:r>
              <a:rPr lang="en-US" sz="1350">
                <a:solidFill>
                  <a:srgbClr val="000000"/>
                </a:solidFill>
                <a:latin typeface="Calibri" panose="020F0502020204030204" pitchFamily="34" charset="0"/>
              </a:rPr>
              <a:t>Increase in Appetite </a:t>
            </a:r>
            <a:endParaRPr lang="en-US" sz="1350" dirty="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31C94773-EE86-4D07-A5BF-B843620CC64C}"/>
              </a:ext>
            </a:extLst>
          </p:cNvPr>
          <p:cNvSpPr txBox="1"/>
          <p:nvPr/>
        </p:nvSpPr>
        <p:spPr>
          <a:xfrm>
            <a:off x="0" y="5244012"/>
            <a:ext cx="9144000" cy="1477328"/>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The symptomatic subjects were asked about the exact symptoms they suffered from, 450 (100%) suffered from some type of PMS symptoms, the most frequent PMS symptoms were abdominal cramps 428(95.1%), lower backache 312(69.3%)&amp; tiredness &amp; fatigue 305(67.8%), breast tenderness 189 (42%). Most frequent psychological symptoms were anxiety &amp; loss of concentration 352(78.2%). </a:t>
            </a:r>
          </a:p>
        </p:txBody>
      </p:sp>
      <p:pic>
        <p:nvPicPr>
          <p:cNvPr id="15" name="Picture 2" descr="C:\Users\HP\Desktop\photo_2021-04-20_21-47-13.jpg">
            <a:extLst>
              <a:ext uri="{FF2B5EF4-FFF2-40B4-BE49-F238E27FC236}">
                <a16:creationId xmlns:a16="http://schemas.microsoft.com/office/drawing/2014/main" id="{1B518DC8-3ECC-4C1B-939F-95FB0E2336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 y="0"/>
            <a:ext cx="979453" cy="12702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09D1194F-86D8-483D-9BD8-934549446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120" y="30116"/>
            <a:ext cx="1252039" cy="130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مربع نص 3">
            <a:extLst>
              <a:ext uri="{FF2B5EF4-FFF2-40B4-BE49-F238E27FC236}">
                <a16:creationId xmlns:a16="http://schemas.microsoft.com/office/drawing/2014/main" id="{4E7B8C87-B0C0-47EE-A8A0-54FD9D43BEA0}"/>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latin typeface="Arial" panose="020B0604020202020204" pitchFamily="34" charset="0"/>
              </a:rPr>
              <a:t>بحوث طلبتنا ...... تألق معرفي وإبداع متميز</a:t>
            </a:r>
          </a:p>
        </p:txBody>
      </p:sp>
      <p:sp>
        <p:nvSpPr>
          <p:cNvPr id="19" name="TextBox 18">
            <a:extLst>
              <a:ext uri="{FF2B5EF4-FFF2-40B4-BE49-F238E27FC236}">
                <a16:creationId xmlns:a16="http://schemas.microsoft.com/office/drawing/2014/main" id="{6C195FCC-4B75-4010-BEB5-D73954C322CD}"/>
              </a:ext>
            </a:extLst>
          </p:cNvPr>
          <p:cNvSpPr txBox="1"/>
          <p:nvPr/>
        </p:nvSpPr>
        <p:spPr>
          <a:xfrm>
            <a:off x="1192236" y="898641"/>
            <a:ext cx="4607718" cy="523220"/>
          </a:xfrm>
          <a:prstGeom prst="rect">
            <a:avLst/>
          </a:prstGeom>
          <a:noFill/>
        </p:spPr>
        <p:txBody>
          <a:bodyPr wrap="square">
            <a:spAutoFit/>
          </a:body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ar-IQ"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Result :</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851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3">
            <a:extLst>
              <a:ext uri="{FF2B5EF4-FFF2-40B4-BE49-F238E27FC236}">
                <a16:creationId xmlns:a16="http://schemas.microsoft.com/office/drawing/2014/main" id="{8E4837B4-AAB8-B2E7-CC94-EF519C72EC9A}"/>
              </a:ext>
            </a:extLst>
          </p:cNvPr>
          <p:cNvGraphicFramePr>
            <a:graphicFrameLocks noGrp="1"/>
          </p:cNvGraphicFramePr>
          <p:nvPr>
            <p:ph idx="1"/>
            <p:extLst>
              <p:ext uri="{D42A27DB-BD31-4B8C-83A1-F6EECF244321}">
                <p14:modId xmlns:p14="http://schemas.microsoft.com/office/powerpoint/2010/main" val="4167829385"/>
              </p:ext>
            </p:extLst>
          </p:nvPr>
        </p:nvGraphicFramePr>
        <p:xfrm>
          <a:off x="1614268" y="1490296"/>
          <a:ext cx="6901082" cy="3999676"/>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AFA2C6A0-BD00-BCE1-DACC-CFE48753A659}"/>
              </a:ext>
            </a:extLst>
          </p:cNvPr>
          <p:cNvSpPr txBox="1"/>
          <p:nvPr/>
        </p:nvSpPr>
        <p:spPr>
          <a:xfrm>
            <a:off x="42202" y="4744629"/>
            <a:ext cx="2046849" cy="323165"/>
          </a:xfrm>
          <a:prstGeom prst="rect">
            <a:avLst/>
          </a:prstGeom>
          <a:noFill/>
        </p:spPr>
        <p:txBody>
          <a:bodyPr wrap="square" rtlCol="0">
            <a:spAutoFit/>
          </a:bodyPr>
          <a:lstStyle/>
          <a:p>
            <a:pPr defTabSz="685800" rtl="1" fontAlgn="b">
              <a:defRPr/>
            </a:pPr>
            <a:r>
              <a:rPr lang="en-US" sz="1500" dirty="0">
                <a:solidFill>
                  <a:srgbClr val="000000"/>
                </a:solidFill>
                <a:latin typeface="Calibri" panose="020F0502020204030204"/>
              </a:rPr>
              <a:t>Laying down &amp; sleep</a:t>
            </a:r>
            <a:endParaRPr lang="ar-IQ" sz="1500" dirty="0">
              <a:solidFill>
                <a:srgbClr val="000000"/>
              </a:solidFill>
              <a:latin typeface="Calibri" panose="020F0502020204030204"/>
              <a:cs typeface="Arial" panose="020B0604020202020204" pitchFamily="34" charset="0"/>
            </a:endParaRPr>
          </a:p>
        </p:txBody>
      </p:sp>
      <p:sp>
        <p:nvSpPr>
          <p:cNvPr id="31" name="TextBox 30">
            <a:extLst>
              <a:ext uri="{FF2B5EF4-FFF2-40B4-BE49-F238E27FC236}">
                <a16:creationId xmlns:a16="http://schemas.microsoft.com/office/drawing/2014/main" id="{1BFC2B40-C8C1-A930-FFB7-229E754A266E}"/>
              </a:ext>
            </a:extLst>
          </p:cNvPr>
          <p:cNvSpPr txBox="1"/>
          <p:nvPr/>
        </p:nvSpPr>
        <p:spPr>
          <a:xfrm>
            <a:off x="42202" y="4444513"/>
            <a:ext cx="1424354" cy="530915"/>
          </a:xfrm>
          <a:prstGeom prst="rect">
            <a:avLst/>
          </a:prstGeom>
          <a:noFill/>
        </p:spPr>
        <p:txBody>
          <a:bodyPr wrap="square" rtlCol="0">
            <a:spAutoFit/>
          </a:bodyPr>
          <a:lstStyle/>
          <a:p>
            <a:pPr defTabSz="685800" fontAlgn="b">
              <a:defRPr/>
            </a:pPr>
            <a:r>
              <a:rPr lang="en-US" sz="1500" dirty="0">
                <a:solidFill>
                  <a:srgbClr val="000000"/>
                </a:solidFill>
                <a:latin typeface="Calibri" panose="020F0502020204030204"/>
              </a:rPr>
              <a:t>Do Nothing </a:t>
            </a:r>
          </a:p>
          <a:p>
            <a:pPr defTabSz="685800" fontAlgn="t"/>
            <a:endParaRPr lang="en-US" sz="1350" dirty="0">
              <a:solidFill>
                <a:prstClr val="black"/>
              </a:solidFill>
              <a:latin typeface="Arial" panose="020B0604020202020204" pitchFamily="34" charset="0"/>
            </a:endParaRPr>
          </a:p>
        </p:txBody>
      </p:sp>
      <p:sp>
        <p:nvSpPr>
          <p:cNvPr id="32" name="TextBox 31">
            <a:extLst>
              <a:ext uri="{FF2B5EF4-FFF2-40B4-BE49-F238E27FC236}">
                <a16:creationId xmlns:a16="http://schemas.microsoft.com/office/drawing/2014/main" id="{29938DB4-0465-5190-A254-ED72E0CA745D}"/>
              </a:ext>
            </a:extLst>
          </p:cNvPr>
          <p:cNvSpPr txBox="1"/>
          <p:nvPr/>
        </p:nvSpPr>
        <p:spPr>
          <a:xfrm>
            <a:off x="42202" y="4104208"/>
            <a:ext cx="1614266" cy="530915"/>
          </a:xfrm>
          <a:prstGeom prst="rect">
            <a:avLst/>
          </a:prstGeom>
          <a:noFill/>
        </p:spPr>
        <p:txBody>
          <a:bodyPr wrap="square" rtlCol="0">
            <a:spAutoFit/>
          </a:bodyPr>
          <a:lstStyle/>
          <a:p>
            <a:pPr defTabSz="685800" fontAlgn="b">
              <a:defRPr/>
            </a:pPr>
            <a:r>
              <a:rPr lang="en-US" sz="1500" dirty="0">
                <a:solidFill>
                  <a:srgbClr val="000000"/>
                </a:solidFill>
                <a:latin typeface="Calibri" panose="020F0502020204030204"/>
              </a:rPr>
              <a:t>Analgesics use</a:t>
            </a:r>
          </a:p>
          <a:p>
            <a:pPr defTabSz="685800" fontAlgn="b"/>
            <a:r>
              <a:rPr lang="en-US" sz="1350" dirty="0">
                <a:solidFill>
                  <a:srgbClr val="000000"/>
                </a:solidFill>
                <a:latin typeface="Calibri" panose="020F0502020204030204"/>
              </a:rPr>
              <a:t> </a:t>
            </a:r>
          </a:p>
        </p:txBody>
      </p:sp>
      <p:sp>
        <p:nvSpPr>
          <p:cNvPr id="33" name="TextBox 32">
            <a:extLst>
              <a:ext uri="{FF2B5EF4-FFF2-40B4-BE49-F238E27FC236}">
                <a16:creationId xmlns:a16="http://schemas.microsoft.com/office/drawing/2014/main" id="{6F04C60B-CDF7-AD1C-6F68-066649DD3CA5}"/>
              </a:ext>
            </a:extLst>
          </p:cNvPr>
          <p:cNvSpPr txBox="1"/>
          <p:nvPr/>
        </p:nvSpPr>
        <p:spPr>
          <a:xfrm>
            <a:off x="42202" y="3756703"/>
            <a:ext cx="1424354" cy="530915"/>
          </a:xfrm>
          <a:prstGeom prst="rect">
            <a:avLst/>
          </a:prstGeom>
          <a:noFill/>
        </p:spPr>
        <p:txBody>
          <a:bodyPr wrap="square" rtlCol="0">
            <a:spAutoFit/>
          </a:bodyPr>
          <a:lstStyle/>
          <a:p>
            <a:pPr defTabSz="685800" rtl="1" fontAlgn="b">
              <a:defRPr/>
            </a:pPr>
            <a:r>
              <a:rPr lang="en-US" sz="1500" dirty="0">
                <a:solidFill>
                  <a:srgbClr val="000000"/>
                </a:solidFill>
                <a:latin typeface="Calibri" panose="020F0502020204030204"/>
              </a:rPr>
              <a:t>Hot pads </a:t>
            </a:r>
            <a:endParaRPr lang="ar-IQ" sz="1500" dirty="0">
              <a:solidFill>
                <a:srgbClr val="000000"/>
              </a:solidFill>
              <a:latin typeface="Calibri" panose="020F0502020204030204"/>
              <a:cs typeface="Arial" panose="020B0604020202020204" pitchFamily="34" charset="0"/>
            </a:endParaRPr>
          </a:p>
          <a:p>
            <a:pPr defTabSz="685800" rtl="1" fontAlgn="b"/>
            <a:r>
              <a:rPr lang="en-US" sz="1350" dirty="0">
                <a:solidFill>
                  <a:srgbClr val="000000"/>
                </a:solidFill>
                <a:latin typeface="Calibri" panose="020F0502020204030204"/>
              </a:rPr>
              <a:t> </a:t>
            </a:r>
            <a:endParaRPr lang="ar-IQ" sz="1350" dirty="0">
              <a:solidFill>
                <a:srgbClr val="000000"/>
              </a:solidFill>
              <a:latin typeface="Calibri" panose="020F0502020204030204"/>
              <a:cs typeface="Arial" panose="020B0604020202020204" pitchFamily="34" charset="0"/>
            </a:endParaRPr>
          </a:p>
        </p:txBody>
      </p:sp>
      <p:sp>
        <p:nvSpPr>
          <p:cNvPr id="34" name="TextBox 33">
            <a:extLst>
              <a:ext uri="{FF2B5EF4-FFF2-40B4-BE49-F238E27FC236}">
                <a16:creationId xmlns:a16="http://schemas.microsoft.com/office/drawing/2014/main" id="{8615F48F-D2CB-DDB3-4727-77DC2CF353C9}"/>
              </a:ext>
            </a:extLst>
          </p:cNvPr>
          <p:cNvSpPr txBox="1"/>
          <p:nvPr/>
        </p:nvSpPr>
        <p:spPr>
          <a:xfrm>
            <a:off x="21103" y="3327910"/>
            <a:ext cx="2025746" cy="50783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Medical herbs “</a:t>
            </a:r>
            <a:r>
              <a:rPr lang="en-US" sz="1350" dirty="0" err="1">
                <a:solidFill>
                  <a:prstClr val="black"/>
                </a:solidFill>
                <a:latin typeface="Calibri" panose="020F0502020204030204"/>
              </a:rPr>
              <a:t>chamomile,cinnamon</a:t>
            </a:r>
            <a:r>
              <a:rPr lang="en-US" sz="1350" dirty="0">
                <a:solidFill>
                  <a:prstClr val="black"/>
                </a:solidFill>
                <a:latin typeface="Calibri" panose="020F0502020204030204"/>
              </a:rPr>
              <a:t>” </a:t>
            </a:r>
          </a:p>
        </p:txBody>
      </p:sp>
      <p:sp>
        <p:nvSpPr>
          <p:cNvPr id="36" name="TextBox 35">
            <a:extLst>
              <a:ext uri="{FF2B5EF4-FFF2-40B4-BE49-F238E27FC236}">
                <a16:creationId xmlns:a16="http://schemas.microsoft.com/office/drawing/2014/main" id="{5D268C98-6D15-7F79-83EF-5FFE884D3D5F}"/>
              </a:ext>
            </a:extLst>
          </p:cNvPr>
          <p:cNvSpPr txBox="1"/>
          <p:nvPr/>
        </p:nvSpPr>
        <p:spPr>
          <a:xfrm>
            <a:off x="21103" y="3070930"/>
            <a:ext cx="1645919" cy="300082"/>
          </a:xfrm>
          <a:prstGeom prst="rect">
            <a:avLst/>
          </a:prstGeom>
          <a:noFill/>
        </p:spPr>
        <p:txBody>
          <a:bodyPr wrap="square" rtlCol="0">
            <a:spAutoFit/>
          </a:bodyPr>
          <a:lstStyle/>
          <a:p>
            <a:pPr defTabSz="685800" fontAlgn="t"/>
            <a:r>
              <a:rPr lang="en-US" sz="1350" dirty="0">
                <a:solidFill>
                  <a:prstClr val="black"/>
                </a:solidFill>
                <a:latin typeface="Arial" panose="020B0604020202020204" pitchFamily="34" charset="0"/>
              </a:rPr>
              <a:t>Feet Warmth</a:t>
            </a:r>
          </a:p>
        </p:txBody>
      </p:sp>
      <p:sp>
        <p:nvSpPr>
          <p:cNvPr id="37" name="TextBox 36">
            <a:extLst>
              <a:ext uri="{FF2B5EF4-FFF2-40B4-BE49-F238E27FC236}">
                <a16:creationId xmlns:a16="http://schemas.microsoft.com/office/drawing/2014/main" id="{7E2AC11E-FEA4-F3D2-4199-E230EEAA2243}"/>
              </a:ext>
            </a:extLst>
          </p:cNvPr>
          <p:cNvSpPr txBox="1"/>
          <p:nvPr/>
        </p:nvSpPr>
        <p:spPr>
          <a:xfrm>
            <a:off x="42202" y="2773000"/>
            <a:ext cx="1645919" cy="300082"/>
          </a:xfrm>
          <a:prstGeom prst="rect">
            <a:avLst/>
          </a:prstGeom>
          <a:noFill/>
        </p:spPr>
        <p:txBody>
          <a:bodyPr wrap="square" rtlCol="0">
            <a:spAutoFit/>
          </a:bodyPr>
          <a:lstStyle/>
          <a:p>
            <a:pPr defTabSz="685800" fontAlgn="t"/>
            <a:r>
              <a:rPr lang="en-US" sz="1350" dirty="0">
                <a:solidFill>
                  <a:prstClr val="black"/>
                </a:solidFill>
                <a:latin typeface="Arial" panose="020B0604020202020204" pitchFamily="34" charset="0"/>
              </a:rPr>
              <a:t>Hot Drinks</a:t>
            </a:r>
          </a:p>
        </p:txBody>
      </p:sp>
      <p:sp>
        <p:nvSpPr>
          <p:cNvPr id="38" name="TextBox 37">
            <a:extLst>
              <a:ext uri="{FF2B5EF4-FFF2-40B4-BE49-F238E27FC236}">
                <a16:creationId xmlns:a16="http://schemas.microsoft.com/office/drawing/2014/main" id="{AE41D4FF-2D06-450A-68BA-3423ACF899D2}"/>
              </a:ext>
            </a:extLst>
          </p:cNvPr>
          <p:cNvSpPr txBox="1"/>
          <p:nvPr/>
        </p:nvSpPr>
        <p:spPr>
          <a:xfrm>
            <a:off x="10549" y="2474114"/>
            <a:ext cx="1645919" cy="300082"/>
          </a:xfrm>
          <a:prstGeom prst="rect">
            <a:avLst/>
          </a:prstGeom>
          <a:noFill/>
        </p:spPr>
        <p:txBody>
          <a:bodyPr wrap="square" rtlCol="0">
            <a:spAutoFit/>
          </a:bodyPr>
          <a:lstStyle/>
          <a:p>
            <a:pPr defTabSz="685800" fontAlgn="t"/>
            <a:r>
              <a:rPr lang="en-US" sz="1350" dirty="0">
                <a:solidFill>
                  <a:prstClr val="black"/>
                </a:solidFill>
                <a:latin typeface="Arial" panose="020B0604020202020204" pitchFamily="34" charset="0"/>
              </a:rPr>
              <a:t>IV Fluids</a:t>
            </a:r>
          </a:p>
        </p:txBody>
      </p:sp>
      <p:sp>
        <p:nvSpPr>
          <p:cNvPr id="12" name="TextBox 11">
            <a:extLst>
              <a:ext uri="{FF2B5EF4-FFF2-40B4-BE49-F238E27FC236}">
                <a16:creationId xmlns:a16="http://schemas.microsoft.com/office/drawing/2014/main" id="{83F167F5-3B8B-4F1C-94B8-87D79F00EC8A}"/>
              </a:ext>
            </a:extLst>
          </p:cNvPr>
          <p:cNvSpPr txBox="1"/>
          <p:nvPr/>
        </p:nvSpPr>
        <p:spPr>
          <a:xfrm>
            <a:off x="31653" y="5295348"/>
            <a:ext cx="9080694" cy="120032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In consideration of the attitude of the study subjects ,h</a:t>
            </a:r>
            <a:r>
              <a:rPr lang="en-US" sz="1800" dirty="0">
                <a:latin typeface="Times New Roman" panose="02020603050405020304" pitchFamily="18" charset="0"/>
                <a:cs typeface="Times New Roman" panose="02020603050405020304" pitchFamily="18" charset="0"/>
              </a:rPr>
              <a:t>igh percentage of the Study subjects chooses laying down &amp; sleep as their favorite way to deal with the symptoms 211(46.9%), 104(23.3%) uses analgesics, minority of the study subjects (0.4%) use IV fluid which reflect the severity of the symptoms.</a:t>
            </a:r>
          </a:p>
        </p:txBody>
      </p:sp>
      <p:pic>
        <p:nvPicPr>
          <p:cNvPr id="13" name="Picture 2" descr="C:\Users\HP\Desktop\photo_2021-04-20_21-47-13.jpg">
            <a:extLst>
              <a:ext uri="{FF2B5EF4-FFF2-40B4-BE49-F238E27FC236}">
                <a16:creationId xmlns:a16="http://schemas.microsoft.com/office/drawing/2014/main" id="{E1C04E02-B597-4CEB-AB44-86D5266B60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 y="0"/>
            <a:ext cx="979453" cy="12702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a:extLst>
              <a:ext uri="{FF2B5EF4-FFF2-40B4-BE49-F238E27FC236}">
                <a16:creationId xmlns:a16="http://schemas.microsoft.com/office/drawing/2014/main" id="{9594C55C-2115-4451-AE96-692277F25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120" y="30116"/>
            <a:ext cx="1252039" cy="130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3">
            <a:extLst>
              <a:ext uri="{FF2B5EF4-FFF2-40B4-BE49-F238E27FC236}">
                <a16:creationId xmlns:a16="http://schemas.microsoft.com/office/drawing/2014/main" id="{53CC581B-A21E-4C92-AD54-1416A12CE139}"/>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latin typeface="Arial" panose="020B0604020202020204" pitchFamily="34" charset="0"/>
              </a:rPr>
              <a:t>بحوث طلبتنا ...... تألق معرفي وإبداع متميز</a:t>
            </a:r>
          </a:p>
        </p:txBody>
      </p:sp>
    </p:spTree>
    <p:extLst>
      <p:ext uri="{BB962C8B-B14F-4D97-AF65-F5344CB8AC3E}">
        <p14:creationId xmlns:p14="http://schemas.microsoft.com/office/powerpoint/2010/main" val="3941334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IQ" sz="4800" dirty="0">
                <a:solidFill>
                  <a:schemeClr val="tx1">
                    <a:lumMod val="95000"/>
                  </a:schemeClr>
                </a:solidFill>
                <a:latin typeface="Arial" panose="020B0604020202020204" pitchFamily="34" charset="0"/>
                <a:cs typeface="Arial" panose="020B0604020202020204" pitchFamily="34" charset="0"/>
              </a:rPr>
              <a:t> </a:t>
            </a:r>
            <a:endParaRPr lang="en-US" sz="4800" dirty="0">
              <a:solidFill>
                <a:schemeClr val="tx1">
                  <a:lumMod val="95000"/>
                </a:schemeClr>
              </a:solidFill>
              <a:latin typeface="Arial" panose="020B0604020202020204" pitchFamily="34" charset="0"/>
              <a:cs typeface="Arial" panose="020B0604020202020204" pitchFamily="34" charset="0"/>
            </a:endParaRPr>
          </a:p>
        </p:txBody>
      </p:sp>
      <p:sp>
        <p:nvSpPr>
          <p:cNvPr id="3" name="عنوان فرعي 2"/>
          <p:cNvSpPr>
            <a:spLocks noGrp="1"/>
          </p:cNvSpPr>
          <p:nvPr>
            <p:ph sz="quarter" idx="1"/>
          </p:nvPr>
        </p:nvSpPr>
        <p:spPr/>
        <p:txBody>
          <a:bodyPr/>
          <a:lstStyle/>
          <a:p>
            <a:r>
              <a:rPr lang="ar-IQ"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28971D35-1B74-492B-BE53-BD4A20F8A33E}"/>
              </a:ext>
            </a:extLst>
          </p:cNvPr>
          <p:cNvSpPr txBox="1"/>
          <p:nvPr/>
        </p:nvSpPr>
        <p:spPr>
          <a:xfrm>
            <a:off x="251520" y="1903438"/>
            <a:ext cx="8435280" cy="2308324"/>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08BA6444-35FD-44F5-B02A-78FAD3F5CFB8}"/>
              </a:ext>
            </a:extLst>
          </p:cNvPr>
          <p:cNvPicPr>
            <a:picLocks noChangeAspect="1"/>
          </p:cNvPicPr>
          <p:nvPr/>
        </p:nvPicPr>
        <p:blipFill>
          <a:blip r:embed="rId4"/>
          <a:stretch>
            <a:fillRect/>
          </a:stretch>
        </p:blipFill>
        <p:spPr>
          <a:xfrm>
            <a:off x="873780" y="1628800"/>
            <a:ext cx="7396440" cy="3938364"/>
          </a:xfrm>
          <a:prstGeom prst="rect">
            <a:avLst/>
          </a:prstGeom>
        </p:spPr>
      </p:pic>
      <p:sp>
        <p:nvSpPr>
          <p:cNvPr id="11" name="TextBox 10">
            <a:extLst>
              <a:ext uri="{FF2B5EF4-FFF2-40B4-BE49-F238E27FC236}">
                <a16:creationId xmlns:a16="http://schemas.microsoft.com/office/drawing/2014/main" id="{04AD2912-7417-479C-A4E1-C6CAB43B5C3A}"/>
              </a:ext>
            </a:extLst>
          </p:cNvPr>
          <p:cNvSpPr txBox="1"/>
          <p:nvPr/>
        </p:nvSpPr>
        <p:spPr>
          <a:xfrm>
            <a:off x="251520" y="5362226"/>
            <a:ext cx="7920880" cy="1477328"/>
          </a:xfrm>
          <a:prstGeom prst="rect">
            <a:avLst/>
          </a:prstGeom>
          <a:noFill/>
        </p:spPr>
        <p:txBody>
          <a:bodyPr wrap="square">
            <a:spAutoFit/>
          </a:bodyPr>
          <a:lstStyle/>
          <a:p>
            <a:r>
              <a:rPr lang="en-US" dirty="0"/>
              <a:t>Most of symptomatic study subjects said that the symptoms don’t appear all the time 222(49.3%) and 178 (39.5%) say that the symptoms were present all the time, on the other side, most of participants 376(81.5%) think that symptoms appear during exams . which reflect a strong relationship between exams &amp; PMS symptoms.</a:t>
            </a:r>
          </a:p>
        </p:txBody>
      </p:sp>
      <p:sp>
        <p:nvSpPr>
          <p:cNvPr id="12" name="مربع نص 3">
            <a:extLst>
              <a:ext uri="{FF2B5EF4-FFF2-40B4-BE49-F238E27FC236}">
                <a16:creationId xmlns:a16="http://schemas.microsoft.com/office/drawing/2014/main" id="{2A6A4DE4-3AA1-4D2E-996D-7F5B03B283FF}"/>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latin typeface="Arial" panose="020B0604020202020204" pitchFamily="34" charset="0"/>
                <a:cs typeface="Arial" panose="020B0604020202020204" pitchFamily="34" charset="0"/>
              </a:rPr>
              <a:t>بحوث طلبتنا ...... تألق معرفي وإبداع متميز</a:t>
            </a:r>
          </a:p>
        </p:txBody>
      </p:sp>
    </p:spTree>
    <p:extLst>
      <p:ext uri="{BB962C8B-B14F-4D97-AF65-F5344CB8AC3E}">
        <p14:creationId xmlns:p14="http://schemas.microsoft.com/office/powerpoint/2010/main" val="2377508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1C31-612F-49BB-7D19-F40A02417CB8}"/>
              </a:ext>
            </a:extLst>
          </p:cNvPr>
          <p:cNvSpPr>
            <a:spLocks noGrp="1"/>
          </p:cNvSpPr>
          <p:nvPr>
            <p:ph type="title"/>
          </p:nvPr>
        </p:nvSpPr>
        <p:spPr>
          <a:xfrm>
            <a:off x="1356694" y="498452"/>
            <a:ext cx="7467600" cy="1143000"/>
          </a:xfrm>
        </p:spPr>
        <p:txBody>
          <a:bodyPr>
            <a:noAutofit/>
          </a:bodyPr>
          <a:lstStyle/>
          <a:p>
            <a:r>
              <a:rPr lang="en-US" sz="4000" dirty="0">
                <a:solidFill>
                  <a:schemeClr val="tx1"/>
                </a:solidFill>
                <a:latin typeface="Arial" panose="020B0604020202020204" pitchFamily="34" charset="0"/>
                <a:cs typeface="Arial" panose="020B0604020202020204" pitchFamily="34" charset="0"/>
              </a:rPr>
              <a:t>Conclusion</a:t>
            </a:r>
            <a:r>
              <a:rPr lang="en-US" sz="4000" dirty="0"/>
              <a:t> </a:t>
            </a:r>
            <a:br>
              <a:rPr lang="en-US" sz="4000" dirty="0"/>
            </a:br>
            <a:endParaRPr lang="en-US" sz="40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59E6A94-6A0D-350C-2D8B-C608EAED38CC}"/>
              </a:ext>
            </a:extLst>
          </p:cNvPr>
          <p:cNvSpPr>
            <a:spLocks noGrp="1"/>
          </p:cNvSpPr>
          <p:nvPr>
            <p:ph sz="quarter" idx="1"/>
          </p:nvPr>
        </p:nvSpPr>
        <p:spPr>
          <a:xfrm>
            <a:off x="142657" y="1990139"/>
            <a:ext cx="8363272" cy="4873752"/>
          </a:xfrm>
        </p:spPr>
        <p:txBody>
          <a:bodyPr>
            <a:normAutofit fontScale="92500" lnSpcReduction="10000"/>
          </a:bodyPr>
          <a:lstStyle/>
          <a:p>
            <a:pPr marL="0" indent="0" algn="just">
              <a:buNone/>
            </a:pPr>
            <a:r>
              <a:rPr lang="en-US" dirty="0">
                <a:latin typeface="Arial" panose="020B0604020202020204" pitchFamily="34" charset="0"/>
                <a:cs typeface="Arial" panose="020B0604020202020204" pitchFamily="34" charset="0"/>
              </a:rPr>
              <a:t>1- PMS is very serious issue among female students with high prevalence (75%).</a:t>
            </a:r>
          </a:p>
          <a:p>
            <a:pPr marL="0" indent="0" algn="just">
              <a:buNone/>
            </a:pPr>
            <a:r>
              <a:rPr lang="en-US" dirty="0">
                <a:latin typeface="Arial" panose="020B0604020202020204" pitchFamily="34" charset="0"/>
                <a:cs typeface="Arial" panose="020B0604020202020204" pitchFamily="34" charset="0"/>
              </a:rPr>
              <a:t>2- symptoms reported by all symptomatic study subjects. The most frequent PMS Physical </a:t>
            </a:r>
          </a:p>
          <a:p>
            <a:pPr marL="0" indent="0" algn="just">
              <a:buNone/>
            </a:pPr>
            <a:r>
              <a:rPr lang="en-US" dirty="0">
                <a:latin typeface="Arial" panose="020B0604020202020204" pitchFamily="34" charset="0"/>
                <a:cs typeface="Arial" panose="020B0604020202020204" pitchFamily="34" charset="0"/>
              </a:rPr>
              <a:t>symptoms were: abdominal cramps, which was more than 95% of the participants suffer </a:t>
            </a:r>
          </a:p>
          <a:p>
            <a:pPr marL="0" indent="0" algn="just">
              <a:buNone/>
            </a:pPr>
            <a:r>
              <a:rPr lang="en-US" dirty="0">
                <a:latin typeface="Arial" panose="020B0604020202020204" pitchFamily="34" charset="0"/>
                <a:cs typeface="Arial" panose="020B0604020202020204" pitchFamily="34" charset="0"/>
              </a:rPr>
              <a:t>from and back pain, while the most frequent psychological symptoms included loss of </a:t>
            </a:r>
          </a:p>
          <a:p>
            <a:pPr marL="0" indent="0" algn="just">
              <a:buNone/>
            </a:pPr>
            <a:r>
              <a:rPr lang="en-US" dirty="0">
                <a:latin typeface="Arial" panose="020B0604020202020204" pitchFamily="34" charset="0"/>
                <a:cs typeface="Arial" panose="020B0604020202020204" pitchFamily="34" charset="0"/>
              </a:rPr>
              <a:t>concentration &amp; anxiety.</a:t>
            </a:r>
          </a:p>
          <a:p>
            <a:pPr marL="0" indent="0" algn="just">
              <a:buNone/>
            </a:pPr>
            <a:r>
              <a:rPr lang="en-US" dirty="0">
                <a:latin typeface="Arial" panose="020B0604020202020204" pitchFamily="34" charset="0"/>
                <a:cs typeface="Arial" panose="020B0604020202020204" pitchFamily="34" charset="0"/>
              </a:rPr>
              <a:t>3- Majority of the participants chooses laying down &amp; sleep as their favorite way to deal </a:t>
            </a:r>
          </a:p>
          <a:p>
            <a:pPr marL="0" indent="0" algn="just">
              <a:buNone/>
            </a:pPr>
            <a:r>
              <a:rPr lang="en-US" dirty="0">
                <a:latin typeface="Arial" panose="020B0604020202020204" pitchFamily="34" charset="0"/>
                <a:cs typeface="Arial" panose="020B0604020202020204" pitchFamily="34" charset="0"/>
              </a:rPr>
              <a:t>with the symptoms 211(46.9%), 104(23.3%) uses analgesics, (0.4%) of the participants use </a:t>
            </a:r>
          </a:p>
          <a:p>
            <a:pPr marL="0" indent="0" algn="just">
              <a:buNone/>
            </a:pPr>
            <a:r>
              <a:rPr lang="en-US" dirty="0">
                <a:latin typeface="Arial" panose="020B0604020202020204" pitchFamily="34" charset="0"/>
                <a:cs typeface="Arial" panose="020B0604020202020204" pitchFamily="34" charset="0"/>
              </a:rPr>
              <a:t>IV fluid which reflect the severity of the symptoms</a:t>
            </a:r>
          </a:p>
        </p:txBody>
      </p:sp>
      <p:pic>
        <p:nvPicPr>
          <p:cNvPr id="4"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3">
            <a:extLst>
              <a:ext uri="{FF2B5EF4-FFF2-40B4-BE49-F238E27FC236}">
                <a16:creationId xmlns:a16="http://schemas.microsoft.com/office/drawing/2014/main" id="{85391BB2-2B3A-4D0C-9E72-3E14463A2E9F}"/>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latin typeface="Arial" panose="020B0604020202020204" pitchFamily="34" charset="0"/>
                <a:cs typeface="Arial" panose="020B0604020202020204" pitchFamily="34" charset="0"/>
              </a:rPr>
              <a:t>بحوث طلبتنا ...... تألق معرفي وإبداع متميز</a:t>
            </a:r>
          </a:p>
        </p:txBody>
      </p:sp>
    </p:spTree>
    <p:extLst>
      <p:ext uri="{BB962C8B-B14F-4D97-AF65-F5344CB8AC3E}">
        <p14:creationId xmlns:p14="http://schemas.microsoft.com/office/powerpoint/2010/main" val="1011847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1C31-612F-49BB-7D19-F40A02417CB8}"/>
              </a:ext>
            </a:extLst>
          </p:cNvPr>
          <p:cNvSpPr>
            <a:spLocks noGrp="1"/>
          </p:cNvSpPr>
          <p:nvPr>
            <p:ph type="title"/>
          </p:nvPr>
        </p:nvSpPr>
        <p:spPr>
          <a:xfrm>
            <a:off x="1356694" y="498452"/>
            <a:ext cx="7467600" cy="1143000"/>
          </a:xfrm>
        </p:spPr>
        <p:txBody>
          <a:bodyPr>
            <a:noAutofit/>
          </a:bodyPr>
          <a:lstStyle/>
          <a:p>
            <a:r>
              <a:rPr lang="en-US" sz="4000" dirty="0">
                <a:solidFill>
                  <a:schemeClr val="tx1"/>
                </a:solidFill>
                <a:latin typeface="Arial" panose="020B0604020202020204" pitchFamily="34" charset="0"/>
                <a:cs typeface="Arial" panose="020B0604020202020204" pitchFamily="34" charset="0"/>
              </a:rPr>
              <a:t>Recommendation</a:t>
            </a:r>
          </a:p>
        </p:txBody>
      </p:sp>
      <p:sp>
        <p:nvSpPr>
          <p:cNvPr id="3" name="Content Placeholder 2">
            <a:extLst>
              <a:ext uri="{FF2B5EF4-FFF2-40B4-BE49-F238E27FC236}">
                <a16:creationId xmlns:a16="http://schemas.microsoft.com/office/drawing/2014/main" id="{359E6A94-6A0D-350C-2D8B-C608EAED38CC}"/>
              </a:ext>
            </a:extLst>
          </p:cNvPr>
          <p:cNvSpPr>
            <a:spLocks noGrp="1"/>
          </p:cNvSpPr>
          <p:nvPr>
            <p:ph sz="quarter" idx="1"/>
          </p:nvPr>
        </p:nvSpPr>
        <p:spPr>
          <a:xfrm>
            <a:off x="94698" y="1688966"/>
            <a:ext cx="8363272" cy="5052401"/>
          </a:xfrm>
        </p:spPr>
        <p:txBody>
          <a:bodyPr>
            <a:normAutofit/>
          </a:bodyPr>
          <a:lstStyle/>
          <a:p>
            <a:pPr marL="0" indent="0" algn="just">
              <a:buNone/>
            </a:pPr>
            <a:r>
              <a:rPr lang="en-US" dirty="0">
                <a:latin typeface="Arial" panose="020B0604020202020204" pitchFamily="34" charset="0"/>
                <a:cs typeface="Arial" panose="020B0604020202020204" pitchFamily="34" charset="0"/>
              </a:rPr>
              <a:t>1- Changing lifestyle ,which including reducing stress as much as possible by creating a soothing environment, getting enough sleep, emotional support, practice deep breathing or meditation, and connect with others, as the high prevalence of PMS among university students &amp; a significant relationship was found among the symptomatic females with timing of exams and cycle regularity, requires an action to help and support those who suffer a lot.</a:t>
            </a:r>
          </a:p>
          <a:p>
            <a:pPr marL="0" indent="0" algn="just">
              <a:buNone/>
            </a:pPr>
            <a:r>
              <a:rPr lang="en-US" dirty="0">
                <a:latin typeface="Arial" panose="020B0604020202020204" pitchFamily="34" charset="0"/>
                <a:cs typeface="Arial" panose="020B0604020202020204" pitchFamily="34" charset="0"/>
              </a:rPr>
              <a:t>2- Raising awareness toward this syndrome is a necessary. Education programs can </a:t>
            </a:r>
            <a:r>
              <a:rPr lang="en-US">
                <a:latin typeface="Arial" panose="020B0604020202020204" pitchFamily="34" charset="0"/>
                <a:cs typeface="Arial" panose="020B0604020202020204" pitchFamily="34" charset="0"/>
              </a:rPr>
              <a:t>be adopted </a:t>
            </a:r>
            <a:r>
              <a:rPr lang="en-US" dirty="0">
                <a:latin typeface="Arial" panose="020B0604020202020204" pitchFamily="34" charset="0"/>
                <a:cs typeface="Arial" panose="020B0604020202020204" pitchFamily="34" charset="0"/>
              </a:rPr>
              <a:t>by various ways including traditional educational module or using innovative </a:t>
            </a:r>
          </a:p>
          <a:p>
            <a:pPr marL="0" indent="0" algn="just">
              <a:buNone/>
            </a:pPr>
            <a:r>
              <a:rPr lang="en-US" dirty="0">
                <a:latin typeface="Arial" panose="020B0604020202020204" pitchFamily="34" charset="0"/>
                <a:cs typeface="Arial" panose="020B0604020202020204" pitchFamily="34" charset="0"/>
              </a:rPr>
              <a:t>technological methods</a:t>
            </a:r>
          </a:p>
        </p:txBody>
      </p:sp>
      <p:pic>
        <p:nvPicPr>
          <p:cNvPr id="4"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3">
            <a:extLst>
              <a:ext uri="{FF2B5EF4-FFF2-40B4-BE49-F238E27FC236}">
                <a16:creationId xmlns:a16="http://schemas.microsoft.com/office/drawing/2014/main" id="{B8952223-144E-44BD-BE99-049D752F2D72}"/>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latin typeface="Arial" panose="020B0604020202020204" pitchFamily="34" charset="0"/>
                <a:cs typeface="Arial" panose="020B0604020202020204" pitchFamily="34" charset="0"/>
              </a:rPr>
              <a:t>بحوث طلبتنا ...... تألق معرفي وإبداع متميز</a:t>
            </a:r>
          </a:p>
        </p:txBody>
      </p:sp>
    </p:spTree>
    <p:extLst>
      <p:ext uri="{BB962C8B-B14F-4D97-AF65-F5344CB8AC3E}">
        <p14:creationId xmlns:p14="http://schemas.microsoft.com/office/powerpoint/2010/main" val="1339092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52823" y="2051556"/>
            <a:ext cx="7351472" cy="2484276"/>
          </a:xfrm>
        </p:spPr>
        <p:txBody>
          <a:bodyPr>
            <a:noAutofit/>
          </a:bodyPr>
          <a:lstStyle/>
          <a:p>
            <a:pPr algn="ctr"/>
            <a:r>
              <a:rPr lang="ar-IQ" sz="4800" dirty="0">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rPr>
              <a:t> </a:t>
            </a:r>
            <a:r>
              <a:rPr lang="ar-SA" sz="6000" dirty="0">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rPr>
              <a:t> </a:t>
            </a:r>
            <a:br>
              <a:rPr lang="ar-SA" sz="6000" dirty="0">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rPr>
            </a:br>
            <a:r>
              <a:rPr lang="ar-SA" sz="6000" dirty="0">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rPr>
              <a:t/>
            </a:r>
            <a:br>
              <a:rPr lang="ar-SA" sz="6000" dirty="0">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rPr>
            </a:br>
            <a:r>
              <a:rPr lang="ar-SA" sz="4000" dirty="0">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rPr>
              <a:t/>
            </a:r>
            <a:br>
              <a:rPr lang="ar-SA" sz="4000" dirty="0">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rPr>
            </a:br>
            <a:r>
              <a:rPr lang="en-US" sz="3600" dirty="0">
                <a:solidFill>
                  <a:schemeClr val="tx1"/>
                </a:solidFill>
                <a:effectLst>
                  <a:outerShdw blurRad="50800" dist="38100" dir="2700000" algn="tl" rotWithShape="0">
                    <a:schemeClr val="accent1">
                      <a:lumMod val="75000"/>
                      <a:alpha val="40000"/>
                    </a:schemeClr>
                  </a:outerShdw>
                </a:effectLst>
                <a:latin typeface="Times New Roman" pitchFamily="18" charset="0"/>
                <a:cs typeface="Times New Roman" pitchFamily="18" charset="0"/>
              </a:rPr>
              <a:t>PREVALNCE OF </a:t>
            </a:r>
            <a:br>
              <a:rPr lang="en-US" sz="3600" dirty="0">
                <a:solidFill>
                  <a:schemeClr val="tx1"/>
                </a:solidFill>
                <a:effectLst>
                  <a:outerShdw blurRad="50800" dist="38100" dir="2700000" algn="tl" rotWithShape="0">
                    <a:schemeClr val="accent1">
                      <a:lumMod val="75000"/>
                      <a:alpha val="40000"/>
                    </a:schemeClr>
                  </a:outerShdw>
                </a:effectLst>
                <a:latin typeface="Times New Roman" pitchFamily="18" charset="0"/>
                <a:cs typeface="Times New Roman" pitchFamily="18" charset="0"/>
              </a:rPr>
            </a:br>
            <a:r>
              <a:rPr lang="en-US" sz="3600" dirty="0">
                <a:solidFill>
                  <a:schemeClr val="tx1"/>
                </a:solidFill>
                <a:effectLst>
                  <a:outerShdw blurRad="50800" dist="38100" dir="2700000" algn="tl" rotWithShape="0">
                    <a:schemeClr val="accent1">
                      <a:lumMod val="75000"/>
                      <a:alpha val="40000"/>
                    </a:schemeClr>
                  </a:outerShdw>
                </a:effectLst>
                <a:latin typeface="Times New Roman" pitchFamily="18" charset="0"/>
                <a:cs typeface="Times New Roman" pitchFamily="18" charset="0"/>
              </a:rPr>
              <a:t>PREMENSTRUAL SYNDROME </a:t>
            </a:r>
            <a:br>
              <a:rPr lang="en-US" sz="3600" dirty="0">
                <a:solidFill>
                  <a:schemeClr val="tx1"/>
                </a:solidFill>
                <a:effectLst>
                  <a:outerShdw blurRad="50800" dist="38100" dir="2700000" algn="tl" rotWithShape="0">
                    <a:schemeClr val="accent1">
                      <a:lumMod val="75000"/>
                      <a:alpha val="40000"/>
                    </a:schemeClr>
                  </a:outerShdw>
                </a:effectLst>
                <a:latin typeface="Times New Roman" pitchFamily="18" charset="0"/>
                <a:cs typeface="Times New Roman" pitchFamily="18" charset="0"/>
              </a:rPr>
            </a:br>
            <a:r>
              <a:rPr lang="en-US" sz="3600" dirty="0">
                <a:solidFill>
                  <a:schemeClr val="tx1"/>
                </a:solidFill>
                <a:effectLst>
                  <a:outerShdw blurRad="50800" dist="38100" dir="2700000" algn="tl" rotWithShape="0">
                    <a:schemeClr val="accent1">
                      <a:lumMod val="75000"/>
                      <a:alpha val="40000"/>
                    </a:schemeClr>
                  </a:outerShdw>
                </a:effectLst>
                <a:latin typeface="Times New Roman" pitchFamily="18" charset="0"/>
                <a:cs typeface="Times New Roman" pitchFamily="18" charset="0"/>
              </a:rPr>
              <a:t>AMONG MEDICAL STUDENTS </a:t>
            </a:r>
            <a:br>
              <a:rPr lang="en-US" sz="3600" dirty="0">
                <a:solidFill>
                  <a:schemeClr val="tx1"/>
                </a:solidFill>
                <a:effectLst>
                  <a:outerShdw blurRad="50800" dist="38100" dir="2700000" algn="tl" rotWithShape="0">
                    <a:schemeClr val="accent1">
                      <a:lumMod val="75000"/>
                      <a:alpha val="40000"/>
                    </a:schemeClr>
                  </a:outerShdw>
                </a:effectLst>
                <a:latin typeface="Times New Roman" pitchFamily="18" charset="0"/>
                <a:cs typeface="Times New Roman" pitchFamily="18" charset="0"/>
              </a:rPr>
            </a:br>
            <a:r>
              <a:rPr lang="en-US" sz="3600" dirty="0">
                <a:solidFill>
                  <a:schemeClr val="tx1"/>
                </a:solidFill>
                <a:effectLst>
                  <a:outerShdw blurRad="50800" dist="38100" dir="2700000" algn="tl" rotWithShape="0">
                    <a:schemeClr val="accent1">
                      <a:lumMod val="75000"/>
                      <a:alpha val="40000"/>
                    </a:schemeClr>
                  </a:outerShdw>
                </a:effectLst>
                <a:latin typeface="Times New Roman" pitchFamily="18" charset="0"/>
                <a:cs typeface="Times New Roman" pitchFamily="18" charset="0"/>
              </a:rPr>
              <a:t>IN MOSUL UNIVERSITIES</a:t>
            </a:r>
            <a:endParaRPr lang="en-US" sz="4000" dirty="0">
              <a:solidFill>
                <a:schemeClr val="tx1"/>
              </a:solidFill>
              <a:effectLst>
                <a:outerShdw blurRad="50800" dist="38100" dir="2700000" algn="tl" rotWithShape="0">
                  <a:schemeClr val="accent1">
                    <a:lumMod val="75000"/>
                    <a:alpha val="40000"/>
                  </a:schemeClr>
                </a:outerShdw>
              </a:effectLst>
              <a:latin typeface="Times New Roman" pitchFamily="18" charset="0"/>
              <a:cs typeface="Times New Roman" pitchFamily="18" charset="0"/>
            </a:endParaRPr>
          </a:p>
        </p:txBody>
      </p:sp>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4" y="-1"/>
            <a:ext cx="1183434" cy="15347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rPr>
              <a:t>بحوث طلبتنا </a:t>
            </a:r>
            <a:r>
              <a:rPr lang="ar-IQ" b="1" dirty="0">
                <a:solidFill>
                  <a:srgbClr val="FE8637"/>
                </a:solidFill>
              </a:rPr>
              <a:t>......</a:t>
            </a:r>
            <a:r>
              <a:rPr lang="ar-SA" b="1" dirty="0">
                <a:solidFill>
                  <a:srgbClr val="FE8637"/>
                </a:solidFill>
              </a:rPr>
              <a:t> تألق معرفي وإبداع متميز</a:t>
            </a:r>
            <a:endParaRPr lang="en-US" b="1" dirty="0">
              <a:solidFill>
                <a:srgbClr val="FE8637"/>
              </a:solidFill>
            </a:endParaRPr>
          </a:p>
        </p:txBody>
      </p:sp>
    </p:spTree>
    <p:extLst>
      <p:ext uri="{BB962C8B-B14F-4D97-AF65-F5344CB8AC3E}">
        <p14:creationId xmlns:p14="http://schemas.microsoft.com/office/powerpoint/2010/main" val="162436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IQ" sz="4800" dirty="0">
                <a:solidFill>
                  <a:schemeClr val="tx1">
                    <a:lumMod val="95000"/>
                  </a:schemeClr>
                </a:solidFill>
                <a:latin typeface="Times New Roman" pitchFamily="18" charset="0"/>
                <a:cs typeface="Times New Roman" pitchFamily="18" charset="0"/>
              </a:rPr>
              <a:t> </a:t>
            </a:r>
            <a:endParaRPr lang="en-US" sz="4800" dirty="0">
              <a:solidFill>
                <a:schemeClr val="tx1">
                  <a:lumMod val="95000"/>
                </a:schemeClr>
              </a:solidFill>
              <a:latin typeface="Times New Roman" pitchFamily="18" charset="0"/>
              <a:cs typeface="Times New Roman" pitchFamily="18" charset="0"/>
            </a:endParaRPr>
          </a:p>
        </p:txBody>
      </p:sp>
      <p:sp>
        <p:nvSpPr>
          <p:cNvPr id="3" name="عنوان فرعي 2"/>
          <p:cNvSpPr>
            <a:spLocks noGrp="1"/>
          </p:cNvSpPr>
          <p:nvPr>
            <p:ph sz="quarter" idx="1"/>
          </p:nvPr>
        </p:nvSpPr>
        <p:spPr/>
        <p:txBody>
          <a:bodyPr/>
          <a:lstStyle/>
          <a:p>
            <a:r>
              <a:rPr lang="ar-IQ" dirty="0"/>
              <a:t> </a:t>
            </a:r>
            <a:endParaRPr lang="en-US" dirty="0"/>
          </a:p>
        </p:txBody>
      </p:sp>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6C078BA1-35B2-8E12-3E60-BFF53D1548CD}"/>
              </a:ext>
            </a:extLst>
          </p:cNvPr>
          <p:cNvSpPr/>
          <p:nvPr/>
        </p:nvSpPr>
        <p:spPr>
          <a:xfrm>
            <a:off x="1691680" y="2708920"/>
            <a:ext cx="5852884"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Thank you </a:t>
            </a:r>
          </a:p>
          <a:p>
            <a:pPr algn="ctr"/>
            <a:r>
              <a:rPr lang="en-US" sz="5400" b="0" cap="none" spc="0" dirty="0">
                <a:ln w="0"/>
                <a:solidFill>
                  <a:schemeClr val="accent1"/>
                </a:solidFill>
                <a:effectLst>
                  <a:outerShdw blurRad="38100" dist="25400" dir="5400000" algn="ctr" rotWithShape="0">
                    <a:srgbClr val="6E747A">
                      <a:alpha val="43000"/>
                    </a:srgbClr>
                  </a:outerShdw>
                </a:effectLst>
              </a:rPr>
              <a:t>for your attention</a:t>
            </a:r>
          </a:p>
        </p:txBody>
      </p:sp>
      <p:sp>
        <p:nvSpPr>
          <p:cNvPr id="9" name="مربع نص 3">
            <a:extLst>
              <a:ext uri="{FF2B5EF4-FFF2-40B4-BE49-F238E27FC236}">
                <a16:creationId xmlns:a16="http://schemas.microsoft.com/office/drawing/2014/main" id="{F4B055DF-0BC5-4465-B9EC-6629C0B45360}"/>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latin typeface="Arial" panose="020B0604020202020204" pitchFamily="34" charset="0"/>
                <a:cs typeface="Arial" panose="020B0604020202020204" pitchFamily="34" charset="0"/>
              </a:rPr>
              <a:t>بحوث طلبتنا ...... تألق معرفي وإبداع متميز</a:t>
            </a:r>
          </a:p>
        </p:txBody>
      </p:sp>
    </p:spTree>
    <p:extLst>
      <p:ext uri="{BB962C8B-B14F-4D97-AF65-F5344CB8AC3E}">
        <p14:creationId xmlns:p14="http://schemas.microsoft.com/office/powerpoint/2010/main" val="3830008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4" y="-1"/>
            <a:ext cx="1183434" cy="15347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rPr>
              <a:t>بحوث طلبتنا </a:t>
            </a:r>
            <a:r>
              <a:rPr lang="ar-IQ" b="1" dirty="0">
                <a:solidFill>
                  <a:srgbClr val="FE8637"/>
                </a:solidFill>
              </a:rPr>
              <a:t>......</a:t>
            </a:r>
            <a:r>
              <a:rPr lang="ar-SA" b="1" dirty="0">
                <a:solidFill>
                  <a:srgbClr val="FE8637"/>
                </a:solidFill>
              </a:rPr>
              <a:t> تألق معرفي وإبداع متميز</a:t>
            </a:r>
            <a:endParaRPr lang="en-US" b="1" dirty="0">
              <a:solidFill>
                <a:srgbClr val="FE8637"/>
              </a:solidFill>
            </a:endParaRPr>
          </a:p>
        </p:txBody>
      </p:sp>
      <p:sp>
        <p:nvSpPr>
          <p:cNvPr id="3" name="TextBox 2">
            <a:extLst>
              <a:ext uri="{FF2B5EF4-FFF2-40B4-BE49-F238E27FC236}">
                <a16:creationId xmlns:a16="http://schemas.microsoft.com/office/drawing/2014/main" id="{6092B685-5729-9A49-9A63-50E9C4429685}"/>
              </a:ext>
            </a:extLst>
          </p:cNvPr>
          <p:cNvSpPr txBox="1"/>
          <p:nvPr/>
        </p:nvSpPr>
        <p:spPr>
          <a:xfrm>
            <a:off x="2010998" y="735780"/>
            <a:ext cx="4386470" cy="584775"/>
          </a:xfrm>
          <a:prstGeom prst="rect">
            <a:avLst/>
          </a:prstGeom>
          <a:noFill/>
        </p:spPr>
        <p:txBody>
          <a:bodyPr wrap="square" rtlCol="0">
            <a:spAutoFit/>
          </a:bodyPr>
          <a:lstStyle/>
          <a:p>
            <a:pPr algn="l"/>
            <a:r>
              <a:rPr lang="en-US" sz="3200" dirty="0"/>
              <a:t>Supervised By :</a:t>
            </a:r>
          </a:p>
        </p:txBody>
      </p:sp>
      <p:sp>
        <p:nvSpPr>
          <p:cNvPr id="6" name="TextBox 5">
            <a:extLst>
              <a:ext uri="{FF2B5EF4-FFF2-40B4-BE49-F238E27FC236}">
                <a16:creationId xmlns:a16="http://schemas.microsoft.com/office/drawing/2014/main" id="{3F566BAB-63E5-F84E-A894-CBF8C16156AC}"/>
              </a:ext>
            </a:extLst>
          </p:cNvPr>
          <p:cNvSpPr txBox="1"/>
          <p:nvPr/>
        </p:nvSpPr>
        <p:spPr>
          <a:xfrm>
            <a:off x="2495578" y="3394681"/>
            <a:ext cx="6648422" cy="892552"/>
          </a:xfrm>
          <a:prstGeom prst="rect">
            <a:avLst/>
          </a:prstGeom>
          <a:noFill/>
        </p:spPr>
        <p:txBody>
          <a:bodyPr wrap="square" rtlCol="0">
            <a:spAutoFit/>
          </a:bodyPr>
          <a:lstStyle/>
          <a:p>
            <a:pPr algn="l"/>
            <a:r>
              <a:rPr lang="en-US" sz="2800" dirty="0"/>
              <a:t>Dr. Amina A. Al-</a:t>
            </a:r>
            <a:r>
              <a:rPr lang="en-US" sz="2800" dirty="0" err="1"/>
              <a:t>khayat</a:t>
            </a:r>
            <a:endParaRPr lang="en-US" sz="2800" dirty="0"/>
          </a:p>
          <a:p>
            <a:pPr algn="l"/>
            <a:r>
              <a:rPr lang="en-US" sz="2400" dirty="0"/>
              <a:t>Dep. of family &amp; community medicine  </a:t>
            </a:r>
          </a:p>
        </p:txBody>
      </p:sp>
      <p:sp>
        <p:nvSpPr>
          <p:cNvPr id="8" name="TextBox 7">
            <a:extLst>
              <a:ext uri="{FF2B5EF4-FFF2-40B4-BE49-F238E27FC236}">
                <a16:creationId xmlns:a16="http://schemas.microsoft.com/office/drawing/2014/main" id="{13E572C5-A23E-2641-B00C-78FCA5712EB8}"/>
              </a:ext>
            </a:extLst>
          </p:cNvPr>
          <p:cNvSpPr txBox="1"/>
          <p:nvPr/>
        </p:nvSpPr>
        <p:spPr>
          <a:xfrm>
            <a:off x="2544221" y="2048009"/>
            <a:ext cx="5328592" cy="892552"/>
          </a:xfrm>
          <a:prstGeom prst="rect">
            <a:avLst/>
          </a:prstGeom>
          <a:noFill/>
        </p:spPr>
        <p:txBody>
          <a:bodyPr wrap="square" rtlCol="0">
            <a:spAutoFit/>
          </a:bodyPr>
          <a:lstStyle/>
          <a:p>
            <a:pPr algn="l"/>
            <a:r>
              <a:rPr lang="en-US" sz="2800" dirty="0" err="1"/>
              <a:t>Asst.prof</a:t>
            </a:r>
            <a:r>
              <a:rPr lang="en-US" sz="2800" dirty="0"/>
              <a:t>. </a:t>
            </a:r>
            <a:r>
              <a:rPr lang="en-US" sz="2800" dirty="0" err="1"/>
              <a:t>Dhukaa</a:t>
            </a:r>
            <a:r>
              <a:rPr lang="en-US" sz="2800" dirty="0"/>
              <a:t> AL Jawadi</a:t>
            </a:r>
            <a:endParaRPr lang="ar-IQ" sz="2800" dirty="0"/>
          </a:p>
          <a:p>
            <a:pPr algn="l"/>
            <a:r>
              <a:rPr lang="en-US" sz="2400" dirty="0"/>
              <a:t>Dep. of OBGYN</a:t>
            </a:r>
            <a:endParaRPr lang="ar-IQ" sz="2400" dirty="0"/>
          </a:p>
        </p:txBody>
      </p:sp>
    </p:spTree>
    <p:extLst>
      <p:ext uri="{BB962C8B-B14F-4D97-AF65-F5344CB8AC3E}">
        <p14:creationId xmlns:p14="http://schemas.microsoft.com/office/powerpoint/2010/main" val="2304754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190" y="30115"/>
            <a:ext cx="1422970" cy="148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HP\Desktop\photo_2021-04-20_21-47-13.jpg">
            <a:extLst>
              <a:ext uri="{FF2B5EF4-FFF2-40B4-BE49-F238E27FC236}">
                <a16:creationId xmlns:a16="http://schemas.microsoft.com/office/drawing/2014/main" id="{EFFFD21F-0B5F-D342-8BC9-F8B00FCBF8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 y="-1"/>
            <a:ext cx="1314380" cy="17045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AFCEB8-66CA-5640-B287-2EBCA6ADED1F}"/>
              </a:ext>
            </a:extLst>
          </p:cNvPr>
          <p:cNvSpPr txBox="1"/>
          <p:nvPr/>
        </p:nvSpPr>
        <p:spPr>
          <a:xfrm>
            <a:off x="3851920" y="4797152"/>
            <a:ext cx="3024336" cy="523220"/>
          </a:xfrm>
          <a:prstGeom prst="rect">
            <a:avLst/>
          </a:prstGeom>
          <a:noFill/>
        </p:spPr>
        <p:txBody>
          <a:bodyPr wrap="square" rtlCol="0">
            <a:spAutoFit/>
          </a:bodyPr>
          <a:lstStyle/>
          <a:p>
            <a:pPr algn="l"/>
            <a:r>
              <a:rPr lang="ar-SA" sz="2800" dirty="0"/>
              <a:t>Aya A. Fakhri</a:t>
            </a:r>
            <a:endParaRPr lang="en-US" sz="2800" dirty="0"/>
          </a:p>
        </p:txBody>
      </p:sp>
      <p:sp>
        <p:nvSpPr>
          <p:cNvPr id="21" name="مربع نص 3">
            <a:extLst>
              <a:ext uri="{FF2B5EF4-FFF2-40B4-BE49-F238E27FC236}">
                <a16:creationId xmlns:a16="http://schemas.microsoft.com/office/drawing/2014/main" id="{8922BE89-FF63-3360-2AE2-1BB5C021CBFB}"/>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rPr>
              <a:t>بحوث طلبتنا </a:t>
            </a:r>
            <a:r>
              <a:rPr lang="ar-IQ" b="1" dirty="0">
                <a:solidFill>
                  <a:srgbClr val="FE8637"/>
                </a:solidFill>
              </a:rPr>
              <a:t>......</a:t>
            </a:r>
            <a:r>
              <a:rPr lang="ar-SA" b="1" dirty="0">
                <a:solidFill>
                  <a:srgbClr val="FE8637"/>
                </a:solidFill>
              </a:rPr>
              <a:t> تألق معرفي وإبداع متميز</a:t>
            </a:r>
            <a:endParaRPr lang="en-US" b="1" dirty="0">
              <a:solidFill>
                <a:srgbClr val="FE8637"/>
              </a:solidFill>
            </a:endParaRP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3697" b="99273" l="89" r="99822">
                        <a14:foregroundMark x1="357" y1="70788" x2="17038" y2="68667"/>
                        <a14:foregroundMark x1="78234" y1="67273" x2="99822" y2="67758"/>
                        <a14:foregroundMark x1="1695" y1="71879" x2="79304" y2="63758"/>
                        <a14:foregroundMark x1="8296" y1="80000" x2="98305" y2="90242"/>
                        <a14:foregroundMark x1="5531" y1="85697" x2="96967" y2="89818"/>
                        <a14:foregroundMark x1="72971" y1="73879" x2="96967" y2="73697"/>
                        <a14:foregroundMark x1="75736" y1="80303" x2="94469" y2="85818"/>
                        <a14:foregroundMark x1="96699" y1="83212" x2="95986" y2="96848"/>
                        <a14:foregroundMark x1="71900" y1="93515" x2="95986" y2="96848"/>
                        <a14:foregroundMark x1="1249" y1="91212" x2="25870" y2="98727"/>
                        <a14:foregroundMark x1="96967" y1="99333" x2="92417" y2="99152"/>
                        <a14:foregroundMark x1="74130" y1="96727" x2="89028" y2="96727"/>
                        <a14:foregroundMark x1="81624" y1="97636" x2="69670" y2="97939"/>
                        <a14:foregroundMark x1="2855" y1="98061" x2="5977" y2="98242"/>
                        <a14:foregroundMark x1="3301" y1="86424" x2="4193" y2="87636"/>
                        <a14:foregroundMark x1="3033" y1="86909" x2="178" y2="86727"/>
                        <a14:backgroundMark x1="803" y1="70485" x2="18198" y2="2121"/>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4283968" y="2191553"/>
            <a:ext cx="1681060" cy="2474894"/>
          </a:xfrm>
          <a:prstGeom prst="rect">
            <a:avLst/>
          </a:prstGeom>
          <a:ln>
            <a:solidFill>
              <a:schemeClr val="accent1">
                <a:lumMod val="75000"/>
              </a:schemeClr>
            </a:solidFill>
          </a:ln>
        </p:spPr>
      </p:pic>
    </p:spTree>
    <p:extLst>
      <p:ext uri="{BB962C8B-B14F-4D97-AF65-F5344CB8AC3E}">
        <p14:creationId xmlns:p14="http://schemas.microsoft.com/office/powerpoint/2010/main" val="1279178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48104" y="292293"/>
            <a:ext cx="7467600" cy="1143000"/>
          </a:xfrm>
        </p:spPr>
        <p:txBody>
          <a:bodyPr>
            <a:noAutofit/>
          </a:bodyPr>
          <a:lstStyle/>
          <a:p>
            <a:r>
              <a:rPr lang="ar-IQ" sz="4000" dirty="0">
                <a:solidFill>
                  <a:schemeClr val="tx1">
                    <a:lumMod val="95000"/>
                  </a:schemeClr>
                </a:solidFill>
                <a:latin typeface="Arial" panose="020B0604020202020204" pitchFamily="34" charset="0"/>
                <a:cs typeface="Arial" panose="020B0604020202020204" pitchFamily="34" charset="0"/>
              </a:rPr>
              <a:t> </a:t>
            </a:r>
            <a:r>
              <a:rPr lang="en-US" sz="4000" dirty="0">
                <a:solidFill>
                  <a:schemeClr val="tx1">
                    <a:lumMod val="95000"/>
                  </a:schemeClr>
                </a:solidFill>
                <a:latin typeface="Arial" panose="020B0604020202020204" pitchFamily="34" charset="0"/>
                <a:cs typeface="Arial" panose="020B0604020202020204" pitchFamily="34" charset="0"/>
              </a:rPr>
              <a:t>introduction :</a:t>
            </a:r>
          </a:p>
        </p:txBody>
      </p:sp>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3">
            <a:extLst>
              <a:ext uri="{FF2B5EF4-FFF2-40B4-BE49-F238E27FC236}">
                <a16:creationId xmlns:a16="http://schemas.microsoft.com/office/drawing/2014/main" id="{B3FD33D9-C603-0EBD-33D8-4AE505499883}"/>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rPr>
              <a:t>بحوث طلبتنا </a:t>
            </a:r>
            <a:r>
              <a:rPr lang="ar-IQ" b="1" dirty="0">
                <a:solidFill>
                  <a:srgbClr val="FE8637"/>
                </a:solidFill>
              </a:rPr>
              <a:t>......</a:t>
            </a:r>
            <a:r>
              <a:rPr lang="ar-SA" b="1" dirty="0">
                <a:solidFill>
                  <a:srgbClr val="FE8637"/>
                </a:solidFill>
              </a:rPr>
              <a:t> تألق معرفي وإبداع متميز</a:t>
            </a:r>
            <a:endParaRPr lang="en-US" b="1" dirty="0">
              <a:solidFill>
                <a:srgbClr val="FE8637"/>
              </a:solidFill>
            </a:endParaRPr>
          </a:p>
        </p:txBody>
      </p:sp>
      <p:sp>
        <p:nvSpPr>
          <p:cNvPr id="8" name="Content Placeholder 2">
            <a:extLst>
              <a:ext uri="{FF2B5EF4-FFF2-40B4-BE49-F238E27FC236}">
                <a16:creationId xmlns:a16="http://schemas.microsoft.com/office/drawing/2014/main" id="{359E6A94-6A0D-350C-2D8B-C608EAED38CC}"/>
              </a:ext>
            </a:extLst>
          </p:cNvPr>
          <p:cNvSpPr>
            <a:spLocks noGrp="1"/>
          </p:cNvSpPr>
          <p:nvPr>
            <p:ph sz="quarter" idx="1"/>
          </p:nvPr>
        </p:nvSpPr>
        <p:spPr>
          <a:xfrm>
            <a:off x="251520" y="1627966"/>
            <a:ext cx="8363272" cy="4873752"/>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Menstruation or period is the monthly bleeding of a woman. This period extended between the first day of a bleeding and the first day of the next period. During this time, the woman experiences changes in her body, especially in the uterus and ovaries of her reproductive system, due to the action of the female sex hormones (FSH, LH, estradiol and progesterone)  that are preparing the body for a possible pregnancy. </a:t>
            </a:r>
          </a:p>
        </p:txBody>
      </p:sp>
    </p:spTree>
    <p:extLst>
      <p:ext uri="{BB962C8B-B14F-4D97-AF65-F5344CB8AC3E}">
        <p14:creationId xmlns:p14="http://schemas.microsoft.com/office/powerpoint/2010/main" val="2647904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IQ" sz="4800" dirty="0">
                <a:solidFill>
                  <a:schemeClr val="tx1">
                    <a:lumMod val="95000"/>
                  </a:schemeClr>
                </a:solidFill>
                <a:latin typeface="Times New Roman" pitchFamily="18" charset="0"/>
                <a:cs typeface="Times New Roman" pitchFamily="18" charset="0"/>
              </a:rPr>
              <a:t> </a:t>
            </a:r>
            <a:endParaRPr lang="en-US" sz="4800" dirty="0">
              <a:solidFill>
                <a:schemeClr val="tx1">
                  <a:lumMod val="95000"/>
                </a:schemeClr>
              </a:solidFill>
              <a:latin typeface="Times New Roman" pitchFamily="18" charset="0"/>
              <a:cs typeface="Times New Roman" pitchFamily="18" charset="0"/>
            </a:endParaRPr>
          </a:p>
        </p:txBody>
      </p:sp>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3">
            <a:extLst>
              <a:ext uri="{FF2B5EF4-FFF2-40B4-BE49-F238E27FC236}">
                <a16:creationId xmlns:a16="http://schemas.microsoft.com/office/drawing/2014/main" id="{B3FD33D9-C603-0EBD-33D8-4AE505499883}"/>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rPr>
              <a:t>بحوث طلبتنا </a:t>
            </a:r>
            <a:r>
              <a:rPr lang="ar-IQ" b="1" dirty="0">
                <a:solidFill>
                  <a:srgbClr val="FE8637"/>
                </a:solidFill>
              </a:rPr>
              <a:t>......</a:t>
            </a:r>
            <a:r>
              <a:rPr lang="ar-SA" b="1" dirty="0">
                <a:solidFill>
                  <a:srgbClr val="FE8637"/>
                </a:solidFill>
              </a:rPr>
              <a:t> تألق معرفي وإبداع متميز</a:t>
            </a:r>
            <a:endParaRPr lang="en-US" b="1" dirty="0">
              <a:solidFill>
                <a:srgbClr val="FE8637"/>
              </a:solidFill>
            </a:endParaRPr>
          </a:p>
        </p:txBody>
      </p:sp>
      <p:sp>
        <p:nvSpPr>
          <p:cNvPr id="8" name="TextBox 7">
            <a:extLst>
              <a:ext uri="{FF2B5EF4-FFF2-40B4-BE49-F238E27FC236}">
                <a16:creationId xmlns:a16="http://schemas.microsoft.com/office/drawing/2014/main" id="{A48613B1-0D40-BC6D-17FF-9BBF276948BD}"/>
              </a:ext>
            </a:extLst>
          </p:cNvPr>
          <p:cNvSpPr txBox="1"/>
          <p:nvPr/>
        </p:nvSpPr>
        <p:spPr>
          <a:xfrm>
            <a:off x="436041" y="1642789"/>
            <a:ext cx="7643192" cy="5570756"/>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Premenstrual syndrome (PMS) encompasses clinically significant somatic and psychological manifestations during the luteal phase of the menstrual cycle, leading to substantial distress and impairment in functional capacity. </a:t>
            </a:r>
          </a:p>
          <a:p>
            <a:pPr algn="just"/>
            <a:r>
              <a:rPr lang="en-US" sz="2800" dirty="0">
                <a:latin typeface="Times New Roman" panose="02020603050405020304" pitchFamily="18" charset="0"/>
                <a:cs typeface="Times New Roman" panose="02020603050405020304" pitchFamily="18" charset="0"/>
              </a:rPr>
              <a:t>These symptoms disappear within a few days of the onset of menstruation. The pooled prevalence of reproductive age women affected with PMS worldwide amounts to 47.8%. </a:t>
            </a:r>
          </a:p>
          <a:p>
            <a:pPr algn="just"/>
            <a:r>
              <a:rPr lang="en-US" sz="2800" dirty="0">
                <a:latin typeface="Times New Roman" panose="02020603050405020304" pitchFamily="18" charset="0"/>
                <a:cs typeface="Times New Roman" panose="02020603050405020304" pitchFamily="18" charset="0"/>
              </a:rPr>
              <a:t>Among these, about 20% of women experience </a:t>
            </a:r>
            <a:r>
              <a:rPr lang="en-US" sz="2800" dirty="0" err="1">
                <a:latin typeface="Times New Roman" panose="02020603050405020304" pitchFamily="18" charset="0"/>
                <a:cs typeface="Times New Roman" panose="02020603050405020304" pitchFamily="18" charset="0"/>
              </a:rPr>
              <a:t>symptomssevere</a:t>
            </a:r>
            <a:r>
              <a:rPr lang="en-US" sz="2800" dirty="0">
                <a:latin typeface="Times New Roman" panose="02020603050405020304" pitchFamily="18" charset="0"/>
                <a:cs typeface="Times New Roman" panose="02020603050405020304" pitchFamily="18" charset="0"/>
              </a:rPr>
              <a:t> enough to disrupt their daily activities</a:t>
            </a:r>
          </a:p>
          <a:p>
            <a:r>
              <a:rPr lang="en-US" sz="2000" dirty="0">
                <a:latin typeface="Arial" panose="020B0604020202020204" pitchFamily="34" charset="0"/>
                <a:cs typeface="Arial" panose="020B0604020202020204" pitchFamily="34" charset="0"/>
              </a:rPr>
              <a:t> </a:t>
            </a:r>
          </a:p>
        </p:txBody>
      </p:sp>
      <p:sp>
        <p:nvSpPr>
          <p:cNvPr id="9" name="عنوان 1">
            <a:extLst>
              <a:ext uri="{FF2B5EF4-FFF2-40B4-BE49-F238E27FC236}">
                <a16:creationId xmlns:a16="http://schemas.microsoft.com/office/drawing/2014/main" id="{BA3091C0-5E6A-756F-9AD0-B480361901F6}"/>
              </a:ext>
            </a:extLst>
          </p:cNvPr>
          <p:cNvSpPr txBox="1">
            <a:spLocks/>
          </p:cNvSpPr>
          <p:nvPr/>
        </p:nvSpPr>
        <p:spPr>
          <a:xfrm>
            <a:off x="1248104" y="491831"/>
            <a:ext cx="7467600" cy="114300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ar-IQ" sz="4000" dirty="0">
                <a:solidFill>
                  <a:schemeClr val="tx1">
                    <a:lumMod val="95000"/>
                  </a:schemeClr>
                </a:solidFill>
                <a:latin typeface="Arial" panose="020B0604020202020204" pitchFamily="34" charset="0"/>
                <a:cs typeface="Arial" panose="020B0604020202020204" pitchFamily="34" charset="0"/>
              </a:rPr>
              <a:t> </a:t>
            </a:r>
            <a:r>
              <a:rPr lang="en-US" sz="4000" dirty="0">
                <a:solidFill>
                  <a:schemeClr val="tx1">
                    <a:lumMod val="95000"/>
                  </a:schemeClr>
                </a:solidFill>
                <a:latin typeface="Arial" panose="020B0604020202020204" pitchFamily="34" charset="0"/>
                <a:cs typeface="Arial" panose="020B0604020202020204" pitchFamily="34" charset="0"/>
              </a:rPr>
              <a:t>introduction :</a:t>
            </a:r>
          </a:p>
        </p:txBody>
      </p:sp>
    </p:spTree>
    <p:extLst>
      <p:ext uri="{BB962C8B-B14F-4D97-AF65-F5344CB8AC3E}">
        <p14:creationId xmlns:p14="http://schemas.microsoft.com/office/powerpoint/2010/main" val="53477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3">
            <a:extLst>
              <a:ext uri="{FF2B5EF4-FFF2-40B4-BE49-F238E27FC236}">
                <a16:creationId xmlns:a16="http://schemas.microsoft.com/office/drawing/2014/main" id="{B3FD33D9-C603-0EBD-33D8-4AE505499883}"/>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rPr>
              <a:t>بحوث طلبتنا </a:t>
            </a:r>
            <a:r>
              <a:rPr lang="ar-IQ" b="1" dirty="0">
                <a:solidFill>
                  <a:srgbClr val="FE8637"/>
                </a:solidFill>
              </a:rPr>
              <a:t>......</a:t>
            </a:r>
            <a:r>
              <a:rPr lang="ar-SA" b="1" dirty="0">
                <a:solidFill>
                  <a:srgbClr val="FE8637"/>
                </a:solidFill>
              </a:rPr>
              <a:t> تألق معرفي وإبداع متميز</a:t>
            </a:r>
            <a:endParaRPr lang="en-US" b="1" dirty="0">
              <a:solidFill>
                <a:srgbClr val="FE8637"/>
              </a:solidFill>
            </a:endParaRPr>
          </a:p>
        </p:txBody>
      </p:sp>
      <p:sp>
        <p:nvSpPr>
          <p:cNvPr id="9" name="TextBox 8">
            <a:extLst>
              <a:ext uri="{FF2B5EF4-FFF2-40B4-BE49-F238E27FC236}">
                <a16:creationId xmlns:a16="http://schemas.microsoft.com/office/drawing/2014/main" id="{A4764AD7-F19B-FAE7-E5A0-DC23E1B86FD9}"/>
              </a:ext>
            </a:extLst>
          </p:cNvPr>
          <p:cNvSpPr txBox="1"/>
          <p:nvPr/>
        </p:nvSpPr>
        <p:spPr>
          <a:xfrm>
            <a:off x="193736" y="1628800"/>
            <a:ext cx="8258504" cy="4431983"/>
          </a:xfrm>
          <a:prstGeom prst="rect">
            <a:avLst/>
          </a:prstGeom>
          <a:noFill/>
        </p:spPr>
        <p:txBody>
          <a:bodyPr wrap="square">
            <a:spAutoFit/>
          </a:bodyPr>
          <a:lstStyle/>
          <a:p>
            <a:r>
              <a:rPr lang="en-US" sz="2200" b="1" dirty="0">
                <a:latin typeface="Arial" panose="020B0604020202020204" pitchFamily="34" charset="0"/>
                <a:cs typeface="Arial" panose="020B0604020202020204" pitchFamily="34" charset="0"/>
              </a:rPr>
              <a:t>Aim &amp; specific objects of this study:</a:t>
            </a:r>
          </a:p>
          <a:p>
            <a:r>
              <a:rPr lang="en-US" sz="2000" dirty="0"/>
              <a:t>Is to study the premenstrual cycle among the students of different medical colleges</a:t>
            </a:r>
            <a:r>
              <a:rPr lang="en-US" sz="2000" dirty="0">
                <a:solidFill>
                  <a:prstClr val="black"/>
                </a:solidFill>
              </a:rPr>
              <a:t> from </a:t>
            </a:r>
            <a:r>
              <a:rPr lang="en-US" sz="2000" dirty="0">
                <a:solidFill>
                  <a:srgbClr val="FF0000"/>
                </a:solidFill>
              </a:rPr>
              <a:t>5th December 2022</a:t>
            </a:r>
            <a:r>
              <a:rPr lang="en-US" sz="2000" dirty="0">
                <a:solidFill>
                  <a:prstClr val="black"/>
                </a:solidFill>
              </a:rPr>
              <a:t> till </a:t>
            </a:r>
            <a:r>
              <a:rPr lang="en-US" sz="2000" dirty="0">
                <a:solidFill>
                  <a:srgbClr val="FF0000"/>
                </a:solidFill>
              </a:rPr>
              <a:t>19th February 2023 </a:t>
            </a:r>
            <a:endParaRPr lang="en-US" sz="2000" dirty="0"/>
          </a:p>
          <a:p>
            <a:endParaRPr lang="en-US" sz="2000" dirty="0"/>
          </a:p>
          <a:p>
            <a:pPr marL="342900" indent="-342900">
              <a:buAutoNum type="arabicPeriod"/>
            </a:pPr>
            <a:r>
              <a:rPr lang="en-US" sz="2000" dirty="0"/>
              <a:t>Find out the prevalence of premenstrual syndrome among medical university students.in different colleges and fields in Nineveh governorate. </a:t>
            </a:r>
            <a:br>
              <a:rPr lang="en-US" sz="2000" dirty="0"/>
            </a:br>
            <a:endParaRPr lang="en-US" sz="2000" dirty="0"/>
          </a:p>
          <a:p>
            <a:pPr marL="342900" indent="-342900">
              <a:buAutoNum type="arabicPeriod"/>
            </a:pPr>
            <a:r>
              <a:rPr lang="en-US" sz="2000" dirty="0"/>
              <a:t>Compare the prevalence of PMS among different college samples.</a:t>
            </a:r>
          </a:p>
          <a:p>
            <a:pPr marL="342900" indent="-342900">
              <a:buAutoNum type="arabicPeriod"/>
            </a:pPr>
            <a:endParaRPr lang="en-US" sz="2000" dirty="0"/>
          </a:p>
          <a:p>
            <a:pPr marL="342900" indent="-342900">
              <a:buAutoNum type="arabicPeriod"/>
            </a:pPr>
            <a:r>
              <a:rPr lang="en-US" sz="2000" dirty="0"/>
              <a:t> Signify the relationship between the regularity of the menstrual cycle among study participants who have the symptoms and who don’t, also to examine if there is a significant relationship between the marital state &amp;PMS. </a:t>
            </a:r>
          </a:p>
        </p:txBody>
      </p:sp>
      <p:sp>
        <p:nvSpPr>
          <p:cNvPr id="12" name="عنوان 1">
            <a:extLst>
              <a:ext uri="{FF2B5EF4-FFF2-40B4-BE49-F238E27FC236}">
                <a16:creationId xmlns:a16="http://schemas.microsoft.com/office/drawing/2014/main" id="{31A44C48-FE30-5751-CAE5-BDA772E4A592}"/>
              </a:ext>
            </a:extLst>
          </p:cNvPr>
          <p:cNvSpPr txBox="1">
            <a:spLocks/>
          </p:cNvSpPr>
          <p:nvPr/>
        </p:nvSpPr>
        <p:spPr>
          <a:xfrm>
            <a:off x="1248104" y="491831"/>
            <a:ext cx="7467600" cy="114300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4000" dirty="0">
                <a:solidFill>
                  <a:schemeClr val="tx1">
                    <a:lumMod val="95000"/>
                  </a:schemeClr>
                </a:solidFill>
                <a:latin typeface="Arial" panose="020B0604020202020204" pitchFamily="34" charset="0"/>
                <a:cs typeface="Arial" panose="020B0604020202020204" pitchFamily="34" charset="0"/>
              </a:rPr>
              <a:t>Objectives</a:t>
            </a:r>
            <a:r>
              <a:rPr lang="en-US" sz="4800" dirty="0">
                <a:solidFill>
                  <a:schemeClr val="tx1">
                    <a:lumMod val="95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1697601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5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5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5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5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25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3">
            <a:extLst>
              <a:ext uri="{FF2B5EF4-FFF2-40B4-BE49-F238E27FC236}">
                <a16:creationId xmlns:a16="http://schemas.microsoft.com/office/drawing/2014/main" id="{B3FD33D9-C603-0EBD-33D8-4AE505499883}"/>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rPr>
              <a:t>بحوث طلبتنا </a:t>
            </a:r>
            <a:r>
              <a:rPr lang="ar-IQ" b="1" dirty="0">
                <a:solidFill>
                  <a:srgbClr val="FE8637"/>
                </a:solidFill>
              </a:rPr>
              <a:t>......</a:t>
            </a:r>
            <a:r>
              <a:rPr lang="ar-SA" b="1" dirty="0">
                <a:solidFill>
                  <a:srgbClr val="FE8637"/>
                </a:solidFill>
              </a:rPr>
              <a:t> تألق معرفي وإبداع متميز</a:t>
            </a:r>
            <a:endParaRPr lang="en-US" b="1" dirty="0">
              <a:solidFill>
                <a:srgbClr val="FE8637"/>
              </a:solidFill>
            </a:endParaRPr>
          </a:p>
        </p:txBody>
      </p:sp>
      <p:sp>
        <p:nvSpPr>
          <p:cNvPr id="9" name="TextBox 8">
            <a:extLst>
              <a:ext uri="{FF2B5EF4-FFF2-40B4-BE49-F238E27FC236}">
                <a16:creationId xmlns:a16="http://schemas.microsoft.com/office/drawing/2014/main" id="{A4764AD7-F19B-FAE7-E5A0-DC23E1B86FD9}"/>
              </a:ext>
            </a:extLst>
          </p:cNvPr>
          <p:cNvSpPr txBox="1"/>
          <p:nvPr/>
        </p:nvSpPr>
        <p:spPr>
          <a:xfrm>
            <a:off x="323528" y="1859982"/>
            <a:ext cx="8258504" cy="3231654"/>
          </a:xfrm>
          <a:prstGeom prst="rect">
            <a:avLst/>
          </a:prstGeom>
          <a:noFill/>
        </p:spPr>
        <p:txBody>
          <a:bodyPr wrap="square">
            <a:spAutoFit/>
          </a:bodyPr>
          <a:lstStyle/>
          <a:p>
            <a:r>
              <a:rPr lang="en-US" sz="2200" b="1" dirty="0">
                <a:latin typeface="Arial" panose="020B0604020202020204" pitchFamily="34" charset="0"/>
                <a:cs typeface="Arial" panose="020B0604020202020204" pitchFamily="34" charset="0"/>
              </a:rPr>
              <a:t>Aim &amp; specific objects of this study:</a:t>
            </a:r>
          </a:p>
          <a:p>
            <a:endParaRPr lang="en-US" sz="2200" b="1" dirty="0">
              <a:latin typeface="Arial" panose="020B0604020202020204" pitchFamily="34" charset="0"/>
              <a:cs typeface="Arial" panose="020B0604020202020204" pitchFamily="34" charset="0"/>
            </a:endParaRPr>
          </a:p>
          <a:p>
            <a:r>
              <a:rPr lang="en-US" sz="2000" dirty="0">
                <a:solidFill>
                  <a:prstClr val="black"/>
                </a:solidFill>
              </a:rPr>
              <a:t>4. To detect the statical significance of BMI of the study participants </a:t>
            </a:r>
          </a:p>
          <a:p>
            <a:r>
              <a:rPr lang="en-US" sz="2000" dirty="0">
                <a:solidFill>
                  <a:prstClr val="black"/>
                </a:solidFill>
              </a:rPr>
              <a:t>    with premenstrual syndrome. </a:t>
            </a:r>
          </a:p>
          <a:p>
            <a:endParaRPr lang="en-US" sz="2000" dirty="0">
              <a:solidFill>
                <a:prstClr val="black"/>
              </a:solidFill>
            </a:endParaRPr>
          </a:p>
          <a:p>
            <a:r>
              <a:rPr lang="en-US" sz="2000" dirty="0">
                <a:solidFill>
                  <a:prstClr val="black"/>
                </a:solidFill>
              </a:rPr>
              <a:t>5. Classify the distribution of the symptoms among the study     </a:t>
            </a:r>
            <a:r>
              <a:rPr lang="ar-IQ" sz="2000" dirty="0">
                <a:solidFill>
                  <a:prstClr val="black"/>
                </a:solidFill>
              </a:rPr>
              <a:t>        </a:t>
            </a:r>
            <a:r>
              <a:rPr lang="en-US" sz="2000" dirty="0">
                <a:solidFill>
                  <a:prstClr val="black"/>
                </a:solidFill>
              </a:rPr>
              <a:t>         participants.</a:t>
            </a:r>
          </a:p>
          <a:p>
            <a:endParaRPr lang="en-US" sz="2000" dirty="0">
              <a:solidFill>
                <a:prstClr val="black"/>
              </a:solidFill>
            </a:endParaRPr>
          </a:p>
          <a:p>
            <a:r>
              <a:rPr lang="en-US" sz="2000" dirty="0">
                <a:solidFill>
                  <a:prstClr val="black"/>
                </a:solidFill>
              </a:rPr>
              <a:t>6. Schedule the attitude of the symptomatic subjects toward symptoms.</a:t>
            </a:r>
            <a:endParaRPr lang="en-US" sz="2000" b="1" dirty="0">
              <a:latin typeface="Arial" panose="020B0604020202020204" pitchFamily="34" charset="0"/>
              <a:cs typeface="Arial" panose="020B0604020202020204" pitchFamily="34" charset="0"/>
            </a:endParaRPr>
          </a:p>
        </p:txBody>
      </p:sp>
      <p:sp>
        <p:nvSpPr>
          <p:cNvPr id="12" name="عنوان 1">
            <a:extLst>
              <a:ext uri="{FF2B5EF4-FFF2-40B4-BE49-F238E27FC236}">
                <a16:creationId xmlns:a16="http://schemas.microsoft.com/office/drawing/2014/main" id="{31A44C48-FE30-5751-CAE5-BDA772E4A592}"/>
              </a:ext>
            </a:extLst>
          </p:cNvPr>
          <p:cNvSpPr txBox="1">
            <a:spLocks/>
          </p:cNvSpPr>
          <p:nvPr/>
        </p:nvSpPr>
        <p:spPr>
          <a:xfrm>
            <a:off x="1248104" y="491831"/>
            <a:ext cx="7467600" cy="114300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4000" dirty="0">
                <a:solidFill>
                  <a:schemeClr val="tx1">
                    <a:lumMod val="95000"/>
                  </a:schemeClr>
                </a:solidFill>
                <a:latin typeface="Arial" panose="020B0604020202020204" pitchFamily="34" charset="0"/>
                <a:cs typeface="Arial" panose="020B0604020202020204" pitchFamily="34" charset="0"/>
              </a:rPr>
              <a:t>Objectives</a:t>
            </a:r>
            <a:r>
              <a:rPr lang="en-US" sz="4800" dirty="0">
                <a:solidFill>
                  <a:schemeClr val="tx1">
                    <a:lumMod val="95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234992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sz="quarter" idx="1"/>
          </p:nvPr>
        </p:nvSpPr>
        <p:spPr/>
        <p:txBody>
          <a:bodyPr/>
          <a:lstStyle/>
          <a:p>
            <a:r>
              <a:rPr lang="ar-IQ"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1026" name="Picture 2" descr="C:\Users\HP\Desktop\photo_2021-04-20_21-4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 y="0"/>
            <a:ext cx="1255957" cy="16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780" y="30115"/>
            <a:ext cx="1314380" cy="136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3">
            <a:extLst>
              <a:ext uri="{FF2B5EF4-FFF2-40B4-BE49-F238E27FC236}">
                <a16:creationId xmlns:a16="http://schemas.microsoft.com/office/drawing/2014/main" id="{B3FD33D9-C603-0EBD-33D8-4AE505499883}"/>
              </a:ext>
            </a:extLst>
          </p:cNvPr>
          <p:cNvSpPr txBox="1"/>
          <p:nvPr/>
        </p:nvSpPr>
        <p:spPr>
          <a:xfrm>
            <a:off x="2219582" y="81605"/>
            <a:ext cx="5472608" cy="369332"/>
          </a:xfrm>
          <a:prstGeom prst="rect">
            <a:avLst/>
          </a:prstGeom>
          <a:noFill/>
        </p:spPr>
        <p:txBody>
          <a:bodyPr wrap="square" rtlCol="0">
            <a:spAutoFit/>
          </a:bodyPr>
          <a:lstStyle/>
          <a:p>
            <a:pPr algn="ctr"/>
            <a:r>
              <a:rPr lang="ar-SA" b="1" dirty="0">
                <a:solidFill>
                  <a:srgbClr val="FE8637"/>
                </a:solidFill>
                <a:latin typeface="Arial" panose="020B0604020202020204" pitchFamily="34" charset="0"/>
                <a:cs typeface="Arial" panose="020B0604020202020204" pitchFamily="34" charset="0"/>
              </a:rPr>
              <a:t>بحوث طلبتنا </a:t>
            </a:r>
            <a:r>
              <a:rPr lang="ar-IQ" b="1" dirty="0">
                <a:solidFill>
                  <a:srgbClr val="FE8637"/>
                </a:solidFill>
                <a:latin typeface="Arial" panose="020B0604020202020204" pitchFamily="34" charset="0"/>
                <a:cs typeface="Arial" panose="020B0604020202020204" pitchFamily="34" charset="0"/>
              </a:rPr>
              <a:t>......</a:t>
            </a:r>
            <a:r>
              <a:rPr lang="ar-SA" b="1" dirty="0">
                <a:solidFill>
                  <a:srgbClr val="FE8637"/>
                </a:solidFill>
                <a:latin typeface="Arial" panose="020B0604020202020204" pitchFamily="34" charset="0"/>
                <a:cs typeface="Arial" panose="020B0604020202020204" pitchFamily="34" charset="0"/>
              </a:rPr>
              <a:t>انطلاقة نحو نهضة علمية</a:t>
            </a:r>
            <a:endParaRPr lang="en-US" b="1" dirty="0">
              <a:solidFill>
                <a:srgbClr val="FE8637"/>
              </a:solidFill>
              <a:latin typeface="Arial" panose="020B0604020202020204" pitchFamily="34" charset="0"/>
              <a:cs typeface="Arial" panose="020B0604020202020204" pitchFamily="34" charset="0"/>
            </a:endParaRPr>
          </a:p>
        </p:txBody>
      </p:sp>
      <p:sp>
        <p:nvSpPr>
          <p:cNvPr id="12" name="عنوان 1">
            <a:extLst>
              <a:ext uri="{FF2B5EF4-FFF2-40B4-BE49-F238E27FC236}">
                <a16:creationId xmlns:a16="http://schemas.microsoft.com/office/drawing/2014/main" id="{31A44C48-FE30-5751-CAE5-BDA772E4A592}"/>
              </a:ext>
            </a:extLst>
          </p:cNvPr>
          <p:cNvSpPr txBox="1">
            <a:spLocks/>
          </p:cNvSpPr>
          <p:nvPr/>
        </p:nvSpPr>
        <p:spPr>
          <a:xfrm>
            <a:off x="1248104" y="325269"/>
            <a:ext cx="7467600" cy="114300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4000" dirty="0">
                <a:solidFill>
                  <a:schemeClr val="tx1">
                    <a:lumMod val="95000"/>
                  </a:schemeClr>
                </a:solidFill>
                <a:latin typeface="Arial" panose="020B0604020202020204" pitchFamily="34" charset="0"/>
                <a:cs typeface="Arial" panose="020B0604020202020204" pitchFamily="34" charset="0"/>
              </a:rPr>
              <a:t>Methodology</a:t>
            </a:r>
            <a:r>
              <a:rPr lang="en-US" sz="4800" dirty="0">
                <a:solidFill>
                  <a:schemeClr val="tx1">
                    <a:lumMod val="95000"/>
                  </a:schemeClr>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66903B3A-A79F-BA18-50B6-1EC4D18599AD}"/>
              </a:ext>
            </a:extLst>
          </p:cNvPr>
          <p:cNvPicPr>
            <a:picLocks noChangeAspect="1"/>
          </p:cNvPicPr>
          <p:nvPr/>
        </p:nvPicPr>
        <p:blipFill>
          <a:blip r:embed="rId4"/>
          <a:stretch>
            <a:fillRect/>
          </a:stretch>
        </p:blipFill>
        <p:spPr>
          <a:xfrm>
            <a:off x="526665" y="1600200"/>
            <a:ext cx="3322198" cy="3326878"/>
          </a:xfrm>
          <a:prstGeom prst="rect">
            <a:avLst/>
          </a:prstGeom>
        </p:spPr>
      </p:pic>
      <p:sp>
        <p:nvSpPr>
          <p:cNvPr id="10" name="TextBox 9">
            <a:extLst>
              <a:ext uri="{FF2B5EF4-FFF2-40B4-BE49-F238E27FC236}">
                <a16:creationId xmlns:a16="http://schemas.microsoft.com/office/drawing/2014/main" id="{E082740A-2DF1-37BD-8593-3BDA0E83B630}"/>
              </a:ext>
            </a:extLst>
          </p:cNvPr>
          <p:cNvSpPr txBox="1"/>
          <p:nvPr/>
        </p:nvSpPr>
        <p:spPr>
          <a:xfrm>
            <a:off x="290825" y="4645181"/>
            <a:ext cx="4143575" cy="1938992"/>
          </a:xfrm>
          <a:prstGeom prst="rect">
            <a:avLst/>
          </a:prstGeom>
          <a:noFill/>
        </p:spPr>
        <p:txBody>
          <a:bodyPr wrap="square">
            <a:spAutoFit/>
          </a:bodyPr>
          <a:lstStyle/>
          <a:p>
            <a:pPr algn="just"/>
            <a:r>
              <a:rPr lang="en-US" sz="2000" dirty="0">
                <a:latin typeface="Arial" panose="020B0604020202020204" pitchFamily="34" charset="0"/>
                <a:cs typeface="Arial" panose="020B0604020202020204" pitchFamily="34" charset="0"/>
              </a:rPr>
              <a:t>Cross section study has been adopted , </a:t>
            </a:r>
            <a:r>
              <a:rPr lang="en-US" sz="2000" dirty="0"/>
              <a:t>from </a:t>
            </a:r>
            <a:r>
              <a:rPr lang="en-US" sz="2000" dirty="0">
                <a:solidFill>
                  <a:srgbClr val="FF0000"/>
                </a:solidFill>
              </a:rPr>
              <a:t>5th December 2022</a:t>
            </a:r>
            <a:r>
              <a:rPr lang="en-US" sz="2000" dirty="0"/>
              <a:t> till </a:t>
            </a:r>
            <a:r>
              <a:rPr lang="en-US" sz="2000" dirty="0">
                <a:solidFill>
                  <a:srgbClr val="FF0000"/>
                </a:solidFill>
              </a:rPr>
              <a:t>19th February 2023 </a:t>
            </a:r>
            <a:r>
              <a:rPr lang="en-US" sz="2000" dirty="0"/>
              <a:t>And was performed among students in Nineveh universities, included medical colleges only</a:t>
            </a:r>
            <a:endParaRPr lang="en-US" sz="2000" dirty="0">
              <a:latin typeface="Arial" panose="020B0604020202020204" pitchFamily="34" charset="0"/>
              <a:cs typeface="Arial" panose="020B0604020202020204" pitchFamily="34" charset="0"/>
            </a:endParaRPr>
          </a:p>
        </p:txBody>
      </p:sp>
      <p:pic>
        <p:nvPicPr>
          <p:cNvPr id="11" name="Graphic 10" descr="User">
            <a:extLst>
              <a:ext uri="{FF2B5EF4-FFF2-40B4-BE49-F238E27FC236}">
                <a16:creationId xmlns:a16="http://schemas.microsoft.com/office/drawing/2014/main" id="{B13E734B-6889-2BA4-578B-BD39490044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909253" y="1413219"/>
            <a:ext cx="771763" cy="771763"/>
          </a:xfrm>
          <a:prstGeom prst="rect">
            <a:avLst/>
          </a:prstGeom>
        </p:spPr>
      </p:pic>
      <p:sp>
        <p:nvSpPr>
          <p:cNvPr id="13" name="TextBox 12">
            <a:extLst>
              <a:ext uri="{FF2B5EF4-FFF2-40B4-BE49-F238E27FC236}">
                <a16:creationId xmlns:a16="http://schemas.microsoft.com/office/drawing/2014/main" id="{5B0160DE-F36D-4A76-5AD1-A0E8EF6027F9}"/>
              </a:ext>
            </a:extLst>
          </p:cNvPr>
          <p:cNvSpPr txBox="1"/>
          <p:nvPr/>
        </p:nvSpPr>
        <p:spPr>
          <a:xfrm>
            <a:off x="5943280" y="1297539"/>
            <a:ext cx="2878883" cy="1323439"/>
          </a:xfrm>
          <a:prstGeom prst="rect">
            <a:avLst/>
          </a:prstGeom>
          <a:noFill/>
        </p:spPr>
        <p:txBody>
          <a:bodyPr wrap="square">
            <a:spAutoFit/>
          </a:bodyPr>
          <a:lstStyle/>
          <a:p>
            <a:r>
              <a:rPr lang="en-US" sz="1600" dirty="0"/>
              <a:t>Random sample of 600 student participated from different medical universities in Nineveh governorate.</a:t>
            </a:r>
            <a:endParaRPr lang="en-US"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6D359C2-A6A3-483C-A628-FC829AE7C2E0}"/>
              </a:ext>
            </a:extLst>
          </p:cNvPr>
          <p:cNvSpPr txBox="1"/>
          <p:nvPr/>
        </p:nvSpPr>
        <p:spPr>
          <a:xfrm>
            <a:off x="5917795" y="2619187"/>
            <a:ext cx="2693159" cy="2308324"/>
          </a:xfrm>
          <a:prstGeom prst="rect">
            <a:avLst/>
          </a:prstGeom>
          <a:noFill/>
        </p:spPr>
        <p:txBody>
          <a:bodyPr wrap="square">
            <a:spAutoFit/>
          </a:bodyPr>
          <a:lstStyle/>
          <a:p>
            <a:r>
              <a:rPr lang="en-US" sz="1600" dirty="0"/>
              <a:t>female university students filled two self-administered structured questionnaire that included personal information and the validated Arabic Premenstrual Syndrome Scale</a:t>
            </a:r>
            <a:endParaRPr lang="en-US" sz="16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ED462A6F-C0F9-57CF-D8B6-7FA40902E9F3}"/>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12029" t="22718" r="14755" b="4640"/>
          <a:stretch/>
        </p:blipFill>
        <p:spPr>
          <a:xfrm>
            <a:off x="4689269" y="3097773"/>
            <a:ext cx="1254011" cy="1244186"/>
          </a:xfrm>
          <a:prstGeom prst="rect">
            <a:avLst/>
          </a:prstGeom>
        </p:spPr>
      </p:pic>
      <p:pic>
        <p:nvPicPr>
          <p:cNvPr id="8" name="Picture 7">
            <a:extLst>
              <a:ext uri="{FF2B5EF4-FFF2-40B4-BE49-F238E27FC236}">
                <a16:creationId xmlns:a16="http://schemas.microsoft.com/office/drawing/2014/main" id="{C891B98F-DC5C-1201-D9CE-D9546C4CF6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2326" y="5044560"/>
            <a:ext cx="609600" cy="609600"/>
          </a:xfrm>
          <a:prstGeom prst="rect">
            <a:avLst/>
          </a:prstGeom>
        </p:spPr>
      </p:pic>
      <p:sp>
        <p:nvSpPr>
          <p:cNvPr id="21" name="TextBox 20">
            <a:extLst>
              <a:ext uri="{FF2B5EF4-FFF2-40B4-BE49-F238E27FC236}">
                <a16:creationId xmlns:a16="http://schemas.microsoft.com/office/drawing/2014/main" id="{97FCF9F8-5FAA-72A8-D56B-6FC0D496B8AE}"/>
              </a:ext>
            </a:extLst>
          </p:cNvPr>
          <p:cNvSpPr txBox="1"/>
          <p:nvPr/>
        </p:nvSpPr>
        <p:spPr>
          <a:xfrm>
            <a:off x="5813369" y="4927078"/>
            <a:ext cx="2533794" cy="1323439"/>
          </a:xfrm>
          <a:prstGeom prst="rect">
            <a:avLst/>
          </a:prstGeom>
          <a:noFill/>
        </p:spPr>
        <p:txBody>
          <a:bodyPr wrap="square">
            <a:spAutoFit/>
          </a:bodyPr>
          <a:lstStyle/>
          <a:p>
            <a:r>
              <a:rPr lang="en-US" sz="1600" dirty="0">
                <a:cs typeface="Arial" panose="020B0604020202020204" pitchFamily="34" charset="0"/>
              </a:rPr>
              <a:t>All data management and analysis was done by using Excel 2016 and </a:t>
            </a:r>
            <a:r>
              <a:rPr lang="en-US" sz="1600" dirty="0"/>
              <a:t>chi-square Test for statistical computing.</a:t>
            </a:r>
            <a:endParaRPr lang="en-US" sz="1600" dirty="0">
              <a:cs typeface="Arial" panose="020B0604020202020204" pitchFamily="34" charset="0"/>
            </a:endParaRPr>
          </a:p>
        </p:txBody>
      </p:sp>
    </p:spTree>
    <p:extLst>
      <p:ext uri="{BB962C8B-B14F-4D97-AF65-F5344CB8AC3E}">
        <p14:creationId xmlns:p14="http://schemas.microsoft.com/office/powerpoint/2010/main" val="2342433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5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anim calcmode="lin" valueType="num">
                                      <p:cBhvr>
                                        <p:cTn id="20" dur="250" fill="hold"/>
                                        <p:tgtEl>
                                          <p:spTgt spid="11"/>
                                        </p:tgtEl>
                                        <p:attrNameLst>
                                          <p:attrName>ppt_x</p:attrName>
                                        </p:attrNameLst>
                                      </p:cBhvr>
                                      <p:tavLst>
                                        <p:tav tm="0">
                                          <p:val>
                                            <p:strVal val="#ppt_x"/>
                                          </p:val>
                                        </p:tav>
                                        <p:tav tm="100000">
                                          <p:val>
                                            <p:strVal val="#ppt_x"/>
                                          </p:val>
                                        </p:tav>
                                      </p:tavLst>
                                    </p:anim>
                                    <p:anim calcmode="lin" valueType="num">
                                      <p:cBhvr>
                                        <p:cTn id="21"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5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50"/>
                                        <p:tgtEl>
                                          <p:spTgt spid="15"/>
                                        </p:tgtEl>
                                      </p:cBhvr>
                                    </p:animEffect>
                                    <p:anim calcmode="lin" valueType="num">
                                      <p:cBhvr>
                                        <p:cTn id="37" dur="250" fill="hold"/>
                                        <p:tgtEl>
                                          <p:spTgt spid="15"/>
                                        </p:tgtEl>
                                        <p:attrNameLst>
                                          <p:attrName>ppt_x</p:attrName>
                                        </p:attrNameLst>
                                      </p:cBhvr>
                                      <p:tavLst>
                                        <p:tav tm="0">
                                          <p:val>
                                            <p:strVal val="#ppt_x"/>
                                          </p:val>
                                        </p:tav>
                                        <p:tav tm="100000">
                                          <p:val>
                                            <p:strVal val="#ppt_x"/>
                                          </p:val>
                                        </p:tav>
                                      </p:tavLst>
                                    </p:anim>
                                    <p:anim calcmode="lin" valueType="num">
                                      <p:cBhvr>
                                        <p:cTn id="38"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50"/>
                                        <p:tgtEl>
                                          <p:spTgt spid="8"/>
                                        </p:tgtEl>
                                      </p:cBhvr>
                                    </p:animEffect>
                                    <p:anim calcmode="lin" valueType="num">
                                      <p:cBhvr>
                                        <p:cTn id="44" dur="250" fill="hold"/>
                                        <p:tgtEl>
                                          <p:spTgt spid="8"/>
                                        </p:tgtEl>
                                        <p:attrNameLst>
                                          <p:attrName>ppt_x</p:attrName>
                                        </p:attrNameLst>
                                      </p:cBhvr>
                                      <p:tavLst>
                                        <p:tav tm="0">
                                          <p:val>
                                            <p:strVal val="#ppt_x"/>
                                          </p:val>
                                        </p:tav>
                                        <p:tav tm="100000">
                                          <p:val>
                                            <p:strVal val="#ppt_x"/>
                                          </p:val>
                                        </p:tav>
                                      </p:tavLst>
                                    </p:anim>
                                    <p:anim calcmode="lin" valueType="num">
                                      <p:cBhvr>
                                        <p:cTn id="45"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2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505</TotalTime>
  <Words>1138</Words>
  <Application>Microsoft Office PowerPoint</Application>
  <PresentationFormat>On-screen Show (4:3)</PresentationFormat>
  <Paragraphs>132</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Century Schoolbook</vt:lpstr>
      <vt:lpstr>Times New Roman</vt:lpstr>
      <vt:lpstr>Wingdings</vt:lpstr>
      <vt:lpstr>Wingdings 2</vt:lpstr>
      <vt:lpstr>مشربية</vt:lpstr>
      <vt:lpstr>Office Theme</vt:lpstr>
      <vt:lpstr>     Nineveh university college of medicine</vt:lpstr>
      <vt:lpstr>     PREVALNCE OF  PREMENSTRUAL SYNDROME  AMONG MEDICAL STUDENTS  IN MOSUL UNIVERSITIES</vt:lpstr>
      <vt:lpstr>PowerPoint Presentation</vt:lpstr>
      <vt:lpstr>PowerPoint Presentation</vt:lpstr>
      <vt:lpstr> introduction :</vt:lpstr>
      <vt:lpstr> </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 </vt:lpstr>
      <vt:lpstr>Conclusion  </vt:lpstr>
      <vt:lpstr>Recommendation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يكتب هنا الاسم</dc:title>
  <dc:creator>HP</dc:creator>
  <cp:lastModifiedBy>anmar nabeel</cp:lastModifiedBy>
  <cp:revision>49</cp:revision>
  <dcterms:created xsi:type="dcterms:W3CDTF">2021-06-20T21:01:01Z</dcterms:created>
  <dcterms:modified xsi:type="dcterms:W3CDTF">2023-05-07T21:11:49Z</dcterms:modified>
</cp:coreProperties>
</file>