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2"/>
  </p:notesMasterIdLst>
  <p:sldIdLst>
    <p:sldId id="256" r:id="rId5"/>
    <p:sldId id="257" r:id="rId6"/>
    <p:sldId id="258" r:id="rId7"/>
    <p:sldId id="269" r:id="rId8"/>
    <p:sldId id="274" r:id="rId9"/>
    <p:sldId id="271" r:id="rId10"/>
    <p:sldId id="270" r:id="rId11"/>
    <p:sldId id="265" r:id="rId12"/>
    <p:sldId id="267" r:id="rId13"/>
    <p:sldId id="266" r:id="rId14"/>
    <p:sldId id="260" r:id="rId15"/>
    <p:sldId id="261" r:id="rId16"/>
    <p:sldId id="263" r:id="rId17"/>
    <p:sldId id="276" r:id="rId18"/>
    <p:sldId id="262" r:id="rId19"/>
    <p:sldId id="278"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8" d="100"/>
          <a:sy n="88" d="100"/>
        </p:scale>
        <p:origin x="52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The </a:t>
            </a:r>
            <a:r>
              <a:rPr lang="en-US" sz="1600" b="1" i="0" u="none" strike="noStrike" baseline="0">
                <a:effectLst/>
              </a:rPr>
              <a:t>satisfaction </a:t>
            </a:r>
            <a:r>
              <a:rPr lang="en-US"/>
              <a:t>with the services provided by health centers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The satisfication with the services provided by health centers</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925-40F9-A0DA-4CAA749BEC8D}"/>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925-40F9-A0DA-4CAA749BEC8D}"/>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925-40F9-A0DA-4CAA749BEC8D}"/>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925-40F9-A0DA-4CAA749BEC8D}"/>
              </c:ext>
            </c:extLst>
          </c:dPt>
          <c:dLbls>
            <c:dLbl>
              <c:idx val="0"/>
              <c:tx>
                <c:rich>
                  <a:bodyPr/>
                  <a:lstStyle/>
                  <a:p>
                    <a:r>
                      <a:rPr lang="en-US"/>
                      <a:t>%30</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25-40F9-A0DA-4CAA749BEC8D}"/>
                </c:ext>
              </c:extLst>
            </c:dLbl>
            <c:dLbl>
              <c:idx val="1"/>
              <c:tx>
                <c:rich>
                  <a:bodyPr/>
                  <a:lstStyle/>
                  <a:p>
                    <a:r>
                      <a:rPr lang="en-US"/>
                      <a:t>%47</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925-40F9-A0DA-4CAA749BEC8D}"/>
                </c:ext>
              </c:extLst>
            </c:dLbl>
            <c:dLbl>
              <c:idx val="2"/>
              <c:tx>
                <c:rich>
                  <a:bodyPr/>
                  <a:lstStyle/>
                  <a:p>
                    <a:r>
                      <a:rPr lang="en-US"/>
                      <a:t>%23</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25-40F9-A0DA-4CAA749BEC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Satisfied</c:v>
                </c:pt>
                <c:pt idx="1">
                  <c:v>Kinda satisfied</c:v>
                </c:pt>
                <c:pt idx="2">
                  <c:v>Not satisfied</c:v>
                </c:pt>
              </c:strCache>
            </c:strRef>
          </c:cat>
          <c:val>
            <c:numRef>
              <c:f>Sheet1!$B$2:$B$5</c:f>
              <c:numCache>
                <c:formatCode>General</c:formatCode>
                <c:ptCount val="4"/>
                <c:pt idx="0">
                  <c:v>73</c:v>
                </c:pt>
                <c:pt idx="1">
                  <c:v>116</c:v>
                </c:pt>
                <c:pt idx="2">
                  <c:v>57</c:v>
                </c:pt>
              </c:numCache>
            </c:numRef>
          </c:val>
          <c:extLst>
            <c:ext xmlns:c16="http://schemas.microsoft.com/office/drawing/2014/chart" uri="{C3380CC4-5D6E-409C-BE32-E72D297353CC}">
              <c16:uniqueId val="{00000008-8925-40F9-A0DA-4CAA749BEC8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5/6/2023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r>
              <a:rPr lang="en-US"/>
              <a:t>8/5/2023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072261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r>
              <a:rPr lang="en-US"/>
              <a:t>8/5/2023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35370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r>
              <a:rPr lang="en-US"/>
              <a:t>8/5/2023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53072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r>
              <a:rPr lang="en-US"/>
              <a:t>8/5/2023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11862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8/5/2023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796063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r>
              <a:rPr lang="en-US"/>
              <a:t>8/5/2023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059708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r>
              <a:rPr lang="en-US"/>
              <a:t>8/5/2023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89347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r>
              <a:rPr lang="en-US"/>
              <a:t>8/5/2023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479528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8/5/2023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660051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8/5/2023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005108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8/5/2023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842616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en-US"/>
              <a:t>8/5/2023</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1779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a:xfrm>
            <a:off x="6821809" y="6296040"/>
            <a:ext cx="2910840" cy="374642"/>
          </a:xfrm>
        </p:spPr>
        <p:txBody>
          <a:bodyPr/>
          <a:lstStyle/>
          <a:p>
            <a:r>
              <a:rPr lang="en-US" sz="1600" dirty="0">
                <a:solidFill>
                  <a:schemeClr val="tx1"/>
                </a:solidFill>
                <a:latin typeface="Cambria" panose="02040503050406030204" pitchFamily="18" charset="0"/>
                <a:ea typeface="Cambria" panose="02040503050406030204" pitchFamily="18" charset="0"/>
              </a:rPr>
              <a:t>8/5/2023</a:t>
            </a:r>
          </a:p>
        </p:txBody>
      </p: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pic>
        <p:nvPicPr>
          <p:cNvPr id="7"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079" y="0"/>
            <a:ext cx="2067229" cy="2090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70" y="-1"/>
            <a:ext cx="1760199" cy="2090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397726" y="203024"/>
            <a:ext cx="5782492" cy="1077218"/>
          </a:xfrm>
          <a:prstGeom prst="rect">
            <a:avLst/>
          </a:prstGeom>
          <a:noFill/>
        </p:spPr>
        <p:txBody>
          <a:bodyPr wrap="square" rtlCol="0">
            <a:spAutoFit/>
          </a:bodyPr>
          <a:lstStyle/>
          <a:p>
            <a:pPr lvl="0" algn="ctr" defTabSz="914400">
              <a:buClr>
                <a:srgbClr val="000000"/>
              </a:buClr>
            </a:pPr>
            <a:r>
              <a:rPr lang="en-US" sz="3200" b="1" kern="0" dirty="0" err="1">
                <a:solidFill>
                  <a:srgbClr val="00B050"/>
                </a:solidFill>
                <a:effectLst>
                  <a:outerShdw blurRad="38100" dist="38100" dir="2700000" algn="tl">
                    <a:srgbClr val="000000">
                      <a:alpha val="43137"/>
                    </a:srgbClr>
                  </a:outerShdw>
                </a:effectLst>
                <a:latin typeface="Corbel" pitchFamily="34" charset="0"/>
                <a:cs typeface="Arial"/>
                <a:sym typeface="Arial"/>
              </a:rPr>
              <a:t>Ninevah</a:t>
            </a:r>
            <a:r>
              <a:rPr lang="en-US" sz="3200" b="1" kern="0" dirty="0">
                <a:solidFill>
                  <a:srgbClr val="00B050"/>
                </a:solidFill>
                <a:effectLst>
                  <a:outerShdw blurRad="38100" dist="38100" dir="2700000" algn="tl">
                    <a:srgbClr val="000000">
                      <a:alpha val="43137"/>
                    </a:srgbClr>
                  </a:outerShdw>
                </a:effectLst>
                <a:latin typeface="Corbel" pitchFamily="34" charset="0"/>
                <a:cs typeface="Arial"/>
                <a:sym typeface="Arial"/>
              </a:rPr>
              <a:t> </a:t>
            </a:r>
            <a:r>
              <a:rPr lang="en-US" sz="3200" b="1" kern="0" dirty="0" smtClean="0">
                <a:solidFill>
                  <a:srgbClr val="00B050"/>
                </a:solidFill>
                <a:effectLst>
                  <a:outerShdw blurRad="38100" dist="38100" dir="2700000" algn="tl">
                    <a:srgbClr val="000000">
                      <a:alpha val="43137"/>
                    </a:srgbClr>
                  </a:outerShdw>
                </a:effectLst>
                <a:latin typeface="Corbel" pitchFamily="34" charset="0"/>
                <a:cs typeface="Arial"/>
                <a:sym typeface="Arial"/>
              </a:rPr>
              <a:t>University,</a:t>
            </a:r>
          </a:p>
          <a:p>
            <a:pPr lvl="0" algn="ctr" defTabSz="914400">
              <a:buClr>
                <a:srgbClr val="000000"/>
              </a:buClr>
            </a:pPr>
            <a:r>
              <a:rPr lang="en-US" sz="3200" b="1" kern="0" dirty="0" smtClean="0">
                <a:solidFill>
                  <a:srgbClr val="00B050"/>
                </a:solidFill>
                <a:effectLst>
                  <a:outerShdw blurRad="38100" dist="38100" dir="2700000" algn="tl">
                    <a:srgbClr val="000000">
                      <a:alpha val="43137"/>
                    </a:srgbClr>
                  </a:outerShdw>
                </a:effectLst>
                <a:latin typeface="Corbel" pitchFamily="34" charset="0"/>
                <a:cs typeface="Arial"/>
                <a:sym typeface="Arial"/>
              </a:rPr>
              <a:t>College of Medicine</a:t>
            </a:r>
            <a:endParaRPr lang="en-US" sz="3200" b="1" kern="0" dirty="0">
              <a:solidFill>
                <a:srgbClr val="00B050"/>
              </a:solidFill>
              <a:effectLst>
                <a:outerShdw blurRad="38100" dist="38100" dir="2700000" algn="tl">
                  <a:srgbClr val="000000">
                    <a:alpha val="43137"/>
                  </a:srgbClr>
                </a:outerShdw>
              </a:effectLst>
              <a:latin typeface="Corbel" pitchFamily="34" charset="0"/>
              <a:cs typeface="Arial"/>
              <a:sym typeface="Arial"/>
            </a:endParaRPr>
          </a:p>
        </p:txBody>
      </p:sp>
      <p:pic>
        <p:nvPicPr>
          <p:cNvPr id="14" name="Picture 13"/>
          <p:cNvPicPr>
            <a:picLocks noChangeAspect="1"/>
          </p:cNvPicPr>
          <p:nvPr/>
        </p:nvPicPr>
        <p:blipFill>
          <a:blip r:embed="rId5"/>
          <a:stretch>
            <a:fillRect/>
          </a:stretch>
        </p:blipFill>
        <p:spPr>
          <a:xfrm>
            <a:off x="4363220" y="2293844"/>
            <a:ext cx="1839881" cy="1941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2317893" y="5183435"/>
            <a:ext cx="5930537" cy="769441"/>
          </a:xfrm>
          <a:prstGeom prst="rect">
            <a:avLst/>
          </a:prstGeom>
          <a:noFill/>
        </p:spPr>
        <p:txBody>
          <a:bodyPr wrap="square" rtlCol="0">
            <a:spAutoFit/>
          </a:bodyPr>
          <a:lstStyle/>
          <a:p>
            <a:pPr lvl="0" algn="ctr" defTabSz="914400">
              <a:buClr>
                <a:srgbClr val="000000"/>
              </a:buClr>
            </a:pPr>
            <a:r>
              <a:rPr lang="ar-IQ" sz="4400" b="1" kern="0" dirty="0">
                <a:solidFill>
                  <a:srgbClr val="599AF2">
                    <a:lumMod val="75000"/>
                  </a:srgbClr>
                </a:solidFill>
                <a:effectLst>
                  <a:outerShdw blurRad="38100" dist="38100" dir="2700000" algn="tl">
                    <a:srgbClr val="000000">
                      <a:alpha val="43137"/>
                    </a:srgbClr>
                  </a:outerShdw>
                </a:effectLst>
                <a:latin typeface="Arial"/>
                <a:cs typeface="Mudir MT" pitchFamily="2" charset="-78"/>
                <a:sym typeface="Arial"/>
              </a:rPr>
              <a:t>المؤتمر العلمي الطلابي السادس</a:t>
            </a:r>
            <a:endParaRPr lang="en-US" sz="4400" b="1" kern="0" dirty="0">
              <a:solidFill>
                <a:srgbClr val="599AF2">
                  <a:lumMod val="75000"/>
                </a:srgbClr>
              </a:solidFill>
              <a:effectLst>
                <a:outerShdw blurRad="38100" dist="38100" dir="2700000" algn="tl">
                  <a:srgbClr val="000000">
                    <a:alpha val="43137"/>
                  </a:srgbClr>
                </a:outerShdw>
              </a:effectLst>
              <a:latin typeface="Arial"/>
              <a:cs typeface="Mudir MT" pitchFamily="2" charset="-78"/>
              <a:sym typeface="Arial"/>
            </a:endParaRPr>
          </a:p>
        </p:txBody>
      </p:sp>
      <p:sp>
        <p:nvSpPr>
          <p:cNvPr id="16" name="TextBox 15"/>
          <p:cNvSpPr txBox="1"/>
          <p:nvPr/>
        </p:nvSpPr>
        <p:spPr>
          <a:xfrm>
            <a:off x="6946814" y="2910800"/>
            <a:ext cx="5268686" cy="707886"/>
          </a:xfrm>
          <a:prstGeom prst="rect">
            <a:avLst/>
          </a:prstGeom>
          <a:noFill/>
        </p:spPr>
        <p:txBody>
          <a:bodyPr wrap="square" rtlCol="0">
            <a:spAutoFit/>
          </a:bodyPr>
          <a:lstStyle/>
          <a:p>
            <a:pPr lvl="0" algn="ctr" defTabSz="914400">
              <a:buClr>
                <a:srgbClr val="000000"/>
              </a:buClr>
            </a:pPr>
            <a:r>
              <a:rPr lang="ar-IQ" sz="4000" b="1" kern="0" dirty="0">
                <a:solidFill>
                  <a:srgbClr val="F28393">
                    <a:lumMod val="75000"/>
                  </a:srgbClr>
                </a:solidFill>
                <a:effectLst>
                  <a:outerShdw blurRad="38100" dist="38100" dir="2700000" algn="tl">
                    <a:srgbClr val="000000">
                      <a:alpha val="43137"/>
                    </a:srgbClr>
                  </a:outerShdw>
                </a:effectLst>
                <a:latin typeface="Arial"/>
                <a:cs typeface="Mudir MT" pitchFamily="2" charset="-78"/>
                <a:sym typeface="Arial"/>
              </a:rPr>
              <a:t>بحوث طلبتنا ..... </a:t>
            </a:r>
            <a:r>
              <a:rPr lang="ar-IQ" sz="4000" b="1" kern="0" dirty="0" smtClean="0">
                <a:solidFill>
                  <a:srgbClr val="F28393">
                    <a:lumMod val="75000"/>
                  </a:srgbClr>
                </a:solidFill>
                <a:effectLst>
                  <a:outerShdw blurRad="38100" dist="38100" dir="2700000" algn="tl">
                    <a:srgbClr val="000000">
                      <a:alpha val="43137"/>
                    </a:srgbClr>
                  </a:outerShdw>
                </a:effectLst>
                <a:latin typeface="Arial"/>
                <a:cs typeface="Mudir MT" pitchFamily="2" charset="-78"/>
                <a:sym typeface="Arial"/>
              </a:rPr>
              <a:t>تالق معرفي وابداع متميز</a:t>
            </a:r>
            <a:endParaRPr lang="en-US" sz="4000" b="1" kern="0" dirty="0">
              <a:solidFill>
                <a:srgbClr val="F28393">
                  <a:lumMod val="75000"/>
                </a:srgbClr>
              </a:solidFill>
              <a:effectLst>
                <a:outerShdw blurRad="38100" dist="38100" dir="2700000" algn="tl">
                  <a:srgbClr val="000000">
                    <a:alpha val="43137"/>
                  </a:srgbClr>
                </a:outerShdw>
              </a:effectLst>
              <a:latin typeface="Arial"/>
              <a:cs typeface="Mudir MT" pitchFamily="2" charset="-78"/>
              <a:sym typeface="Arial"/>
            </a:endParaRPr>
          </a:p>
        </p:txBody>
      </p:sp>
      <p:pic>
        <p:nvPicPr>
          <p:cNvPr id="6" name="Picture 5"/>
          <p:cNvPicPr>
            <a:picLocks noChangeAspect="1"/>
          </p:cNvPicPr>
          <p:nvPr/>
        </p:nvPicPr>
        <p:blipFill>
          <a:blip r:embed="rId6"/>
          <a:stretch>
            <a:fillRect/>
          </a:stretch>
        </p:blipFill>
        <p:spPr>
          <a:xfrm>
            <a:off x="468870" y="3499332"/>
            <a:ext cx="2574654" cy="2453554"/>
          </a:xfrm>
          <a:prstGeom prst="ellipse">
            <a:avLst/>
          </a:prstGeom>
          <a:ln>
            <a:noFill/>
          </a:ln>
          <a:effectLst>
            <a:softEdge rad="112500"/>
          </a:effectLst>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a:xfrm>
            <a:off x="8821783" y="6330225"/>
            <a:ext cx="2910840" cy="365125"/>
          </a:xfrm>
        </p:spPr>
        <p:txBody>
          <a:bodyPr/>
          <a:lstStyle/>
          <a:p>
            <a:r>
              <a:rPr lang="en-US"/>
              <a:t>8/5/2023</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79604180"/>
              </p:ext>
            </p:extLst>
          </p:nvPr>
        </p:nvGraphicFramePr>
        <p:xfrm>
          <a:off x="4602814" y="390484"/>
          <a:ext cx="6800725" cy="4270011"/>
        </p:xfrm>
        <a:graphic>
          <a:graphicData uri="http://schemas.openxmlformats.org/drawingml/2006/table">
            <a:tbl>
              <a:tblPr firstRow="1" firstCol="1" bandRow="1"/>
              <a:tblGrid>
                <a:gridCol w="1360745">
                  <a:extLst>
                    <a:ext uri="{9D8B030D-6E8A-4147-A177-3AD203B41FA5}">
                      <a16:colId xmlns:a16="http://schemas.microsoft.com/office/drawing/2014/main" val="368613376"/>
                    </a:ext>
                  </a:extLst>
                </a:gridCol>
                <a:gridCol w="1359995">
                  <a:extLst>
                    <a:ext uri="{9D8B030D-6E8A-4147-A177-3AD203B41FA5}">
                      <a16:colId xmlns:a16="http://schemas.microsoft.com/office/drawing/2014/main" val="3865808228"/>
                    </a:ext>
                  </a:extLst>
                </a:gridCol>
                <a:gridCol w="1359995">
                  <a:extLst>
                    <a:ext uri="{9D8B030D-6E8A-4147-A177-3AD203B41FA5}">
                      <a16:colId xmlns:a16="http://schemas.microsoft.com/office/drawing/2014/main" val="3983355736"/>
                    </a:ext>
                  </a:extLst>
                </a:gridCol>
                <a:gridCol w="1359995">
                  <a:extLst>
                    <a:ext uri="{9D8B030D-6E8A-4147-A177-3AD203B41FA5}">
                      <a16:colId xmlns:a16="http://schemas.microsoft.com/office/drawing/2014/main" val="3655424257"/>
                    </a:ext>
                  </a:extLst>
                </a:gridCol>
                <a:gridCol w="1359995">
                  <a:extLst>
                    <a:ext uri="{9D8B030D-6E8A-4147-A177-3AD203B41FA5}">
                      <a16:colId xmlns:a16="http://schemas.microsoft.com/office/drawing/2014/main" val="66795691"/>
                    </a:ext>
                  </a:extLst>
                </a:gridCol>
              </a:tblGrid>
              <a:tr h="83452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Arial" panose="020B0604020202020204" pitchFamily="34" charset="0"/>
                        </a:rPr>
                        <a:t>Table (2); The frequency of the satisfaction with the services provided by health center in relation to the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availability of the tetanus vaccine</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6768723"/>
                  </a:ext>
                </a:extLst>
              </a:tr>
              <a:tr h="620297">
                <a:tc>
                  <a:txBody>
                    <a:bodyPr/>
                    <a:lstStyle/>
                    <a:p>
                      <a:pPr marL="0" marR="0" algn="ctr">
                        <a:lnSpc>
                          <a:spcPct val="115000"/>
                        </a:lnSpc>
                        <a:spcBef>
                          <a:spcPts val="0"/>
                        </a:spcBef>
                        <a:spcAft>
                          <a:spcPts val="0"/>
                        </a:spcAft>
                      </a:pPr>
                      <a:r>
                        <a:rPr lang="en-US" sz="1300" b="1">
                          <a:effectLst/>
                          <a:latin typeface="Times New Roman" panose="02020603050405020304" pitchFamily="18" charset="0"/>
                          <a:ea typeface="Calibri" panose="020F0502020204030204" pitchFamily="34" charset="0"/>
                          <a:cs typeface="Arial" panose="020B0604020202020204" pitchFamily="34" charset="0"/>
                        </a:rPr>
                        <a:t>Availability of the vaccine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Somewhat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Not 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056182815"/>
                  </a:ext>
                </a:extLst>
              </a:tr>
              <a:tr h="620297">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48</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(19.51%)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(17.88%)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99</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(40.24%)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885205391"/>
                  </a:ext>
                </a:extLst>
              </a:tr>
              <a:tr h="620297">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Acceptable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(23.17%)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19</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(7.72%)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92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679810979"/>
                  </a:ext>
                </a:extLst>
              </a:tr>
              <a:tr h="620297">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(6.1%)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(22.35%)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973527904"/>
                  </a:ext>
                </a:extLst>
              </a:tr>
              <a:tr h="620297">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73</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(29.67%)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116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(47.15%)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(23.17%)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246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211004328"/>
                  </a:ext>
                </a:extLst>
              </a:tr>
              <a:tr h="334006">
                <a:tc gridSpan="5">
                  <a:txBody>
                    <a:bodyPr/>
                    <a:lstStyle/>
                    <a:p>
                      <a:pPr marL="0" marR="0" algn="ctr">
                        <a:lnSpc>
                          <a:spcPct val="115000"/>
                        </a:lnSpc>
                        <a:spcBef>
                          <a:spcPts val="0"/>
                        </a:spcBef>
                        <a:spcAft>
                          <a:spcPts val="0"/>
                        </a:spcAft>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a:t>
                      </a:r>
                      <a:r>
                        <a:rPr lang="en-US" sz="1800" b="1" baseline="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value is = 0.0000 highly significant</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974919"/>
                  </a:ext>
                </a:extLst>
              </a:tr>
            </a:tbl>
          </a:graphicData>
        </a:graphic>
      </p:graphicFrame>
      <p:pic>
        <p:nvPicPr>
          <p:cNvPr id="11" name="Picture 10"/>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4326561" y="4903628"/>
            <a:ext cx="7488366" cy="1434239"/>
          </a:xfrm>
          <a:prstGeom prst="rect">
            <a:avLst/>
          </a:prstGeom>
          <a:noFill/>
        </p:spPr>
        <p:txBody>
          <a:bodyPr wrap="square" rtlCol="0">
            <a:spAutoFit/>
          </a:bodyPr>
          <a:lstStyle/>
          <a:p>
            <a:pPr marL="180340" marR="0">
              <a:lnSpc>
                <a:spcPct val="115000"/>
              </a:lnSpc>
              <a:spcBef>
                <a:spcPts val="0"/>
              </a:spcBef>
              <a:spcAft>
                <a:spcPts val="0"/>
              </a:spcAft>
            </a:pPr>
            <a:r>
              <a:rPr lang="en-US" sz="1600" dirty="0">
                <a:latin typeface="Times New Roman" panose="02020603050405020304" pitchFamily="18" charset="0"/>
                <a:ea typeface="Calibri" panose="020F0502020204030204" pitchFamily="34" charset="0"/>
                <a:cs typeface="Arial" panose="020B0604020202020204" pitchFamily="34" charset="0"/>
              </a:rPr>
              <a:t> Regarding the availability of the tetanus vaccine, the result from this study showed that there was highly significant relationship between the satisfaction with the services provided by health center and the availability of the tetanus vaccine (p value = 0.0000).</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ctr" defTabSz="914400"/>
            <a:endParaRPr lang="en-US" sz="1600" dirty="0">
              <a:solidFill>
                <a:prstClr val="black"/>
              </a:solidFill>
              <a:latin typeface="Times New Roman" panose="02020603050405020304" pitchFamily="18" charset="0"/>
              <a:ea typeface="Calibri" panose="020F0502020204030204" pitchFamily="34" charset="0"/>
            </a:endParaRPr>
          </a:p>
          <a:p>
            <a:pPr lvl="0" algn="ctr" defTabSz="914400"/>
            <a:endParaRPr lang="en-US" sz="16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965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2" name="TextBox 1"/>
          <p:cNvSpPr txBox="1"/>
          <p:nvPr/>
        </p:nvSpPr>
        <p:spPr>
          <a:xfrm>
            <a:off x="4005943" y="397866"/>
            <a:ext cx="7271657" cy="492443"/>
          </a:xfrm>
          <a:prstGeom prst="rect">
            <a:avLst/>
          </a:prstGeom>
          <a:noFill/>
        </p:spPr>
        <p:txBody>
          <a:bodyPr wrap="square" rtlCol="0">
            <a:spAutoFit/>
          </a:bodyPr>
          <a:lstStyle/>
          <a:p>
            <a:pPr lvl="0" algn="ctr" defTabSz="914400"/>
            <a:r>
              <a:rPr lang="en-US" sz="1300" b="1" dirty="0">
                <a:solidFill>
                  <a:srgbClr val="FFFFFF"/>
                </a:solidFill>
                <a:latin typeface="Times New Roman" panose="02020603050405020304" pitchFamily="18" charset="0"/>
                <a:ea typeface="Calibri" panose="020F0502020204030204" pitchFamily="34" charset="0"/>
                <a:cs typeface="Arial" panose="020B0604020202020204" pitchFamily="34" charset="0"/>
              </a:rPr>
              <a:t>presence of necessary tests, such as hemoglobin analysis, urinary tract infection examination, or pregnancy test</a:t>
            </a:r>
            <a:endParaRPr lang="en-US" sz="12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2051067"/>
              </p:ext>
            </p:extLst>
          </p:nvPr>
        </p:nvGraphicFramePr>
        <p:xfrm>
          <a:off x="4326561" y="469966"/>
          <a:ext cx="6696889" cy="4637832"/>
        </p:xfrm>
        <a:graphic>
          <a:graphicData uri="http://schemas.openxmlformats.org/drawingml/2006/table">
            <a:tbl>
              <a:tblPr firstRow="1" firstCol="1" bandRow="1"/>
              <a:tblGrid>
                <a:gridCol w="1339969">
                  <a:extLst>
                    <a:ext uri="{9D8B030D-6E8A-4147-A177-3AD203B41FA5}">
                      <a16:colId xmlns:a16="http://schemas.microsoft.com/office/drawing/2014/main" val="4055993969"/>
                    </a:ext>
                  </a:extLst>
                </a:gridCol>
                <a:gridCol w="1339230">
                  <a:extLst>
                    <a:ext uri="{9D8B030D-6E8A-4147-A177-3AD203B41FA5}">
                      <a16:colId xmlns:a16="http://schemas.microsoft.com/office/drawing/2014/main" val="3780108442"/>
                    </a:ext>
                  </a:extLst>
                </a:gridCol>
                <a:gridCol w="1339230">
                  <a:extLst>
                    <a:ext uri="{9D8B030D-6E8A-4147-A177-3AD203B41FA5}">
                      <a16:colId xmlns:a16="http://schemas.microsoft.com/office/drawing/2014/main" val="803058963"/>
                    </a:ext>
                  </a:extLst>
                </a:gridCol>
                <a:gridCol w="1339230">
                  <a:extLst>
                    <a:ext uri="{9D8B030D-6E8A-4147-A177-3AD203B41FA5}">
                      <a16:colId xmlns:a16="http://schemas.microsoft.com/office/drawing/2014/main" val="3376949472"/>
                    </a:ext>
                  </a:extLst>
                </a:gridCol>
                <a:gridCol w="1339230">
                  <a:extLst>
                    <a:ext uri="{9D8B030D-6E8A-4147-A177-3AD203B41FA5}">
                      <a16:colId xmlns:a16="http://schemas.microsoft.com/office/drawing/2014/main" val="2491230767"/>
                    </a:ext>
                  </a:extLst>
                </a:gridCol>
              </a:tblGrid>
              <a:tr h="88924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Arial" panose="020B0604020202020204" pitchFamily="34" charset="0"/>
                        </a:rPr>
                        <a:t>Table (3); The frequency of the satisfaction with the services provided by health center in relation to presence of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necessary tests</a:t>
                      </a: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Arial" panose="020B0604020202020204" pitchFamily="34" charset="0"/>
                        </a:rPr>
                        <a:t>, such as hemoglobin analysis, urinary tract infection examination, or pregnancy test</a:t>
                      </a:r>
                      <a:endPar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343906"/>
                  </a:ext>
                </a:extLst>
              </a:tr>
              <a:tr h="629313">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Presence of necessary tests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15000"/>
                        </a:lnSpc>
                        <a:spcBef>
                          <a:spcPts val="0"/>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lnSpc>
                          <a:spcPct val="115000"/>
                        </a:lnSpc>
                        <a:spcBef>
                          <a:spcPts val="0"/>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Somewhat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lnSpc>
                          <a:spcPct val="115000"/>
                        </a:lnSpc>
                        <a:spcBef>
                          <a:spcPts val="0"/>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Not 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Total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913044446"/>
                  </a:ext>
                </a:extLst>
              </a:tr>
              <a:tr h="681755">
                <a:tc>
                  <a:txBody>
                    <a:bodyPr/>
                    <a:lstStyle/>
                    <a:p>
                      <a:pPr marL="0" marR="0" algn="ctr">
                        <a:lnSpc>
                          <a:spcPct val="115000"/>
                        </a:lnSpc>
                        <a:spcBef>
                          <a:spcPts val="0"/>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29</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(11.78%)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(32.52%)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41506450"/>
                  </a:ext>
                </a:extLst>
              </a:tr>
              <a:tr h="681755">
                <a:tc>
                  <a:txBody>
                    <a:bodyPr/>
                    <a:lstStyle/>
                    <a:p>
                      <a:pPr marL="0" marR="0" algn="ctr">
                        <a:lnSpc>
                          <a:spcPct val="115000"/>
                        </a:lnSpc>
                        <a:spcBef>
                          <a:spcPts val="0"/>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Acceptable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(8.94%)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(27.23%)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21</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(8.53%)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110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(44.71%)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52488832"/>
                  </a:ext>
                </a:extLst>
              </a:tr>
              <a:tr h="681755">
                <a:tc>
                  <a:txBody>
                    <a:bodyPr/>
                    <a:lstStyle/>
                    <a:p>
                      <a:pPr marL="0" marR="0" algn="ctr">
                        <a:lnSpc>
                          <a:spcPct val="115000"/>
                        </a:lnSpc>
                        <a:spcBef>
                          <a:spcPts val="0"/>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20</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(8.13%)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56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(22.76%)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730324240"/>
                  </a:ext>
                </a:extLst>
              </a:tr>
              <a:tr h="681755">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Total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(29.67%)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(47.15%)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57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(23.17%)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246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598121137"/>
                  </a:ext>
                </a:extLst>
              </a:tr>
              <a:tr h="367099">
                <a:tc gridSpan="5">
                  <a:txBody>
                    <a:bodyPr/>
                    <a:lstStyle/>
                    <a:p>
                      <a:pPr marL="0" marR="0" algn="ctr">
                        <a:lnSpc>
                          <a:spcPct val="115000"/>
                        </a:lnSpc>
                        <a:spcBef>
                          <a:spcPts val="0"/>
                        </a:spcBef>
                        <a:spcAft>
                          <a:spcPts val="0"/>
                        </a:spcAft>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 value= 0.0000) highly significant</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4338286"/>
                  </a:ext>
                </a:extLst>
              </a:tr>
            </a:tbl>
          </a:graphicData>
        </a:graphic>
      </p:graphicFrame>
      <p:pic>
        <p:nvPicPr>
          <p:cNvPr id="9" name="Picture 8"/>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153989" y="5521234"/>
            <a:ext cx="7284050" cy="923330"/>
          </a:xfrm>
          <a:prstGeom prst="rect">
            <a:avLst/>
          </a:prstGeom>
          <a:noFill/>
        </p:spPr>
        <p:txBody>
          <a:bodyPr wrap="square" rtlCol="0">
            <a:spAutoFit/>
          </a:bodyPr>
          <a:lstStyle/>
          <a:p>
            <a:pPr algn="ctr"/>
            <a:r>
              <a:rPr lang="en-US" dirty="0">
                <a:latin typeface="Times New Roman" panose="02020603050405020304" pitchFamily="18" charset="0"/>
                <a:ea typeface="Calibri" panose="020F0502020204030204" pitchFamily="34" charset="0"/>
              </a:rPr>
              <a:t>In this table the pregnant women were </a:t>
            </a:r>
            <a:r>
              <a:rPr lang="en-US" b="1" dirty="0">
                <a:solidFill>
                  <a:srgbClr val="FF0000"/>
                </a:solidFill>
                <a:latin typeface="Times New Roman" panose="02020603050405020304" pitchFamily="18" charset="0"/>
                <a:ea typeface="Calibri" panose="020F0502020204030204" pitchFamily="34" charset="0"/>
              </a:rPr>
              <a:t>satisfied</a:t>
            </a:r>
            <a:r>
              <a:rPr lang="en-US" dirty="0">
                <a:latin typeface="Times New Roman" panose="02020603050405020304" pitchFamily="18" charset="0"/>
                <a:ea typeface="Calibri" panose="020F0502020204030204" pitchFamily="34" charset="0"/>
              </a:rPr>
              <a:t> with laboratory service. </a:t>
            </a:r>
          </a:p>
          <a:p>
            <a:pPr algn="ctr"/>
            <a:endParaRPr lang="en-US" dirty="0">
              <a:latin typeface="Times New Roman" panose="02020603050405020304" pitchFamily="18" charset="0"/>
            </a:endParaRPr>
          </a:p>
          <a:p>
            <a:pPr algn="ctr"/>
            <a:endParaRPr lang="en-US" dirty="0"/>
          </a:p>
        </p:txBody>
      </p:sp>
    </p:spTree>
    <p:extLst>
      <p:ext uri="{BB962C8B-B14F-4D97-AF65-F5344CB8AC3E}">
        <p14:creationId xmlns:p14="http://schemas.microsoft.com/office/powerpoint/2010/main" val="908464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2" name="TextBox 1"/>
          <p:cNvSpPr txBox="1"/>
          <p:nvPr/>
        </p:nvSpPr>
        <p:spPr>
          <a:xfrm>
            <a:off x="4223476" y="5543244"/>
            <a:ext cx="7646126" cy="830997"/>
          </a:xfrm>
          <a:prstGeom prst="rect">
            <a:avLst/>
          </a:prstGeom>
          <a:noFill/>
        </p:spPr>
        <p:txBody>
          <a:bodyPr wrap="square" rtlCol="0">
            <a:spAutoFit/>
          </a:bodyPr>
          <a:lstStyle/>
          <a:p>
            <a:pPr lvl="0" algn="ctr" defTabSz="914400"/>
            <a:r>
              <a:rPr lang="en-US" sz="1600" dirty="0">
                <a:latin typeface="Times New Roman" panose="02020603050405020304" pitchFamily="18" charset="0"/>
                <a:ea typeface="Calibri" panose="020F0502020204030204" pitchFamily="34" charset="0"/>
              </a:rPr>
              <a:t>women were </a:t>
            </a:r>
            <a:r>
              <a:rPr lang="en-US" sz="1600" b="1" dirty="0">
                <a:solidFill>
                  <a:srgbClr val="FF0000"/>
                </a:solidFill>
                <a:latin typeface="Times New Roman" panose="02020603050405020304" pitchFamily="18" charset="0"/>
                <a:ea typeface="Calibri" panose="020F0502020204030204" pitchFamily="34" charset="0"/>
              </a:rPr>
              <a:t>unsatisfied</a:t>
            </a:r>
            <a:r>
              <a:rPr lang="en-US" sz="1600" dirty="0">
                <a:latin typeface="Times New Roman" panose="02020603050405020304" pitchFamily="18" charset="0"/>
                <a:ea typeface="Calibri" panose="020F0502020204030204" pitchFamily="34" charset="0"/>
              </a:rPr>
              <a:t> with the availability of ultrasound service. </a:t>
            </a:r>
          </a:p>
          <a:p>
            <a:pPr lvl="0" algn="ctr" defTabSz="914400"/>
            <a:r>
              <a:rPr lang="en-US" sz="1600" dirty="0">
                <a:latin typeface="Times New Roman" panose="02020603050405020304" pitchFamily="18" charset="0"/>
                <a:ea typeface="Calibri" panose="020F0502020204030204" pitchFamily="34" charset="0"/>
              </a:rPr>
              <a:t>84 (34.14%) of responses were unsatisfied, while 50 (20.32%) of responses were satisfied.</a:t>
            </a:r>
          </a:p>
          <a:p>
            <a:pPr lvl="0" algn="ctr" defTabSz="914400"/>
            <a:endParaRPr lang="en-US" sz="16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07596490"/>
              </p:ext>
            </p:extLst>
          </p:nvPr>
        </p:nvGraphicFramePr>
        <p:xfrm>
          <a:off x="4223476" y="476588"/>
          <a:ext cx="7282724" cy="4795025"/>
        </p:xfrm>
        <a:graphic>
          <a:graphicData uri="http://schemas.openxmlformats.org/drawingml/2006/table">
            <a:tbl>
              <a:tblPr firstRow="1" firstCol="1" bandRow="1"/>
              <a:tblGrid>
                <a:gridCol w="1457188">
                  <a:extLst>
                    <a:ext uri="{9D8B030D-6E8A-4147-A177-3AD203B41FA5}">
                      <a16:colId xmlns:a16="http://schemas.microsoft.com/office/drawing/2014/main" val="1329392541"/>
                    </a:ext>
                  </a:extLst>
                </a:gridCol>
                <a:gridCol w="1456384">
                  <a:extLst>
                    <a:ext uri="{9D8B030D-6E8A-4147-A177-3AD203B41FA5}">
                      <a16:colId xmlns:a16="http://schemas.microsoft.com/office/drawing/2014/main" val="108399090"/>
                    </a:ext>
                  </a:extLst>
                </a:gridCol>
                <a:gridCol w="1456384">
                  <a:extLst>
                    <a:ext uri="{9D8B030D-6E8A-4147-A177-3AD203B41FA5}">
                      <a16:colId xmlns:a16="http://schemas.microsoft.com/office/drawing/2014/main" val="1244329990"/>
                    </a:ext>
                  </a:extLst>
                </a:gridCol>
                <a:gridCol w="1456384">
                  <a:extLst>
                    <a:ext uri="{9D8B030D-6E8A-4147-A177-3AD203B41FA5}">
                      <a16:colId xmlns:a16="http://schemas.microsoft.com/office/drawing/2014/main" val="3430356960"/>
                    </a:ext>
                  </a:extLst>
                </a:gridCol>
                <a:gridCol w="1456384">
                  <a:extLst>
                    <a:ext uri="{9D8B030D-6E8A-4147-A177-3AD203B41FA5}">
                      <a16:colId xmlns:a16="http://schemas.microsoft.com/office/drawing/2014/main" val="1639012314"/>
                    </a:ext>
                  </a:extLst>
                </a:gridCol>
              </a:tblGrid>
              <a:tr h="64756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Table (4); The frequency of the satisfaction with the services provided by health center in relation to availability of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Ultrasound</a:t>
                      </a:r>
                    </a:p>
                    <a:p>
                      <a:pPr marL="0" marR="0" algn="ctr">
                        <a:spcBef>
                          <a:spcPts val="0"/>
                        </a:spcBef>
                        <a:spcAft>
                          <a:spcPts val="0"/>
                        </a:spcAft>
                      </a:pPr>
                      <a:endParaRPr lang="en-US"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7838221"/>
                  </a:ext>
                </a:extLst>
              </a:tr>
              <a:tr h="744695">
                <a:tc>
                  <a:txBody>
                    <a:bodyPr/>
                    <a:lstStyle/>
                    <a:p>
                      <a:pPr marL="0" marR="0" algn="ctr">
                        <a:lnSpc>
                          <a:spcPct val="115000"/>
                        </a:lnSpc>
                        <a:spcBef>
                          <a:spcPts val="0"/>
                        </a:spcBef>
                        <a:spcAft>
                          <a:spcPts val="0"/>
                        </a:spcAft>
                      </a:pPr>
                      <a:r>
                        <a:rPr lang="en-US" sz="1300" b="1">
                          <a:effectLst/>
                          <a:latin typeface="Times New Roman" panose="02020603050405020304" pitchFamily="18" charset="0"/>
                          <a:ea typeface="Calibri" panose="020F0502020204030204" pitchFamily="34" charset="0"/>
                          <a:cs typeface="Arial" panose="020B0604020202020204" pitchFamily="34" charset="0"/>
                        </a:rPr>
                        <a:t>Availability of </a:t>
                      </a:r>
                      <a:r>
                        <a:rPr lang="en-US" sz="13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Ultrasound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Somewhat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Not 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Total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64159246"/>
                  </a:ext>
                </a:extLst>
              </a:tr>
              <a:tr h="744695">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Yes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33</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(13.41%)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50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(20.32%)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70268498"/>
                  </a:ext>
                </a:extLst>
              </a:tr>
              <a:tr h="744695">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Acceptable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(10.56%)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72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(29.26%)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(45.52%)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50472909"/>
                  </a:ext>
                </a:extLst>
              </a:tr>
              <a:tr h="744695">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(11.38%)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(17.07%)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5DCE4"/>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84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(34.14%)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98643121"/>
                  </a:ext>
                </a:extLst>
              </a:tr>
              <a:tr h="744695">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Total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(29.67%)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(47.15%)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57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(23.17%)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246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305262371"/>
                  </a:ext>
                </a:extLst>
              </a:tr>
              <a:tr h="400990">
                <a:tc gridSpan="5">
                  <a:txBody>
                    <a:bodyPr/>
                    <a:lstStyle/>
                    <a:p>
                      <a:pPr marL="0" marR="0" algn="ctr">
                        <a:lnSpc>
                          <a:spcPct val="115000"/>
                        </a:lnSpc>
                        <a:spcBef>
                          <a:spcPts val="0"/>
                        </a:spcBef>
                        <a:spcAft>
                          <a:spcPts val="0"/>
                        </a:spcAft>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 value= 0.0000) highly significant</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2264016"/>
                  </a:ext>
                </a:extLst>
              </a:tr>
            </a:tbl>
          </a:graphicData>
        </a:graphic>
      </p:graphicFrame>
      <p:pic>
        <p:nvPicPr>
          <p:cNvPr id="9" name="Picture 8"/>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6266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12215724"/>
              </p:ext>
            </p:extLst>
          </p:nvPr>
        </p:nvGraphicFramePr>
        <p:xfrm>
          <a:off x="4153990" y="444136"/>
          <a:ext cx="7036526" cy="4188824"/>
        </p:xfrm>
        <a:graphic>
          <a:graphicData uri="http://schemas.openxmlformats.org/drawingml/2006/table">
            <a:tbl>
              <a:tblPr firstRow="1" firstCol="1" bandRow="1"/>
              <a:tblGrid>
                <a:gridCol w="1407926">
                  <a:extLst>
                    <a:ext uri="{9D8B030D-6E8A-4147-A177-3AD203B41FA5}">
                      <a16:colId xmlns:a16="http://schemas.microsoft.com/office/drawing/2014/main" val="3861607981"/>
                    </a:ext>
                  </a:extLst>
                </a:gridCol>
                <a:gridCol w="1407150">
                  <a:extLst>
                    <a:ext uri="{9D8B030D-6E8A-4147-A177-3AD203B41FA5}">
                      <a16:colId xmlns:a16="http://schemas.microsoft.com/office/drawing/2014/main" val="4136916749"/>
                    </a:ext>
                  </a:extLst>
                </a:gridCol>
                <a:gridCol w="1407150">
                  <a:extLst>
                    <a:ext uri="{9D8B030D-6E8A-4147-A177-3AD203B41FA5}">
                      <a16:colId xmlns:a16="http://schemas.microsoft.com/office/drawing/2014/main" val="4029337123"/>
                    </a:ext>
                  </a:extLst>
                </a:gridCol>
                <a:gridCol w="1407150">
                  <a:extLst>
                    <a:ext uri="{9D8B030D-6E8A-4147-A177-3AD203B41FA5}">
                      <a16:colId xmlns:a16="http://schemas.microsoft.com/office/drawing/2014/main" val="2584705406"/>
                    </a:ext>
                  </a:extLst>
                </a:gridCol>
                <a:gridCol w="1407150">
                  <a:extLst>
                    <a:ext uri="{9D8B030D-6E8A-4147-A177-3AD203B41FA5}">
                      <a16:colId xmlns:a16="http://schemas.microsoft.com/office/drawing/2014/main" val="2894850360"/>
                    </a:ext>
                  </a:extLst>
                </a:gridCol>
              </a:tblGrid>
              <a:tr h="67352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Table (5); The frequency of the satisfaction with the services provided by health center in relation to the current pregnancy</a:t>
                      </a:r>
                      <a:endPar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5896565"/>
                  </a:ext>
                </a:extLst>
              </a:tr>
              <a:tr h="774557">
                <a:tc>
                  <a:txBody>
                    <a:bodyPr/>
                    <a:lstStyle/>
                    <a:p>
                      <a:pPr marL="0" marR="0" algn="ctr">
                        <a:lnSpc>
                          <a:spcPct val="115000"/>
                        </a:lnSpc>
                        <a:spcBef>
                          <a:spcPts val="0"/>
                        </a:spcBef>
                        <a:spcAft>
                          <a:spcPts val="0"/>
                        </a:spcAft>
                      </a:pPr>
                      <a:r>
                        <a:rPr lang="en-US" sz="13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current pregnancy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Somewhat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Not 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Total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36770700"/>
                  </a:ext>
                </a:extLst>
              </a:tr>
              <a:tr h="774557">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Yes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(22.35%)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(8.94%)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(48.37%)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629088012"/>
                  </a:ext>
                </a:extLst>
              </a:tr>
              <a:tr h="774557">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61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(24.8%)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(14.22%)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127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(51.63%)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8390688"/>
                  </a:ext>
                </a:extLst>
              </a:tr>
              <a:tr h="774557">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Total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(29.67%)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116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(47.15%)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57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(23.17%)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246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40873212"/>
                  </a:ext>
                </a:extLst>
              </a:tr>
              <a:tr h="417069">
                <a:tc gridSpan="5">
                  <a:txBody>
                    <a:bodyPr/>
                    <a:lstStyle/>
                    <a:p>
                      <a:pPr marL="0" marR="0" algn="ctr">
                        <a:lnSpc>
                          <a:spcPct val="115000"/>
                        </a:lnSpc>
                        <a:spcBef>
                          <a:spcPts val="0"/>
                        </a:spcBef>
                        <a:spcAft>
                          <a:spcPts val="0"/>
                        </a:spcAft>
                      </a:pP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 value= 0.0964) not significant</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260678"/>
                  </a:ext>
                </a:extLst>
              </a:tr>
            </a:tbl>
          </a:graphicData>
        </a:graphic>
      </p:graphicFrame>
      <p:pic>
        <p:nvPicPr>
          <p:cNvPr id="11" name="Picture 10"/>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823064" y="4847542"/>
            <a:ext cx="7367452" cy="1477328"/>
          </a:xfrm>
          <a:prstGeom prst="rect">
            <a:avLst/>
          </a:prstGeom>
          <a:noFill/>
        </p:spPr>
        <p:txBody>
          <a:bodyPr wrap="square" rtlCol="0">
            <a:spAutoFit/>
          </a:bodyPr>
          <a:lstStyle/>
          <a:p>
            <a:pPr algn="ctr"/>
            <a:r>
              <a:rPr lang="en-US" dirty="0">
                <a:solidFill>
                  <a:srgbClr val="000000"/>
                </a:solidFill>
                <a:latin typeface="Times New Roman" panose="02020603050405020304" pitchFamily="18" charset="0"/>
                <a:ea typeface="Calibri" panose="020F0502020204030204" pitchFamily="34" charset="0"/>
              </a:rPr>
              <a:t>About the satisfaction with the services provided by health center in relation to the </a:t>
            </a:r>
            <a:r>
              <a:rPr lang="en-US" b="1" dirty="0">
                <a:solidFill>
                  <a:srgbClr val="000000"/>
                </a:solidFill>
                <a:latin typeface="Times New Roman" panose="02020603050405020304" pitchFamily="18" charset="0"/>
                <a:ea typeface="Calibri" panose="020F0502020204030204" pitchFamily="34" charset="0"/>
              </a:rPr>
              <a:t>current pregnancy</a:t>
            </a:r>
            <a:r>
              <a:rPr lang="en-US" dirty="0">
                <a:solidFill>
                  <a:srgbClr val="000000"/>
                </a:solidFill>
                <a:latin typeface="Times New Roman" panose="02020603050405020304" pitchFamily="18" charset="0"/>
                <a:ea typeface="Calibri" panose="020F0502020204030204" pitchFamily="34" charset="0"/>
              </a:rPr>
              <a:t>, we found that 42 </a:t>
            </a:r>
            <a:r>
              <a:rPr lang="en-US" dirty="0">
                <a:latin typeface="Times New Roman" panose="02020603050405020304" pitchFamily="18" charset="0"/>
                <a:ea typeface="Calibri" panose="020F0502020204030204" pitchFamily="34" charset="0"/>
              </a:rPr>
              <a:t>(17.07%) </a:t>
            </a:r>
            <a:r>
              <a:rPr lang="en-US" dirty="0">
                <a:solidFill>
                  <a:srgbClr val="000000"/>
                </a:solidFill>
                <a:latin typeface="Times New Roman" panose="02020603050405020304" pitchFamily="18" charset="0"/>
                <a:ea typeface="Calibri" panose="020F0502020204030204" pitchFamily="34" charset="0"/>
              </a:rPr>
              <a:t>of responses who have current pregnancy were satisfied, whereas, 35 </a:t>
            </a:r>
            <a:r>
              <a:rPr lang="en-US" dirty="0">
                <a:latin typeface="Times New Roman" panose="02020603050405020304" pitchFamily="18" charset="0"/>
                <a:ea typeface="Calibri" panose="020F0502020204030204" pitchFamily="34" charset="0"/>
              </a:rPr>
              <a:t>(14.22%)</a:t>
            </a:r>
            <a:r>
              <a:rPr lang="en-US" dirty="0">
                <a:solidFill>
                  <a:srgbClr val="000000"/>
                </a:solidFill>
                <a:latin typeface="Times New Roman" panose="02020603050405020304" pitchFamily="18" charset="0"/>
                <a:ea typeface="Calibri" panose="020F0502020204030204" pitchFamily="34" charset="0"/>
              </a:rPr>
              <a:t> of responses who have not current pregnancy were unsatisfied. </a:t>
            </a:r>
          </a:p>
          <a:p>
            <a:pPr algn="ctr"/>
            <a:endParaRPr lang="en-US" dirty="0"/>
          </a:p>
        </p:txBody>
      </p:sp>
    </p:spTree>
    <p:extLst>
      <p:ext uri="{BB962C8B-B14F-4D97-AF65-F5344CB8AC3E}">
        <p14:creationId xmlns:p14="http://schemas.microsoft.com/office/powerpoint/2010/main" val="21302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pic>
        <p:nvPicPr>
          <p:cNvPr id="7" name="Picture 6"/>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970463" y="3383956"/>
            <a:ext cx="7299960" cy="132343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prstClr val="black"/>
                </a:solidFill>
                <a:latin typeface="Times New Roman" panose="02020603050405020304" pitchFamily="18" charset="0"/>
                <a:ea typeface="Calibri" panose="020F0502020204030204" pitchFamily="34" charset="0"/>
              </a:rPr>
              <a:t>Females with history of bad or no antenatal visit for the recent last 2 years were excluded from the study because the country's security situation was not stable and not all females have chance to take care about their antenatal health.</a:t>
            </a:r>
          </a:p>
        </p:txBody>
      </p:sp>
      <p:sp>
        <p:nvSpPr>
          <p:cNvPr id="9" name="TextBox 8"/>
          <p:cNvSpPr txBox="1"/>
          <p:nvPr/>
        </p:nvSpPr>
        <p:spPr>
          <a:xfrm>
            <a:off x="3762491" y="2643268"/>
            <a:ext cx="3614403" cy="461665"/>
          </a:xfrm>
          <a:prstGeom prst="rect">
            <a:avLst/>
          </a:prstGeom>
          <a:noFill/>
        </p:spPr>
        <p:txBody>
          <a:bodyPr wrap="square" rtlCol="0">
            <a:spAutoFit/>
          </a:bodyPr>
          <a:lstStyle/>
          <a:p>
            <a:pPr lvl="0"/>
            <a:r>
              <a:rPr lang="en-US" sz="2400" b="1" dirty="0">
                <a:solidFill>
                  <a:srgbClr val="0070C0"/>
                </a:solidFill>
                <a:latin typeface="Times New Roman" panose="02020603050405020304" pitchFamily="18" charset="0"/>
                <a:cs typeface="Times New Roman" panose="02020603050405020304" pitchFamily="18" charset="0"/>
              </a:rPr>
              <a:t>Limitations of this study</a:t>
            </a:r>
          </a:p>
        </p:txBody>
      </p:sp>
      <p:sp>
        <p:nvSpPr>
          <p:cNvPr id="11" name="TextBox 10"/>
          <p:cNvSpPr txBox="1"/>
          <p:nvPr/>
        </p:nvSpPr>
        <p:spPr>
          <a:xfrm>
            <a:off x="3762491" y="371206"/>
            <a:ext cx="5172503" cy="461665"/>
          </a:xfrm>
          <a:prstGeom prst="rect">
            <a:avLst/>
          </a:prstGeom>
          <a:noFill/>
        </p:spPr>
        <p:txBody>
          <a:bodyPr wrap="square" rtlCol="0">
            <a:spAutoFit/>
          </a:bodyPr>
          <a:lstStyle/>
          <a:p>
            <a:pPr lvl="0"/>
            <a:r>
              <a:rPr lang="en-US" sz="2400" b="1" kern="0" dirty="0">
                <a:solidFill>
                  <a:srgbClr val="599AF2">
                    <a:lumMod val="75000"/>
                  </a:srgbClr>
                </a:solidFill>
                <a:latin typeface="Times New Roman" panose="02020603050405020304" pitchFamily="18" charset="0"/>
                <a:cs typeface="Times New Roman" panose="02020603050405020304" pitchFamily="18" charset="0"/>
                <a:sym typeface="Lilita One"/>
              </a:rPr>
              <a:t>Advantages of this study</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70463" y="1204077"/>
            <a:ext cx="705458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promote the health of the mother and their babies.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prevent unwanted complications during pregnancy.</a:t>
            </a:r>
          </a:p>
        </p:txBody>
      </p:sp>
    </p:spTree>
    <p:extLst>
      <p:ext uri="{BB962C8B-B14F-4D97-AF65-F5344CB8AC3E}">
        <p14:creationId xmlns:p14="http://schemas.microsoft.com/office/powerpoint/2010/main" val="3577997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pic>
        <p:nvPicPr>
          <p:cNvPr id="7" name="Picture 6"/>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970463" y="1149531"/>
            <a:ext cx="7027817" cy="417871"/>
          </a:xfrm>
          <a:prstGeom prst="rect">
            <a:avLst/>
          </a:prstGeom>
          <a:noFill/>
        </p:spPr>
        <p:txBody>
          <a:bodyPr wrap="square" rtlCol="0">
            <a:spAutoFit/>
          </a:bodyPr>
          <a:lstStyle/>
          <a:p>
            <a:pPr marL="523240" marR="0" indent="-342900">
              <a:lnSpc>
                <a:spcPct val="115000"/>
              </a:lnSpc>
              <a:spcBef>
                <a:spcPts val="0"/>
              </a:spcBef>
              <a:spcAft>
                <a:spcPts val="800"/>
              </a:spcAft>
              <a:buFont typeface="Wingdings" panose="05000000000000000000" pitchFamily="2" charset="2"/>
              <a:buChar char="Ø"/>
            </a:pPr>
            <a:endParaRPr lang="en-US" sz="2000" dirty="0">
              <a:latin typeface="Times New Roman" panose="02020603050405020304" pitchFamily="18" charset="0"/>
              <a:ea typeface="Calibri" panose="020F0502020204030204" pitchFamily="34" charset="0"/>
              <a:cs typeface="Arial" panose="020B0604020202020204" pitchFamily="34" charset="0"/>
            </a:endParaRPr>
          </a:p>
        </p:txBody>
      </p:sp>
      <p:sp>
        <p:nvSpPr>
          <p:cNvPr id="9" name="TextBox 8"/>
          <p:cNvSpPr txBox="1"/>
          <p:nvPr/>
        </p:nvSpPr>
        <p:spPr>
          <a:xfrm>
            <a:off x="3404705" y="340727"/>
            <a:ext cx="3614403" cy="468077"/>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Conclusion</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3831125" y="1439239"/>
            <a:ext cx="6958794" cy="3477875"/>
          </a:xfrm>
          <a:prstGeom prst="rect">
            <a:avLst/>
          </a:prstGeom>
          <a:noFill/>
        </p:spPr>
        <p:txBody>
          <a:bodyPr wrap="square" rtlCol="0">
            <a:spAutoFit/>
          </a:bodyPr>
          <a:lstStyle/>
          <a:p>
            <a:pPr marL="285750" indent="-28575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Through our study of the results of the questionnaire, there was a good satisfaction </a:t>
            </a:r>
            <a:r>
              <a:rPr lang="en-US" sz="2000" dirty="0" smtClean="0">
                <a:latin typeface="Times New Roman" panose="02020603050405020304" pitchFamily="18" charset="0"/>
                <a:cs typeface="Times New Roman" panose="02020603050405020304" pitchFamily="18" charset="0"/>
              </a:rPr>
              <a:t>level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with most of the services provided in health care </a:t>
            </a:r>
            <a:r>
              <a:rPr lang="en-US" sz="2000" dirty="0" smtClean="0">
                <a:latin typeface="Times New Roman" panose="02020603050405020304" pitchFamily="18" charset="0"/>
                <a:cs typeface="Times New Roman" panose="02020603050405020304" pitchFamily="18" charset="0"/>
              </a:rPr>
              <a:t>unit.</a:t>
            </a: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We noticed that the percentage of women who were </a:t>
            </a:r>
            <a:r>
              <a:rPr lang="en-US" sz="2000" dirty="0" smtClean="0">
                <a:latin typeface="Times New Roman" panose="02020603050405020304" pitchFamily="18" charset="0"/>
                <a:cs typeface="Times New Roman" panose="02020603050405020304" pitchFamily="18" charset="0"/>
              </a:rPr>
              <a:t>un</a:t>
            </a:r>
            <a:r>
              <a:rPr lang="en-US" sz="2000" dirty="0" smtClean="0">
                <a:latin typeface="Times New Roman" panose="02020603050405020304" pitchFamily="18" charset="0"/>
                <a:cs typeface="Times New Roman" panose="02020603050405020304" pitchFamily="18" charset="0"/>
              </a:rPr>
              <a:t>satisfied </a:t>
            </a:r>
            <a:r>
              <a:rPr lang="en-US" sz="2000" dirty="0">
                <a:latin typeface="Times New Roman" panose="02020603050405020304" pitchFamily="18" charset="0"/>
                <a:cs typeface="Times New Roman" panose="02020603050405020304" pitchFamily="18" charset="0"/>
              </a:rPr>
              <a:t>with the ultrasound service was high, representing 34.14%, while the percentage of women who were satisfied with this service was only 20.32</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Vaccine provision </a:t>
            </a: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had a good satisfaction rate of 40.24%, </a:t>
            </a:r>
            <a:r>
              <a:rPr lang="en-US" sz="2000" dirty="0" smtClean="0">
                <a:latin typeface="Times New Roman" panose="02020603050405020304" pitchFamily="18" charset="0"/>
                <a:cs typeface="Times New Roman" panose="02020603050405020304" pitchFamily="18" charset="0"/>
              </a:rPr>
              <a:t>while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un</a:t>
            </a:r>
            <a:r>
              <a:rPr lang="en-US" sz="2000" dirty="0" smtClean="0">
                <a:latin typeface="Times New Roman" panose="02020603050405020304" pitchFamily="18" charset="0"/>
                <a:cs typeface="Times New Roman" panose="02020603050405020304" pitchFamily="18" charset="0"/>
              </a:rPr>
              <a:t>satisfied </a:t>
            </a:r>
            <a:r>
              <a:rPr lang="en-US" sz="2000" dirty="0">
                <a:latin typeface="Times New Roman" panose="02020603050405020304" pitchFamily="18" charset="0"/>
                <a:cs typeface="Times New Roman" panose="02020603050405020304" pitchFamily="18" charset="0"/>
              </a:rPr>
              <a:t>rate was 22.35%.</a:t>
            </a:r>
          </a:p>
        </p:txBody>
      </p:sp>
    </p:spTree>
    <p:extLst>
      <p:ext uri="{BB962C8B-B14F-4D97-AF65-F5344CB8AC3E}">
        <p14:creationId xmlns:p14="http://schemas.microsoft.com/office/powerpoint/2010/main" val="2539383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dirty="0"/>
              <a:t>8/5/2023</a:t>
            </a:r>
          </a:p>
        </p:txBody>
      </p:sp>
      <p:pic>
        <p:nvPicPr>
          <p:cNvPr id="7" name="Picture 6"/>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762491" y="1618324"/>
            <a:ext cx="6696503" cy="3447610"/>
          </a:xfrm>
          <a:prstGeom prst="rect">
            <a:avLst/>
          </a:prstGeom>
          <a:noFill/>
        </p:spPr>
        <p:txBody>
          <a:bodyPr wrap="square" rtlCol="0">
            <a:spAutoFit/>
          </a:bodyPr>
          <a:lstStyle/>
          <a:p>
            <a:pPr marL="466090" marR="0" indent="-285750">
              <a:lnSpc>
                <a:spcPct val="115000"/>
              </a:lnSpc>
              <a:spcBef>
                <a:spcPts val="0"/>
              </a:spcBef>
              <a:spcAft>
                <a:spcPts val="800"/>
              </a:spcAft>
              <a:buFont typeface="Wingdings" panose="05000000000000000000" pitchFamily="2" charset="2"/>
              <a:buChar char="v"/>
              <a:tabLst>
                <a:tab pos="199644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Quality health care during pregnancy and childbirth could prevent many complication, but globally only 64% of women receive care during their pregnancy.  </a:t>
            </a:r>
          </a:p>
          <a:p>
            <a:pPr marL="466090" marR="0" indent="-285750">
              <a:lnSpc>
                <a:spcPct val="115000"/>
              </a:lnSpc>
              <a:spcBef>
                <a:spcPts val="0"/>
              </a:spcBef>
              <a:spcAft>
                <a:spcPts val="800"/>
              </a:spcAft>
              <a:buFont typeface="Wingdings" panose="05000000000000000000" pitchFamily="2" charset="2"/>
              <a:buChar char="v"/>
              <a:tabLst>
                <a:tab pos="199644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The new model suggests increasing the number of consultations of pregnant women from four to eight during pregnancy, taking into account that the higher the number of consultations, the less complications before and after childbirth.   </a:t>
            </a:r>
          </a:p>
          <a:p>
            <a:pPr marL="180340" marR="0">
              <a:lnSpc>
                <a:spcPct val="115000"/>
              </a:lnSpc>
              <a:spcBef>
                <a:spcPts val="0"/>
              </a:spcBef>
              <a:spcAft>
                <a:spcPts val="800"/>
              </a:spcAft>
              <a:tabLst>
                <a:tab pos="1996440" algn="l"/>
              </a:tabLs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p:cNvSpPr txBox="1"/>
          <p:nvPr/>
        </p:nvSpPr>
        <p:spPr>
          <a:xfrm>
            <a:off x="3404705" y="340727"/>
            <a:ext cx="3614403" cy="468077"/>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Recommendations: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6288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pic>
        <p:nvPicPr>
          <p:cNvPr id="7" name="Picture 6"/>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4"/>
          <a:stretch>
            <a:fillRect/>
          </a:stretch>
        </p:blipFill>
        <p:spPr>
          <a:xfrm>
            <a:off x="3404706" y="31752"/>
            <a:ext cx="8787294" cy="6826247"/>
          </a:xfrm>
          <a:prstGeom prst="rect">
            <a:avLst/>
          </a:prstGeom>
        </p:spPr>
      </p:pic>
    </p:spTree>
    <p:extLst>
      <p:ext uri="{BB962C8B-B14F-4D97-AF65-F5344CB8AC3E}">
        <p14:creationId xmlns:p14="http://schemas.microsoft.com/office/powerpoint/2010/main" val="1322210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pic>
        <p:nvPicPr>
          <p:cNvPr id="2052" name="Picture 4" descr="Antenatal Care Vector Images (over 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99" y="1217022"/>
            <a:ext cx="2307771"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4046582" y="2250216"/>
            <a:ext cx="7535818" cy="2357568"/>
          </a:xfrm>
          <a:prstGeom prst="rect">
            <a:avLst/>
          </a:prstGeom>
          <a:noFill/>
        </p:spPr>
        <p:txBody>
          <a:bodyPr wrap="square" rtlCol="0">
            <a:spAutoFit/>
          </a:bodyPr>
          <a:lstStyle/>
          <a:p>
            <a:pPr algn="ctr">
              <a:lnSpc>
                <a:spcPct val="115000"/>
              </a:lnSpc>
              <a:spcAft>
                <a:spcPts val="800"/>
              </a:spcAft>
            </a:pPr>
            <a:r>
              <a:rPr lang="en-US" sz="3200" b="1" dirty="0">
                <a:solidFill>
                  <a:schemeClr val="accent1">
                    <a:lumMod val="50000"/>
                  </a:schemeClr>
                </a:solidFill>
                <a:latin typeface="Arial Black" panose="020B0A04020102020204" pitchFamily="34" charset="0"/>
                <a:ea typeface="Calibri" panose="020F0502020204030204" pitchFamily="34" charset="0"/>
                <a:cs typeface="Arial" panose="020B0604020202020204" pitchFamily="34" charset="0"/>
              </a:rPr>
              <a:t>Degree of satisfaction of pregnant women with antenatal care services in primary health care centers</a:t>
            </a:r>
            <a:endParaRPr lang="en-US" sz="20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E309A740-48C5-4AE5-879B-F567D3D7ACDC}"/>
              </a:ext>
            </a:extLst>
          </p:cNvPr>
          <p:cNvSpPr txBox="1">
            <a:spLocks/>
          </p:cNvSpPr>
          <p:nvPr/>
        </p:nvSpPr>
        <p:spPr>
          <a:xfrm>
            <a:off x="3857691" y="3528604"/>
            <a:ext cx="3265713" cy="627016"/>
          </a:xfrm>
          <a:prstGeom prst="rect">
            <a:avLst/>
          </a:prstGeom>
        </p:spPr>
        <p:txBody>
          <a:bodyPr vert="horz" lIns="91440" tIns="45720" rIns="91440" bIns="45720" rtlCol="1" anchor="ct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accent2">
                  <a:lumMod val="50000"/>
                </a:schemeClr>
              </a:solidFill>
              <a:latin typeface="Arial Black" panose="020B0A04020102020204" pitchFamily="34" charset="0"/>
            </a:endParaRPr>
          </a:p>
        </p:txBody>
      </p:sp>
      <p:pic>
        <p:nvPicPr>
          <p:cNvPr id="14" name="Picture 2" descr="Erfolg Kid Meme transparent PNG&quot; Kinder T-Shirt von Elliot-Four | Red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6622" y="0"/>
            <a:ext cx="1730040" cy="1672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5"/>
          <a:stretch>
            <a:fillRect/>
          </a:stretch>
        </p:blipFill>
        <p:spPr>
          <a:xfrm>
            <a:off x="9651213" y="4250723"/>
            <a:ext cx="2535449" cy="2535449"/>
          </a:xfrm>
          <a:prstGeom prst="ellipse">
            <a:avLst/>
          </a:prstGeom>
          <a:ln>
            <a:noFill/>
          </a:ln>
          <a:effectLst>
            <a:softEdge rad="112500"/>
          </a:effectLst>
        </p:spPr>
      </p:pic>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2" name="Rounded Rectangle 1"/>
          <p:cNvSpPr/>
          <p:nvPr/>
        </p:nvSpPr>
        <p:spPr>
          <a:xfrm>
            <a:off x="6688853" y="139337"/>
            <a:ext cx="2220686" cy="461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06419" y="185448"/>
            <a:ext cx="1985555" cy="369332"/>
          </a:xfrm>
          <a:prstGeom prst="rect">
            <a:avLst/>
          </a:prstGeom>
          <a:noFill/>
        </p:spPr>
        <p:txBody>
          <a:bodyPr wrap="square" rtlCol="0">
            <a:spAutoFit/>
          </a:bodyPr>
          <a:lstStyle/>
          <a:p>
            <a:pPr lvl="0" algn="ctr"/>
            <a:r>
              <a:rPr lang="en-US" b="1" dirty="0">
                <a:solidFill>
                  <a:schemeClr val="bg1"/>
                </a:solidFill>
                <a:effectLst>
                  <a:outerShdw blurRad="38100" dist="38100" dir="2700000" algn="tl">
                    <a:srgbClr val="000000">
                      <a:alpha val="43137"/>
                    </a:srgbClr>
                  </a:outerShdw>
                </a:effectLst>
              </a:rPr>
              <a:t>Supervised By</a:t>
            </a:r>
          </a:p>
        </p:txBody>
      </p:sp>
      <p:sp>
        <p:nvSpPr>
          <p:cNvPr id="29" name="Google Shape;9445;p85"/>
          <p:cNvSpPr/>
          <p:nvPr/>
        </p:nvSpPr>
        <p:spPr>
          <a:xfrm>
            <a:off x="6942603" y="1933302"/>
            <a:ext cx="1713187" cy="546357"/>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solidFill>
            <a:schemeClr val="accent6">
              <a:lumMod val="50000"/>
            </a:schemeClr>
          </a:solidFill>
          <a:ln w="25400" cap="flat" cmpd="sng" algn="ctr">
            <a:solidFill>
              <a:srgbClr val="3D58A3">
                <a:shade val="50000"/>
              </a:srgbClr>
            </a:solidFill>
            <a:prstDash val="solid"/>
            <a:headEnd type="none" w="sm" len="sm"/>
            <a:tailEnd type="none" w="sm" len="sm"/>
          </a:ln>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sym typeface="Arial"/>
              </a:rPr>
              <a:t>Prepared By</a:t>
            </a:r>
            <a:endParaRPr kumimoji="0" sz="1600" b="1"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30" name="Curved Connector 29"/>
          <p:cNvCxnSpPr/>
          <p:nvPr/>
        </p:nvCxnSpPr>
        <p:spPr>
          <a:xfrm rot="10800000" flipV="1">
            <a:off x="5737437" y="370114"/>
            <a:ext cx="1010199" cy="74022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052752" y="879566"/>
            <a:ext cx="1648741" cy="576324"/>
          </a:xfrm>
          <a:prstGeom prst="ellipse">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p:cNvSpPr txBox="1"/>
          <p:nvPr/>
        </p:nvSpPr>
        <p:spPr>
          <a:xfrm>
            <a:off x="4177599" y="954593"/>
            <a:ext cx="1824446" cy="311496"/>
          </a:xfrm>
          <a:prstGeom prst="rect">
            <a:avLst/>
          </a:prstGeom>
          <a:noFill/>
        </p:spPr>
        <p:txBody>
          <a:bodyPr wrap="square" rtlCol="0">
            <a:spAutoFit/>
          </a:bodyPr>
          <a:lstStyle/>
          <a:p>
            <a:pPr>
              <a:lnSpc>
                <a:spcPct val="107000"/>
              </a:lnSpc>
              <a:spcAft>
                <a:spcPts val="800"/>
              </a:spcAft>
            </a:pPr>
            <a:r>
              <a:rPr lang="en-US" sz="1400"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Dr.Huda</a:t>
            </a:r>
            <a:r>
              <a:rPr lang="en-US" sz="1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Abbas</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cxnSp>
        <p:nvCxnSpPr>
          <p:cNvPr id="38" name="Curved Connector 37"/>
          <p:cNvCxnSpPr>
            <a:endCxn id="39" idx="2"/>
          </p:cNvCxnSpPr>
          <p:nvPr/>
        </p:nvCxnSpPr>
        <p:spPr>
          <a:xfrm>
            <a:off x="8814832" y="334501"/>
            <a:ext cx="1077014" cy="83322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891846" y="879566"/>
            <a:ext cx="1878874" cy="576324"/>
          </a:xfrm>
          <a:prstGeom prst="ellipse">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TextBox 42"/>
          <p:cNvSpPr txBox="1"/>
          <p:nvPr/>
        </p:nvSpPr>
        <p:spPr>
          <a:xfrm>
            <a:off x="10016693" y="974428"/>
            <a:ext cx="1730078" cy="322845"/>
          </a:xfrm>
          <a:prstGeom prst="rect">
            <a:avLst/>
          </a:prstGeom>
          <a:noFill/>
        </p:spPr>
        <p:txBody>
          <a:bodyPr wrap="square" rtlCol="0">
            <a:spAutoFit/>
          </a:bodyPr>
          <a:lstStyle/>
          <a:p>
            <a:pPr>
              <a:lnSpc>
                <a:spcPct val="107000"/>
              </a:lnSpc>
              <a:spcAft>
                <a:spcPts val="800"/>
              </a:spcAft>
            </a:pPr>
            <a:r>
              <a:rPr lang="en-US" sz="1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Dr.Dalya </a:t>
            </a:r>
            <a:r>
              <a:rPr lang="en-US" sz="1400"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Mudhafar</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58" name="Rectangle 57"/>
          <p:cNvSpPr/>
          <p:nvPr/>
        </p:nvSpPr>
        <p:spPr>
          <a:xfrm>
            <a:off x="4014597" y="2871128"/>
            <a:ext cx="1619849" cy="43331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1200" b="1" dirty="0">
                <a:solidFill>
                  <a:schemeClr val="bg1"/>
                </a:solidFill>
                <a:latin typeface="Times New Roman" panose="02020603050405020304" pitchFamily="18" charset="0"/>
                <a:ea typeface="Calibri" panose="020F0502020204030204" pitchFamily="34" charset="0"/>
                <a:cs typeface="Arial" panose="020B0604020202020204" pitchFamily="34" charset="0"/>
              </a:rPr>
              <a:t>Ibrahim Abdullah </a:t>
            </a:r>
            <a:endParaRPr lang="en-US" sz="105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cxnSp>
        <p:nvCxnSpPr>
          <p:cNvPr id="67" name="Straight Arrow Connector 66"/>
          <p:cNvCxnSpPr/>
          <p:nvPr/>
        </p:nvCxnSpPr>
        <p:spPr>
          <a:xfrm>
            <a:off x="4711337" y="2220682"/>
            <a:ext cx="0" cy="5921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0" name="Straight Connector 69"/>
          <p:cNvCxnSpPr/>
          <p:nvPr/>
        </p:nvCxnSpPr>
        <p:spPr>
          <a:xfrm flipH="1">
            <a:off x="4711337" y="2238103"/>
            <a:ext cx="223126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flipH="1">
            <a:off x="8655790" y="2238103"/>
            <a:ext cx="223126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Straight Arrow Connector 71"/>
          <p:cNvCxnSpPr/>
          <p:nvPr/>
        </p:nvCxnSpPr>
        <p:spPr>
          <a:xfrm flipH="1">
            <a:off x="10892487" y="2238103"/>
            <a:ext cx="2308" cy="5747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46" y="1889608"/>
            <a:ext cx="2526666" cy="2377592"/>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10065485" y="3275451"/>
            <a:ext cx="1619849" cy="13453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597" y="3304441"/>
            <a:ext cx="1619849" cy="1316378"/>
          </a:xfrm>
          <a:prstGeom prst="rect">
            <a:avLst/>
          </a:prstGeom>
        </p:spPr>
      </p:pic>
      <p:sp>
        <p:nvSpPr>
          <p:cNvPr id="37" name="Down Arrow 36"/>
          <p:cNvSpPr/>
          <p:nvPr/>
        </p:nvSpPr>
        <p:spPr>
          <a:xfrm>
            <a:off x="7659859" y="2479659"/>
            <a:ext cx="278674" cy="38317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014597" y="4620820"/>
            <a:ext cx="1619849" cy="46683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1200" b="1" dirty="0">
                <a:solidFill>
                  <a:schemeClr val="bg1"/>
                </a:solidFill>
                <a:latin typeface="Times New Roman" panose="02020603050405020304" pitchFamily="18" charset="0"/>
                <a:ea typeface="Calibri" panose="020F0502020204030204" pitchFamily="34" charset="0"/>
                <a:cs typeface="Arial" panose="020B0604020202020204" pitchFamily="34" charset="0"/>
              </a:rPr>
              <a:t>Mohammed Abdullah </a:t>
            </a:r>
            <a:endParaRPr lang="en-US" sz="105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2910" y="5087653"/>
            <a:ext cx="1621536" cy="1565181"/>
          </a:xfrm>
          <a:prstGeom prst="rect">
            <a:avLst/>
          </a:prstGeom>
        </p:spPr>
      </p:pic>
      <p:sp>
        <p:nvSpPr>
          <p:cNvPr id="42" name="Rectangle 41"/>
          <p:cNvSpPr/>
          <p:nvPr/>
        </p:nvSpPr>
        <p:spPr>
          <a:xfrm>
            <a:off x="6986396" y="2871128"/>
            <a:ext cx="1619849" cy="43331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1200"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Taha Mohamed Taha </a:t>
            </a:r>
            <a:endParaRPr lang="en-US" sz="105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44" name="Rectangle 43"/>
          <p:cNvSpPr/>
          <p:nvPr/>
        </p:nvSpPr>
        <p:spPr>
          <a:xfrm>
            <a:off x="6983024" y="4620819"/>
            <a:ext cx="1623222" cy="4668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1200" b="1" dirty="0">
                <a:solidFill>
                  <a:prstClr val="white"/>
                </a:solidFill>
                <a:latin typeface="Times New Roman" panose="02020603050405020304" pitchFamily="18" charset="0"/>
                <a:ea typeface="Calibri" panose="020F0502020204030204" pitchFamily="34" charset="0"/>
                <a:cs typeface="Arial" panose="020B0604020202020204" pitchFamily="34" charset="0"/>
              </a:rPr>
              <a:t>Younis </a:t>
            </a:r>
            <a:r>
              <a:rPr lang="en-US" sz="1200" b="1" dirty="0" err="1">
                <a:solidFill>
                  <a:prstClr val="white"/>
                </a:solidFill>
                <a:latin typeface="Times New Roman" panose="02020603050405020304" pitchFamily="18" charset="0"/>
                <a:ea typeface="Calibri" panose="020F0502020204030204" pitchFamily="34" charset="0"/>
                <a:cs typeface="Arial" panose="020B0604020202020204" pitchFamily="34" charset="0"/>
              </a:rPr>
              <a:t>moneeb</a:t>
            </a:r>
            <a:r>
              <a:rPr lang="en-US" sz="1200" b="1" dirty="0">
                <a:solidFill>
                  <a:prstClr val="white"/>
                </a:solidFill>
                <a:latin typeface="Times New Roman" panose="02020603050405020304" pitchFamily="18" charset="0"/>
                <a:ea typeface="Calibri" panose="020F0502020204030204" pitchFamily="34" charset="0"/>
                <a:cs typeface="Arial" panose="020B0604020202020204" pitchFamily="34" charset="0"/>
              </a:rPr>
              <a:t> </a:t>
            </a:r>
            <a:r>
              <a:rPr lang="en-US" sz="1200" b="1" dirty="0" err="1">
                <a:solidFill>
                  <a:prstClr val="white"/>
                </a:solidFill>
                <a:latin typeface="Times New Roman" panose="02020603050405020304" pitchFamily="18" charset="0"/>
                <a:ea typeface="Calibri" panose="020F0502020204030204" pitchFamily="34" charset="0"/>
                <a:cs typeface="Arial" panose="020B0604020202020204" pitchFamily="34" charset="0"/>
              </a:rPr>
              <a:t>fathey</a:t>
            </a:r>
            <a:r>
              <a:rPr lang="en-US" sz="1200" b="1" dirty="0">
                <a:solidFill>
                  <a:prstClr val="white"/>
                </a:solidFill>
                <a:latin typeface="Times New Roman" panose="02020603050405020304" pitchFamily="18" charset="0"/>
                <a:ea typeface="Calibri" panose="020F0502020204030204" pitchFamily="34" charset="0"/>
                <a:cs typeface="Arial" panose="020B0604020202020204" pitchFamily="34" charset="0"/>
              </a:rPr>
              <a:t> </a:t>
            </a:r>
            <a:endParaRPr lang="en-US" sz="1050" dirty="0">
              <a:solidFill>
                <a:prstClr val="white"/>
              </a:solidFill>
              <a:latin typeface="Calibri" panose="020F0502020204030204" pitchFamily="34" charset="0"/>
              <a:ea typeface="Calibri" panose="020F0502020204030204" pitchFamily="34" charset="0"/>
              <a:cs typeface="Arial" panose="020B0604020202020204" pitchFamily="34" charset="0"/>
            </a:endParaRPr>
          </a:p>
        </p:txBody>
      </p:sp>
      <p:sp>
        <p:nvSpPr>
          <p:cNvPr id="45" name="Rectangle 44"/>
          <p:cNvSpPr/>
          <p:nvPr/>
        </p:nvSpPr>
        <p:spPr>
          <a:xfrm>
            <a:off x="10065485" y="2862836"/>
            <a:ext cx="1619849" cy="4416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1200" b="1" dirty="0">
                <a:solidFill>
                  <a:schemeClr val="bg1"/>
                </a:solidFill>
                <a:latin typeface="Times New Roman" panose="02020603050405020304" pitchFamily="18" charset="0"/>
                <a:ea typeface="Calibri" panose="020F0502020204030204" pitchFamily="34" charset="0"/>
                <a:cs typeface="Arial" panose="020B0604020202020204" pitchFamily="34" charset="0"/>
              </a:rPr>
              <a:t>Sabreen </a:t>
            </a:r>
            <a:r>
              <a:rPr lang="en-US" sz="1200"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Ahmed</a:t>
            </a:r>
            <a:endParaRPr lang="en-US" sz="105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46" name="Rectangle 45"/>
          <p:cNvSpPr/>
          <p:nvPr/>
        </p:nvSpPr>
        <p:spPr>
          <a:xfrm>
            <a:off x="10063798" y="4620819"/>
            <a:ext cx="1619849" cy="46683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Times New Roman" panose="02020603050405020304" pitchFamily="18" charset="0"/>
                <a:ea typeface="Calibri" panose="020F0502020204030204" pitchFamily="34" charset="0"/>
                <a:cs typeface="Arial" panose="020B0604020202020204" pitchFamily="34" charset="0"/>
              </a:rPr>
              <a:t>Duaa Arshad </a:t>
            </a:r>
            <a:endParaRPr lang="en-US" sz="12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3798" y="5100488"/>
            <a:ext cx="1619849" cy="1552346"/>
          </a:xfrm>
          <a:prstGeom prst="rect">
            <a:avLst/>
          </a:prstGeom>
        </p:spPr>
      </p:pic>
      <p:pic>
        <p:nvPicPr>
          <p:cNvPr id="6" name="Picture 5"/>
          <p:cNvPicPr>
            <a:picLocks noChangeAspect="1"/>
          </p:cNvPicPr>
          <p:nvPr/>
        </p:nvPicPr>
        <p:blipFill>
          <a:blip r:embed="rId8"/>
          <a:stretch>
            <a:fillRect/>
          </a:stretch>
        </p:blipFill>
        <p:spPr>
          <a:xfrm>
            <a:off x="6984710" y="3304441"/>
            <a:ext cx="1621536" cy="1316379"/>
          </a:xfrm>
          <a:prstGeom prst="rect">
            <a:avLst/>
          </a:prstGeom>
        </p:spPr>
      </p:pic>
      <p:pic>
        <p:nvPicPr>
          <p:cNvPr id="7" name="Picture 6"/>
          <p:cNvPicPr>
            <a:picLocks noChangeAspect="1"/>
          </p:cNvPicPr>
          <p:nvPr/>
        </p:nvPicPr>
        <p:blipFill>
          <a:blip r:embed="rId9"/>
          <a:stretch>
            <a:fillRect/>
          </a:stretch>
        </p:blipFill>
        <p:spPr>
          <a:xfrm>
            <a:off x="6983024" y="5089227"/>
            <a:ext cx="1623221" cy="1563607"/>
          </a:xfrm>
          <a:prstGeom prst="rect">
            <a:avLst/>
          </a:prstGeom>
        </p:spPr>
      </p:pic>
    </p:spTree>
    <p:extLst>
      <p:ext uri="{BB962C8B-B14F-4D97-AF65-F5344CB8AC3E}">
        <p14:creationId xmlns:p14="http://schemas.microsoft.com/office/powerpoint/2010/main" val="644390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dirty="0"/>
              <a:t>8/5/2023</a:t>
            </a:r>
          </a:p>
        </p:txBody>
      </p:sp>
      <p:sp>
        <p:nvSpPr>
          <p:cNvPr id="2" name="TextBox 1"/>
          <p:cNvSpPr txBox="1"/>
          <p:nvPr/>
        </p:nvSpPr>
        <p:spPr>
          <a:xfrm>
            <a:off x="3762491" y="1135163"/>
            <a:ext cx="7819909" cy="3477875"/>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C45911"/>
                </a:solidFill>
                <a:latin typeface="Times New Roman" panose="02020603050405020304" pitchFamily="18" charset="0"/>
                <a:ea typeface="Calibri" panose="020F0502020204030204" pitchFamily="34" charset="0"/>
              </a:rPr>
              <a:t>Antenatal care (ANC)</a:t>
            </a:r>
            <a:r>
              <a:rPr lang="en-US" sz="2000" dirty="0">
                <a:solidFill>
                  <a:srgbClr val="C45911"/>
                </a:solidFill>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is a </a:t>
            </a:r>
            <a:r>
              <a:rPr lang="en-US" sz="2000" b="1" dirty="0">
                <a:solidFill>
                  <a:srgbClr val="FF0000"/>
                </a:solidFill>
                <a:latin typeface="Times New Roman" panose="02020603050405020304" pitchFamily="18" charset="0"/>
                <a:ea typeface="Calibri" panose="020F0502020204030204" pitchFamily="34" charset="0"/>
              </a:rPr>
              <a:t>careful, systematic assessment and follow-up </a:t>
            </a:r>
            <a:r>
              <a:rPr lang="en-US" sz="2000" dirty="0">
                <a:latin typeface="Times New Roman" panose="02020603050405020304" pitchFamily="18" charset="0"/>
                <a:ea typeface="Calibri" panose="020F0502020204030204" pitchFamily="34" charset="0"/>
              </a:rPr>
              <a:t>of pregnant women, that includes education, counseling, </a:t>
            </a:r>
            <a:r>
              <a:rPr lang="en-US" sz="2000" dirty="0" smtClean="0">
                <a:latin typeface="Times New Roman" panose="02020603050405020304" pitchFamily="18" charset="0"/>
                <a:ea typeface="Calibri" panose="020F0502020204030204" pitchFamily="34" charset="0"/>
              </a:rPr>
              <a:t>screening </a:t>
            </a:r>
            <a:r>
              <a:rPr lang="en-US" sz="2000" dirty="0">
                <a:latin typeface="Times New Roman" panose="02020603050405020304" pitchFamily="18" charset="0"/>
                <a:ea typeface="Calibri" panose="020F0502020204030204" pitchFamily="34" charset="0"/>
              </a:rPr>
              <a:t>and treatment to assure the best possible health of the mother and her fetus.</a:t>
            </a:r>
          </a:p>
          <a:p>
            <a:pPr marL="342900" indent="-342900">
              <a:buFont typeface="Wingdings" panose="05000000000000000000" pitchFamily="2" charset="2"/>
              <a:buChar char="v"/>
            </a:pPr>
            <a:endParaRPr lang="en-US" sz="2000" dirty="0">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Arial" panose="020B0604020202020204" pitchFamily="34" charset="0"/>
              </a:rPr>
              <a:t>Study of maternal deaths suggested that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low levels </a:t>
            </a:r>
            <a:r>
              <a:rPr lang="en-US" sz="2000" dirty="0">
                <a:latin typeface="Times New Roman" panose="02020603050405020304" pitchFamily="18" charset="0"/>
                <a:ea typeface="Calibri" panose="020F0502020204030204" pitchFamily="34" charset="0"/>
                <a:cs typeface="Arial" panose="020B0604020202020204" pitchFamily="34" charset="0"/>
              </a:rPr>
              <a:t>of awareness of danger signs of pregnancy and delivery contribute to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high</a:t>
            </a:r>
            <a:r>
              <a:rPr lang="en-US" sz="2000" dirty="0">
                <a:latin typeface="Times New Roman" panose="02020603050405020304" pitchFamily="18" charset="0"/>
                <a:ea typeface="Calibri" panose="020F0502020204030204" pitchFamily="34" charset="0"/>
                <a:cs typeface="Arial" panose="020B0604020202020204" pitchFamily="34" charset="0"/>
              </a:rPr>
              <a:t> maternal mortality ratios in a country.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v"/>
            </a:pPr>
            <a:r>
              <a:rPr lang="en-US" sz="2000" dirty="0">
                <a:latin typeface="Times New Roman" panose="02020603050405020304" pitchFamily="18" charset="0"/>
                <a:ea typeface="Calibri" panose="020F0502020204030204" pitchFamily="34" charset="0"/>
              </a:rPr>
              <a:t>Some studies, found that health education and counseling has been identified as the major gap between the current performance and the proper performance of focused ANC. </a:t>
            </a:r>
            <a:endParaRPr lang="en-US" sz="2000" dirty="0"/>
          </a:p>
        </p:txBody>
      </p:sp>
      <p:sp>
        <p:nvSpPr>
          <p:cNvPr id="5" name="TextBox 4"/>
          <p:cNvSpPr txBox="1"/>
          <p:nvPr/>
        </p:nvSpPr>
        <p:spPr>
          <a:xfrm>
            <a:off x="3404706" y="374478"/>
            <a:ext cx="2354652" cy="468077"/>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7131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5" name="TextBox 4"/>
          <p:cNvSpPr txBox="1"/>
          <p:nvPr/>
        </p:nvSpPr>
        <p:spPr>
          <a:xfrm>
            <a:off x="3788899" y="1117967"/>
            <a:ext cx="7593204" cy="5124480"/>
          </a:xfrm>
          <a:prstGeom prst="rect">
            <a:avLst/>
          </a:prstGeom>
          <a:noFill/>
        </p:spPr>
        <p:txBody>
          <a:bodyPr wrap="square" rtlCol="0">
            <a:spAutoFit/>
          </a:bodyPr>
          <a:lstStyle/>
          <a:p>
            <a:r>
              <a:rPr lang="en-US" sz="2000" dirty="0">
                <a:latin typeface="Times New Roman" panose="02020603050405020304" pitchFamily="18" charset="0"/>
                <a:ea typeface="Calibri" panose="020F0502020204030204" pitchFamily="34" charset="0"/>
              </a:rPr>
              <a:t>A </a:t>
            </a:r>
            <a:r>
              <a:rPr lang="en-US" sz="2000" b="1" dirty="0">
                <a:solidFill>
                  <a:srgbClr val="FF0000"/>
                </a:solidFill>
                <a:latin typeface="Times New Roman" panose="02020603050405020304" pitchFamily="18" charset="0"/>
                <a:ea typeface="Calibri" panose="020F0502020204030204" pitchFamily="34" charset="0"/>
              </a:rPr>
              <a:t>single</a:t>
            </a:r>
            <a:r>
              <a:rPr lang="en-US" sz="2000" dirty="0">
                <a:latin typeface="Times New Roman" panose="02020603050405020304" pitchFamily="18" charset="0"/>
                <a:ea typeface="Calibri" panose="020F0502020204030204" pitchFamily="34" charset="0"/>
              </a:rPr>
              <a:t> antenatal visit does </a:t>
            </a:r>
            <a:r>
              <a:rPr lang="en-US" sz="2000" b="1" dirty="0">
                <a:solidFill>
                  <a:srgbClr val="FF0000"/>
                </a:solidFill>
                <a:latin typeface="Times New Roman" panose="02020603050405020304" pitchFamily="18" charset="0"/>
                <a:ea typeface="Calibri" panose="020F0502020204030204" pitchFamily="34" charset="0"/>
              </a:rPr>
              <a:t>not</a:t>
            </a:r>
            <a:r>
              <a:rPr lang="en-US" sz="2000" dirty="0">
                <a:latin typeface="Times New Roman" panose="02020603050405020304" pitchFamily="18" charset="0"/>
                <a:ea typeface="Calibri" panose="020F0502020204030204" pitchFamily="34" charset="0"/>
              </a:rPr>
              <a:t> give information about the completeness and components of the care provided. </a:t>
            </a:r>
          </a:p>
          <a:p>
            <a:pPr lvl="0"/>
            <a:r>
              <a:rPr lang="en-US" sz="2000" dirty="0">
                <a:solidFill>
                  <a:prstClr val="black"/>
                </a:solidFill>
                <a:latin typeface="Times New Roman" panose="02020603050405020304" pitchFamily="18" charset="0"/>
                <a:ea typeface="Calibri" panose="020F0502020204030204" pitchFamily="34" charset="0"/>
              </a:rPr>
              <a:t>WHO recommends that ANC should be initiated within the </a:t>
            </a:r>
            <a:r>
              <a:rPr lang="en-US" sz="2000" b="1" dirty="0">
                <a:solidFill>
                  <a:srgbClr val="FF0000"/>
                </a:solidFill>
                <a:latin typeface="Times New Roman" panose="02020603050405020304" pitchFamily="18" charset="0"/>
                <a:ea typeface="Calibri" panose="020F0502020204030204" pitchFamily="34" charset="0"/>
              </a:rPr>
              <a:t>first</a:t>
            </a:r>
            <a:r>
              <a:rPr lang="en-US" sz="2000" dirty="0">
                <a:solidFill>
                  <a:prstClr val="black"/>
                </a:solidFill>
                <a:latin typeface="Times New Roman" panose="02020603050405020304" pitchFamily="18" charset="0"/>
                <a:ea typeface="Calibri" panose="020F0502020204030204" pitchFamily="34" charset="0"/>
              </a:rPr>
              <a:t> trimester of gestation with at </a:t>
            </a:r>
            <a:r>
              <a:rPr lang="en-US" sz="2000" b="1" dirty="0">
                <a:solidFill>
                  <a:srgbClr val="FF0000"/>
                </a:solidFill>
                <a:latin typeface="Times New Roman" panose="02020603050405020304" pitchFamily="18" charset="0"/>
                <a:ea typeface="Calibri" panose="020F0502020204030204" pitchFamily="34" charset="0"/>
              </a:rPr>
              <a:t>least five</a:t>
            </a:r>
            <a:r>
              <a:rPr lang="en-US" sz="2000" dirty="0">
                <a:solidFill>
                  <a:prstClr val="black"/>
                </a:solidFill>
                <a:latin typeface="Times New Roman" panose="02020603050405020304" pitchFamily="18" charset="0"/>
                <a:ea typeface="Calibri" panose="020F0502020204030204" pitchFamily="34" charset="0"/>
              </a:rPr>
              <a:t>, and optimally </a:t>
            </a:r>
            <a:r>
              <a:rPr lang="en-US" sz="2000" b="1" dirty="0">
                <a:solidFill>
                  <a:srgbClr val="FF0000"/>
                </a:solidFill>
                <a:latin typeface="Times New Roman" panose="02020603050405020304" pitchFamily="18" charset="0"/>
                <a:ea typeface="Calibri" panose="020F0502020204030204" pitchFamily="34" charset="0"/>
              </a:rPr>
              <a:t>eight visits </a:t>
            </a:r>
            <a:r>
              <a:rPr lang="en-US" sz="2000" dirty="0">
                <a:solidFill>
                  <a:prstClr val="black"/>
                </a:solidFill>
                <a:latin typeface="Times New Roman" panose="02020603050405020304" pitchFamily="18" charset="0"/>
                <a:ea typeface="Calibri" panose="020F0502020204030204" pitchFamily="34" charset="0"/>
              </a:rPr>
              <a:t>during the pregnancy.</a:t>
            </a:r>
          </a:p>
          <a:p>
            <a:pPr lvl="0"/>
            <a:endParaRPr lang="en-US" sz="2000" dirty="0">
              <a:solidFill>
                <a:prstClr val="black"/>
              </a:solidFill>
              <a:latin typeface="Times New Roman" panose="02020603050405020304" pitchFamily="18" charset="0"/>
              <a:ea typeface="Calibri" panose="020F0502020204030204" pitchFamily="34" charset="0"/>
            </a:endParaRPr>
          </a:p>
          <a:p>
            <a:pPr lvl="0"/>
            <a:r>
              <a:rPr lang="en-US" sz="2000" b="1" dirty="0">
                <a:solidFill>
                  <a:srgbClr val="FE801A">
                    <a:lumMod val="75000"/>
                  </a:srgbClr>
                </a:solidFill>
                <a:latin typeface="Times New Roman" panose="02020603050405020304" pitchFamily="18" charset="0"/>
                <a:ea typeface="Calibri" panose="020F0502020204030204" pitchFamily="34" charset="0"/>
                <a:cs typeface="Arial" panose="020B0604020202020204" pitchFamily="34" charset="0"/>
              </a:rPr>
              <a:t>Booking visit : </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a:t>
            </a: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first</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meeting between the pregnant lady &amp;the health </a:t>
            </a:r>
            <a:r>
              <a:rPr lang="en-US" sz="2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personnel.</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During this visit : complete history &amp;</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Obstetrical examination with the following investigation :  </a:t>
            </a:r>
          </a:p>
          <a:p>
            <a:pPr lvl="0"/>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1028700" lvl="0">
              <a:lnSpc>
                <a:spcPct val="115000"/>
              </a:lnSpc>
              <a:spcAft>
                <a:spcPts val="800"/>
              </a:spcAft>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Full blood count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1028700" lvl="0">
              <a:lnSpc>
                <a:spcPct val="115000"/>
              </a:lnSpc>
              <a:spcAft>
                <a:spcPts val="800"/>
              </a:spcAft>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Blood group &amp; Rh </a:t>
            </a:r>
            <a:r>
              <a:rPr lang="en-US" sz="2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&amp; </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red cell antibodies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(Coomb's test) </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1028700" lvl="0">
              <a:lnSpc>
                <a:spcPct val="115000"/>
              </a:lnSpc>
              <a:spcAft>
                <a:spcPts val="800"/>
              </a:spcAft>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Urinalysis: to detect infection or asymptomatic bacteriuria.</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7" name="TextBox 6"/>
          <p:cNvSpPr txBox="1"/>
          <p:nvPr/>
        </p:nvSpPr>
        <p:spPr>
          <a:xfrm>
            <a:off x="3404706" y="330936"/>
            <a:ext cx="2820907" cy="468077"/>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21264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2" name="TextBox 1"/>
          <p:cNvSpPr txBox="1"/>
          <p:nvPr/>
        </p:nvSpPr>
        <p:spPr>
          <a:xfrm>
            <a:off x="3613947" y="1722798"/>
            <a:ext cx="7707086" cy="777777"/>
          </a:xfrm>
          <a:prstGeom prst="rect">
            <a:avLst/>
          </a:prstGeom>
          <a:noFill/>
        </p:spPr>
        <p:txBody>
          <a:bodyPr wrap="square" rtlCol="0">
            <a:spAutoFit/>
          </a:bodyPr>
          <a:lstStyle/>
          <a:p>
            <a:pPr marL="180340" marR="0">
              <a:lnSpc>
                <a:spcPct val="115000"/>
              </a:lnSpc>
              <a:spcBef>
                <a:spcPts val="0"/>
              </a:spcBef>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The Aim to identify the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degree of satisfaction of pregnant women </a:t>
            </a:r>
            <a:r>
              <a:rPr lang="en-US" sz="2000" dirty="0">
                <a:latin typeface="Times New Roman" panose="02020603050405020304" pitchFamily="18" charset="0"/>
                <a:ea typeface="Calibri" panose="020F0502020204030204" pitchFamily="34" charset="0"/>
                <a:cs typeface="Arial" panose="020B0604020202020204" pitchFamily="34" charset="0"/>
              </a:rPr>
              <a:t>with antenatal care services in primary health care centers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3404706" y="340727"/>
            <a:ext cx="2820907" cy="468077"/>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Aim of the study</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5" name="AutoShape 2" descr="Educational aims and objectives png images | PNG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47310" y="3024510"/>
            <a:ext cx="2440360" cy="2232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66017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7" name="TextBox 6"/>
          <p:cNvSpPr txBox="1"/>
          <p:nvPr/>
        </p:nvSpPr>
        <p:spPr>
          <a:xfrm>
            <a:off x="3404706" y="340727"/>
            <a:ext cx="3335728" cy="487506"/>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Subject and methods</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3762491" y="976929"/>
            <a:ext cx="7495904" cy="4678204"/>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FF0000"/>
                </a:solidFill>
                <a:latin typeface="Times New Roman" panose="02020603050405020304" pitchFamily="18" charset="0"/>
                <a:ea typeface="Calibri" panose="020F0502020204030204" pitchFamily="34" charset="0"/>
              </a:rPr>
              <a:t>Study design: </a:t>
            </a:r>
            <a:r>
              <a:rPr lang="en-US" sz="2000" dirty="0">
                <a:latin typeface="Times New Roman" panose="02020603050405020304" pitchFamily="18" charset="0"/>
                <a:ea typeface="Calibri" panose="020F0502020204030204" pitchFamily="34" charset="0"/>
              </a:rPr>
              <a:t>a cross-sectional </a:t>
            </a:r>
            <a:r>
              <a:rPr lang="en-US" sz="2000" dirty="0" smtClean="0">
                <a:latin typeface="Times New Roman" panose="02020603050405020304" pitchFamily="18" charset="0"/>
                <a:ea typeface="Calibri" panose="020F0502020204030204" pitchFamily="34" charset="0"/>
              </a:rPr>
              <a:t>study</a:t>
            </a:r>
          </a:p>
          <a:p>
            <a:pPr marL="285750" indent="-285750">
              <a:buFont typeface="Arial" panose="020B0604020202020204" pitchFamily="34" charset="0"/>
              <a:buChar char="•"/>
            </a:pPr>
            <a:endParaRPr lang="en-US" sz="2000"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b="1" dirty="0">
                <a:solidFill>
                  <a:srgbClr val="FF0000"/>
                </a:solidFill>
                <a:latin typeface="Times New Roman" panose="02020603050405020304" pitchFamily="18" charset="0"/>
                <a:ea typeface="Calibri" panose="020F0502020204030204" pitchFamily="34" charset="0"/>
              </a:rPr>
              <a:t>Sample size:</a:t>
            </a:r>
            <a:r>
              <a:rPr lang="en-US" sz="2000" dirty="0">
                <a:solidFill>
                  <a:srgbClr val="FF0000"/>
                </a:solidFill>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The study included </a:t>
            </a:r>
            <a:r>
              <a:rPr lang="en-US" sz="2000" b="1" dirty="0">
                <a:solidFill>
                  <a:srgbClr val="FF0000"/>
                </a:solidFill>
                <a:latin typeface="Times New Roman" panose="02020603050405020304" pitchFamily="18" charset="0"/>
                <a:ea typeface="Calibri" panose="020F0502020204030204" pitchFamily="34" charset="0"/>
              </a:rPr>
              <a:t>246</a:t>
            </a:r>
            <a:r>
              <a:rPr lang="en-US" sz="2000" dirty="0">
                <a:latin typeface="Times New Roman" panose="02020603050405020304" pitchFamily="18" charset="0"/>
                <a:ea typeface="Calibri" panose="020F0502020204030204" pitchFamily="34" charset="0"/>
              </a:rPr>
              <a:t> women</a:t>
            </a:r>
            <a:r>
              <a:rPr lang="en-US" sz="2000" dirty="0" smtClean="0">
                <a:latin typeface="Times New Roman" panose="02020603050405020304" pitchFamily="18" charset="0"/>
                <a:ea typeface="Calibri" panose="020F0502020204030204" pitchFamily="34" charset="0"/>
              </a:rPr>
              <a:t>.</a:t>
            </a:r>
          </a:p>
          <a:p>
            <a:pPr marL="285750" indent="-285750">
              <a:buFont typeface="Arial" panose="020B0604020202020204" pitchFamily="34" charset="0"/>
              <a:buChar char="•"/>
            </a:pPr>
            <a:endParaRPr lang="en-US" sz="2000"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Time and Place: </a:t>
            </a:r>
            <a:r>
              <a:rPr lang="en-US" sz="2000" dirty="0">
                <a:latin typeface="Times New Roman" panose="02020603050405020304" pitchFamily="18" charset="0"/>
                <a:ea typeface="Calibri" panose="020F0502020204030204" pitchFamily="34" charset="0"/>
                <a:cs typeface="Arial" panose="020B0604020202020204" pitchFamily="34" charset="0"/>
              </a:rPr>
              <a:t>The study is conducted at women from different geographical areas in Mosul City</a:t>
            </a:r>
            <a:r>
              <a:rPr lang="en-US" sz="2000" dirty="0" smtClean="0">
                <a:latin typeface="Times New Roman" panose="02020603050405020304" pitchFamily="18"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Data collection Tool: </a:t>
            </a:r>
            <a:r>
              <a:rPr lang="en-US" sz="2000" dirty="0">
                <a:latin typeface="Times New Roman" panose="02020603050405020304" pitchFamily="18" charset="0"/>
                <a:ea typeface="Calibri" panose="020F0502020204030204" pitchFamily="34" charset="0"/>
                <a:cs typeface="Times New Roman" panose="02020603050405020304" pitchFamily="18" charset="0"/>
              </a:rPr>
              <a:t>A special questionnaire form has prepared by the investigators, and developed in Google Form and was mailed and sent to groups on Telegram, Facebook and other social media, The questionnaire was contained 10 core questions or statements. First part of questions about age. Second part about previous conceptions. questions about the availability of Vaccination ,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Necessary </a:t>
            </a:r>
            <a:r>
              <a:rPr lang="en-US" sz="2000" dirty="0">
                <a:latin typeface="Times New Roman" panose="02020603050405020304" pitchFamily="18" charset="0"/>
                <a:ea typeface="Calibri" panose="020F0502020204030204" pitchFamily="34" charset="0"/>
                <a:cs typeface="Times New Roman" panose="02020603050405020304" pitchFamily="18" charset="0"/>
              </a:rPr>
              <a:t>tests,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Ultrasound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sz="2000" dirty="0">
                <a:solidFill>
                  <a:srgbClr val="000000"/>
                </a:solidFill>
                <a:latin typeface="Times New Roman" panose="02020603050405020304" pitchFamily="18" charset="0"/>
                <a:ea typeface="Calibri" panose="020F0502020204030204" pitchFamily="34" charset="0"/>
              </a:rPr>
              <a:t>satisfaction of pregnant at the current pregnancy.</a:t>
            </a:r>
            <a:endParaRPr lang="en-US" dirty="0">
              <a:latin typeface="Calibri" panose="020F0502020204030204" pitchFamily="34" charset="0"/>
              <a:ea typeface="Calibri" panose="020F0502020204030204" pitchFamily="34" charset="0"/>
              <a:cs typeface="+mj-cs"/>
            </a:endParaRPr>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0669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sp>
        <p:nvSpPr>
          <p:cNvPr id="7" name="TextBox 6"/>
          <p:cNvSpPr txBox="1"/>
          <p:nvPr/>
        </p:nvSpPr>
        <p:spPr>
          <a:xfrm>
            <a:off x="3404705" y="340727"/>
            <a:ext cx="3614403" cy="487506"/>
          </a:xfrm>
          <a:prstGeom prst="rect">
            <a:avLst/>
          </a:prstGeom>
          <a:noFill/>
        </p:spPr>
        <p:txBody>
          <a:bodyPr wrap="square" rtlCol="0">
            <a:spAutoFit/>
          </a:bodyPr>
          <a:lstStyle/>
          <a:p>
            <a:pPr marL="180340" lvl="0">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Results and Discussion</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3936274" y="1158240"/>
            <a:ext cx="7428412" cy="1826141"/>
          </a:xfrm>
          <a:prstGeom prst="rect">
            <a:avLst/>
          </a:prstGeom>
          <a:noFill/>
        </p:spPr>
        <p:txBody>
          <a:bodyPr wrap="square" rtlCol="0">
            <a:spAutoFit/>
          </a:bodyPr>
          <a:lstStyle/>
          <a:p>
            <a:pPr>
              <a:lnSpc>
                <a:spcPct val="115000"/>
              </a:lnSpc>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Across sectional on 246 women enrolled in this study and were summarized in figures and tables. </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Times New Roman" panose="02020603050405020304" pitchFamily="18" charset="0"/>
                <a:ea typeface="Calibri" panose="020F0502020204030204" pitchFamily="34" charset="0"/>
                <a:cs typeface="Arial" panose="020B0604020202020204" pitchFamily="34" charset="0"/>
              </a:rPr>
              <a:t>We found that 29.67% of the respondents are satisfied with the services provided by health centers, and only 23.17% are not satisfied with the services provided by health centers.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722937218"/>
              </p:ext>
            </p:extLst>
          </p:nvPr>
        </p:nvGraphicFramePr>
        <p:xfrm>
          <a:off x="4907951" y="3004005"/>
          <a:ext cx="6252753" cy="3457756"/>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59902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4" name="Date Placeholder 3"/>
          <p:cNvSpPr>
            <a:spLocks noGrp="1"/>
          </p:cNvSpPr>
          <p:nvPr>
            <p:ph type="dt" sz="half" idx="10"/>
          </p:nvPr>
        </p:nvSpPr>
        <p:spPr/>
        <p:txBody>
          <a:bodyPr/>
          <a:lstStyle/>
          <a:p>
            <a:r>
              <a:rPr lang="en-US"/>
              <a:t>8/5/2023</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93004763"/>
              </p:ext>
            </p:extLst>
          </p:nvPr>
        </p:nvGraphicFramePr>
        <p:xfrm>
          <a:off x="4103018" y="423180"/>
          <a:ext cx="7062654" cy="4511612"/>
        </p:xfrm>
        <a:graphic>
          <a:graphicData uri="http://schemas.openxmlformats.org/drawingml/2006/table">
            <a:tbl>
              <a:tblPr firstRow="1" firstCol="1" bandRow="1"/>
              <a:tblGrid>
                <a:gridCol w="1413154">
                  <a:extLst>
                    <a:ext uri="{9D8B030D-6E8A-4147-A177-3AD203B41FA5}">
                      <a16:colId xmlns:a16="http://schemas.microsoft.com/office/drawing/2014/main" val="2240224088"/>
                    </a:ext>
                  </a:extLst>
                </a:gridCol>
                <a:gridCol w="1412375">
                  <a:extLst>
                    <a:ext uri="{9D8B030D-6E8A-4147-A177-3AD203B41FA5}">
                      <a16:colId xmlns:a16="http://schemas.microsoft.com/office/drawing/2014/main" val="128615297"/>
                    </a:ext>
                  </a:extLst>
                </a:gridCol>
                <a:gridCol w="1412375">
                  <a:extLst>
                    <a:ext uri="{9D8B030D-6E8A-4147-A177-3AD203B41FA5}">
                      <a16:colId xmlns:a16="http://schemas.microsoft.com/office/drawing/2014/main" val="3083495669"/>
                    </a:ext>
                  </a:extLst>
                </a:gridCol>
                <a:gridCol w="1412375">
                  <a:extLst>
                    <a:ext uri="{9D8B030D-6E8A-4147-A177-3AD203B41FA5}">
                      <a16:colId xmlns:a16="http://schemas.microsoft.com/office/drawing/2014/main" val="4292146929"/>
                    </a:ext>
                  </a:extLst>
                </a:gridCol>
                <a:gridCol w="1412375">
                  <a:extLst>
                    <a:ext uri="{9D8B030D-6E8A-4147-A177-3AD203B41FA5}">
                      <a16:colId xmlns:a16="http://schemas.microsoft.com/office/drawing/2014/main" val="652423591"/>
                    </a:ext>
                  </a:extLst>
                </a:gridCol>
              </a:tblGrid>
              <a:tr h="58951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Table (1); The frequency of the satisfaction with the services provided by health center in relation to the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age</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algn="l">
                        <a:spcBef>
                          <a:spcPts val="0"/>
                        </a:spcBef>
                        <a:spcAft>
                          <a:spcPts val="0"/>
                        </a:spcAft>
                      </a:pP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528504"/>
                  </a:ext>
                </a:extLst>
              </a:tr>
              <a:tr h="256711">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The 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lnSpc>
                          <a:spcPct val="115000"/>
                        </a:lnSpc>
                        <a:spcBef>
                          <a:spcPts val="0"/>
                        </a:spcBef>
                        <a:spcAft>
                          <a:spcPts val="0"/>
                        </a:spcAft>
                      </a:pPr>
                      <a:r>
                        <a:rPr lang="en-US"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Somewhat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lnSpc>
                          <a:spcPct val="115000"/>
                        </a:lnSpc>
                        <a:spcBef>
                          <a:spcPts val="0"/>
                        </a:spcBef>
                        <a:spcAft>
                          <a:spcPts val="0"/>
                        </a:spcAft>
                      </a:pPr>
                      <a:r>
                        <a:rPr lang="en-US"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Not satisfied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025661916"/>
                  </a:ext>
                </a:extLst>
              </a:tr>
              <a:tr h="513422">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15-25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(13.82%)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(23.58%)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(11.38%)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120</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(48.88%)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694496446"/>
                  </a:ext>
                </a:extLst>
              </a:tr>
              <a:tr h="513422">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26-35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(9.76%)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(13.82%)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(6.91%)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(30.49%)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550779259"/>
                  </a:ext>
                </a:extLst>
              </a:tr>
              <a:tr h="513422">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36-45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27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(10.97%)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860443118"/>
                  </a:ext>
                </a:extLst>
              </a:tr>
              <a:tr h="513422">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46-55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(4.06%)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180129687"/>
                  </a:ext>
                </a:extLst>
              </a:tr>
              <a:tr h="513422">
                <a:tc>
                  <a:txBody>
                    <a:bodyPr/>
                    <a:lstStyle/>
                    <a:p>
                      <a:pPr marL="0" marR="0" algn="ctr" rtl="1">
                        <a:lnSpc>
                          <a:spcPct val="115000"/>
                        </a:lnSpc>
                        <a:spcBef>
                          <a:spcPts val="0"/>
                        </a:spcBef>
                        <a:spcAft>
                          <a:spcPts val="0"/>
                        </a:spcAft>
                      </a:pPr>
                      <a:r>
                        <a:rPr lang="ar-IQ" sz="1200" b="1">
                          <a:effectLst/>
                          <a:latin typeface="Calibri" panose="020F0502020204030204" pitchFamily="34" charset="0"/>
                          <a:ea typeface="Calibri" panose="020F0502020204030204" pitchFamily="34" charset="0"/>
                          <a:cs typeface="Times New Roman" panose="02020603050405020304" pitchFamily="18" charset="0"/>
                        </a:rPr>
                        <a:t>&lt;</a:t>
                      </a:r>
                      <a:r>
                        <a:rPr lang="en-US" sz="1200" b="1">
                          <a:effectLst/>
                          <a:latin typeface="Times New Roman" panose="02020603050405020304" pitchFamily="18" charset="0"/>
                          <a:ea typeface="Calibri" panose="020F0502020204030204" pitchFamily="34" charset="0"/>
                          <a:cs typeface="Arial" panose="020B0604020202020204" pitchFamily="34" charset="0"/>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(1.22%)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599818054"/>
                  </a:ext>
                </a:extLst>
              </a:tr>
              <a:tr h="513422">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73</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(29.67%)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116</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(47.15%)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(23.17%)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cs typeface="Arial" panose="020B0604020202020204" pitchFamily="34" charset="0"/>
                        </a:rPr>
                        <a:t>246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504178757"/>
                  </a:ext>
                </a:extLst>
              </a:tr>
              <a:tr h="501608">
                <a:tc gridSpan="5">
                  <a:txBody>
                    <a:bodyPr/>
                    <a:lstStyle/>
                    <a:p>
                      <a:pPr marL="0" marR="0" algn="ctr">
                        <a:lnSpc>
                          <a:spcPct val="107000"/>
                        </a:lnSpc>
                        <a:spcBef>
                          <a:spcPts val="0"/>
                        </a:spcBef>
                        <a:spcAft>
                          <a:spcPts val="0"/>
                        </a:spcAft>
                      </a:pP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 value = </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0.547</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not significant</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722145"/>
                  </a:ext>
                </a:extLst>
              </a:tr>
            </a:tbl>
          </a:graphicData>
        </a:graphic>
      </p:graphicFrame>
      <p:pic>
        <p:nvPicPr>
          <p:cNvPr id="9" name="Picture 8"/>
          <p:cNvPicPr>
            <a:picLocks noChangeAspect="1"/>
          </p:cNvPicPr>
          <p:nvPr/>
        </p:nvPicPr>
        <p:blipFill>
          <a:blip r:embed="rId3"/>
          <a:stretch>
            <a:fillRect/>
          </a:stretch>
        </p:blipFill>
        <p:spPr>
          <a:xfrm>
            <a:off x="356098" y="1702526"/>
            <a:ext cx="1952625" cy="2343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762491" y="5355771"/>
            <a:ext cx="7743709" cy="1200329"/>
          </a:xfrm>
          <a:prstGeom prst="rect">
            <a:avLst/>
          </a:prstGeom>
          <a:noFill/>
        </p:spPr>
        <p:txBody>
          <a:bodyPr wrap="square" rtlCol="0">
            <a:spAutoFit/>
          </a:bodyPr>
          <a:lstStyle/>
          <a:p>
            <a:pPr algn="ctr"/>
            <a:r>
              <a:rPr lang="en-US" sz="1700" kern="0" dirty="0">
                <a:solidFill>
                  <a:srgbClr val="000000"/>
                </a:solidFill>
                <a:latin typeface="Times New Roman" panose="02020603050405020304" pitchFamily="18" charset="0"/>
                <a:cs typeface="Times New Roman" panose="02020603050405020304" pitchFamily="18" charset="0"/>
                <a:sym typeface="Arial"/>
              </a:rPr>
              <a:t>ANC is presented in this table in relation to age, </a:t>
            </a:r>
            <a:r>
              <a:rPr lang="en-US" dirty="0">
                <a:latin typeface="Times New Roman" panose="02020603050405020304" pitchFamily="18" charset="0"/>
                <a:ea typeface="Calibri" panose="020F0502020204030204" pitchFamily="34" charset="0"/>
                <a:cs typeface="Times New Roman" panose="02020603050405020304" pitchFamily="18" charset="0"/>
              </a:rPr>
              <a:t>satisfaction levels of pregnant women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did not vary </a:t>
            </a:r>
            <a:r>
              <a:rPr lang="en-US" dirty="0">
                <a:latin typeface="Times New Roman" panose="02020603050405020304" pitchFamily="18" charset="0"/>
                <a:ea typeface="Calibri" panose="020F0502020204030204" pitchFamily="34" charset="0"/>
                <a:cs typeface="Times New Roman" panose="02020603050405020304" pitchFamily="18" charset="0"/>
              </a:rPr>
              <a:t>regarding their ages or occupations. </a:t>
            </a:r>
          </a:p>
          <a:p>
            <a:pPr algn="ct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972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0EE66-8707-456F-8F2E-091D581CB030}">
  <ds:schemaRefs>
    <ds:schemaRef ds:uri="http://purl.org/dc/terms/"/>
    <ds:schemaRef ds:uri="16c05727-aa75-4e4a-9b5f-8a80a1165891"/>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1399</Words>
  <Application>Microsoft Office PowerPoint</Application>
  <PresentationFormat>Widescreen</PresentationFormat>
  <Paragraphs>305</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 Black</vt:lpstr>
      <vt:lpstr>Calibri</vt:lpstr>
      <vt:lpstr>Cambria</vt:lpstr>
      <vt:lpstr>Century Gothic</vt:lpstr>
      <vt:lpstr>Corbel</vt:lpstr>
      <vt:lpstr>Lilita One</vt:lpstr>
      <vt:lpstr>Mudir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2023-04-26T14:55:33Z</dcterms:created>
  <dcterms:modified xsi:type="dcterms:W3CDTF">2023-05-06T20:50:45Z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