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y="6858000" cx="12192000"/>
  <p:notesSz cx="6858000" cy="9144000"/>
  <p:defaultTextStyle>
    <a:defPPr lvl="0">
      <a:defRPr lang="ar-IQ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7.xml"/><Relationship Id="rId11" Type="http://schemas.openxmlformats.org/officeDocument/2006/relationships/slide" Target="slides/slide8.xml"/><Relationship Id="rId22" Type="http://schemas.openxmlformats.org/officeDocument/2006/relationships/slide" Target="slides/slide19.xml"/><Relationship Id="rId10" Type="http://schemas.openxmlformats.org/officeDocument/2006/relationships/slide" Target="slides/slide7.xml"/><Relationship Id="rId21" Type="http://schemas.openxmlformats.org/officeDocument/2006/relationships/slide" Target="slides/slide18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6" Type="http://schemas.openxmlformats.org/officeDocument/2006/relationships/slide" Target="slides/slide3.xml"/><Relationship Id="rId18" Type="http://schemas.openxmlformats.org/officeDocument/2006/relationships/slide" Target="slides/slide15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FE6443B3-58FC-412E-9306-A502B9896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3E00B8DF-6520-13BC-1636-C7BB43C8F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2423B7FC-1E84-AFA1-FABE-1A86D5AA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0F4F-EA90-BB4B-86CE-E384DCFEB434}" type="datetimeFigureOut">
              <a:rPr lang="ar-IQ" smtClean="0"/>
              <a:t>16/10/1444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712EECF-F5FE-580D-FF96-724DB595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D136B720-6EA1-07BC-EBD4-B890889F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03D-D297-024A-815B-1EEBD7D966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714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AF5548F8-90C8-0415-94F7-A53CB80CB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9EC6359A-8AC5-261E-DA87-2EBB72653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76458B0-4875-59CE-A230-233EE745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0F4F-EA90-BB4B-86CE-E384DCFEB434}" type="datetimeFigureOut">
              <a:rPr lang="ar-IQ" smtClean="0"/>
              <a:t>16/10/1444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08CEB2A8-7497-9273-480E-1FEDBCDE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26278CC1-FFE4-1BBB-8574-A6DC3B2C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03D-D297-024A-815B-1EEBD7D966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3496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0B3EC8C0-D957-4DD5-DC1E-D3063D0BA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83056567-3E6D-C4E8-80EA-247D7C0EE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4B16A3B6-05AF-0258-F545-49AAF9067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0F4F-EA90-BB4B-86CE-E384DCFEB434}" type="datetimeFigureOut">
              <a:rPr lang="ar-IQ" smtClean="0"/>
              <a:t>16/10/1444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6E3565DB-F991-5E72-1A74-217A5466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1E0B854-7600-10DD-C1FB-77CB5A32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03D-D297-024A-815B-1EEBD7D966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359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AAFAACEE-124D-324A-7C68-D17BD6F7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DC2B6244-5B0E-1A51-C62F-289A34653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8210B035-15C9-857C-F4F2-E17EC281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0F4F-EA90-BB4B-86CE-E384DCFEB434}" type="datetimeFigureOut">
              <a:rPr lang="ar-IQ" smtClean="0"/>
              <a:t>16/10/1444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A36AC9D9-1B6F-D04A-4BB2-94B01E20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ADC94DED-0D4D-5C37-4F58-B09F8108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03D-D297-024A-815B-1EEBD7D966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158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CCC2B36-E1EF-CCEB-BEBC-78386D71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2B89F018-9D57-25AF-179D-77C42370F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8C82A1FE-CE19-F0B3-936B-7F13D033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0F4F-EA90-BB4B-86CE-E384DCFEB434}" type="datetimeFigureOut">
              <a:rPr lang="ar-IQ" smtClean="0"/>
              <a:t>16/10/1444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05600ED7-A329-0023-244A-13F56162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71716DF6-60D1-4D4F-8BDC-7B7FC825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03D-D297-024A-815B-1EEBD7D966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54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FE2DEE0-FC51-4C74-9470-5D5F282B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2019F4DF-A106-FCFC-3832-8742063B2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6E49A5D5-D9F7-D0E9-8E19-DE6749E97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4359DE10-1ADB-EBFD-DE65-37DAAC11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0F4F-EA90-BB4B-86CE-E384DCFEB434}" type="datetimeFigureOut">
              <a:rPr lang="ar-IQ" smtClean="0"/>
              <a:t>16/10/1444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CC399FE0-48A1-3FE2-D51B-E2132430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53276634-7AA6-885B-9FB2-15ADF14E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03D-D297-024A-815B-1EEBD7D966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985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DFE9A70-3DEF-5D86-4999-BB2F4550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5A097CD2-E11C-1C7F-01A5-BCBADD843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3554F61E-4FE1-ADD2-26B4-27D54DA46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168A911D-C784-EF7C-BEEA-466BB6C72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1C29E648-68D9-B19B-812E-1D647BAFE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3444C3A2-E641-1689-2BBC-39C31120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0F4F-EA90-BB4B-86CE-E384DCFEB434}" type="datetimeFigureOut">
              <a:rPr lang="ar-IQ" smtClean="0"/>
              <a:t>16/10/1444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74A55947-A3C8-E9EB-4558-7FB72FF8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46AE6112-6378-C1AC-D993-E4B16D98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03D-D297-024A-815B-1EEBD7D966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968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9151A8B-F475-FC63-54B9-326E8E9A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7DA06B0A-9A95-5F0C-AA28-5D80BF14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0F4F-EA90-BB4B-86CE-E384DCFEB434}" type="datetimeFigureOut">
              <a:rPr lang="ar-IQ" smtClean="0"/>
              <a:t>16/10/1444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D02CDF31-B164-758D-1EC4-268CBFD7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C37FE282-A55E-3AB0-9784-3D430130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03D-D297-024A-815B-1EEBD7D966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245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48A0506B-E2AE-8F33-A7B0-F8C8980C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0F4F-EA90-BB4B-86CE-E384DCFEB434}" type="datetimeFigureOut">
              <a:rPr lang="ar-IQ" smtClean="0"/>
              <a:t>16/10/1444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40326761-4913-9BE6-15AE-43862A67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1E607DE2-4359-1DA4-A2C7-148E379D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03D-D297-024A-815B-1EEBD7D966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450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2AA320A6-5253-856A-426B-B5DEB84E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2B544687-97C7-98F4-8ABB-4F1A305E8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9D257EA8-1575-32B5-D906-AB473B3E2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6408C6B3-FF55-399D-644C-CFB6F379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0F4F-EA90-BB4B-86CE-E384DCFEB434}" type="datetimeFigureOut">
              <a:rPr lang="ar-IQ" smtClean="0"/>
              <a:t>16/10/1444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D0A37A5E-9F8D-B3CF-7876-94C56BEF3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9E224676-7A3E-768D-057E-F10949BF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03D-D297-024A-815B-1EEBD7D966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91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09BFC03-D64A-CE47-B16A-FBD653D7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59D4CE35-2843-2F12-2E08-DB2776C19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F886EC2C-A59C-82FC-E4BB-8DE0BBB70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B33EBD03-03A6-F699-2241-219AD5FF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0F4F-EA90-BB4B-86CE-E384DCFEB434}" type="datetimeFigureOut">
              <a:rPr lang="ar-IQ" smtClean="0"/>
              <a:t>16/10/1444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74AEED56-1F3E-DA08-90B8-8E9EB880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42F93480-CD0C-F6FC-C90B-A8FF1B3B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303D-D297-024A-815B-1EEBD7D966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215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AB211BDE-9CFF-C5B2-87C2-2ECEA77C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B4DECBC1-260E-AD4D-7FF4-19329E1B1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78441874-FEE1-2E56-7782-CF263ADED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0F4F-EA90-BB4B-86CE-E384DCFEB434}" type="datetimeFigureOut">
              <a:rPr lang="ar-IQ" smtClean="0"/>
              <a:t>16/10/1444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3197AA61-6A9C-72C3-B164-E930E327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024FB29F-9220-304A-A43E-AC06FD96B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303D-D297-024A-815B-1EEBD7D966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6042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="" xmlns:a16="http://schemas.microsoft.com/office/drawing/2014/main" id="{5EA91EE9-3FB4-2C68-0FA1-56B844486A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" b="1011"/>
          <a:stretch/>
        </p:blipFill>
        <p:spPr>
          <a:xfrm>
            <a:off x="4982813" y="1193561"/>
            <a:ext cx="2730385" cy="357808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t="7537" r="16532" b="14396"/>
          <a:stretch/>
        </p:blipFill>
        <p:spPr>
          <a:xfrm>
            <a:off x="10774018" y="119270"/>
            <a:ext cx="1285462" cy="1345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2" y="119270"/>
            <a:ext cx="1037922" cy="1345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1883" y="4875986"/>
            <a:ext cx="453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3200" b="1" dirty="0" smtClean="0"/>
              <a:t>المؤتمر الطلابي السادس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69311" y="135116"/>
            <a:ext cx="6957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Ninevah </a:t>
            </a:r>
            <a:r>
              <a:rPr lang="en-US" sz="2800" b="1" dirty="0" smtClean="0"/>
              <a:t>University</a:t>
            </a:r>
            <a:endParaRPr lang="ar-IQ" sz="2800" b="1" dirty="0" smtClean="0"/>
          </a:p>
          <a:p>
            <a:pPr algn="ctr"/>
            <a:r>
              <a:rPr lang="en-US" sz="2800" b="1" dirty="0" smtClean="0"/>
              <a:t>College </a:t>
            </a:r>
            <a:r>
              <a:rPr lang="en-US" sz="2800" b="1" dirty="0"/>
              <a:t>of Medicine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2474" y="5565099"/>
            <a:ext cx="799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3200" b="1" dirty="0" smtClean="0">
                <a:solidFill>
                  <a:srgbClr val="C00000"/>
                </a:solidFill>
              </a:rPr>
              <a:t>بحوث طلبتنا ... تألق معرفي وإبداع متميز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9565" y="6254212"/>
            <a:ext cx="2156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2022-2023 </a:t>
            </a:r>
          </a:p>
        </p:txBody>
      </p:sp>
    </p:spTree>
    <p:extLst>
      <p:ext uri="{BB962C8B-B14F-4D97-AF65-F5344CB8AC3E}">
        <p14:creationId xmlns:p14="http://schemas.microsoft.com/office/powerpoint/2010/main" val="33838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95889"/>
            <a:ext cx="12192000" cy="1062112"/>
          </a:xfrm>
          <a:prstGeom prst="rect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41919" y="5866228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3658" y="5881466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96433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4127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17111" y="5297711"/>
            <a:ext cx="1022789" cy="996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82422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9492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368" y="5942232"/>
            <a:ext cx="795212" cy="795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5164" t="13510" r="16593" b="22242"/>
          <a:stretch/>
        </p:blipFill>
        <p:spPr>
          <a:xfrm>
            <a:off x="4003230" y="5923935"/>
            <a:ext cx="757488" cy="799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4752" t="15107" r="24512" b="34602"/>
          <a:stretch/>
        </p:blipFill>
        <p:spPr>
          <a:xfrm>
            <a:off x="742375" y="5942232"/>
            <a:ext cx="770727" cy="80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79" y="5923299"/>
            <a:ext cx="798560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5216" t="19538" r="13759" b="7978"/>
          <a:stretch/>
        </p:blipFill>
        <p:spPr>
          <a:xfrm>
            <a:off x="7451362" y="5407743"/>
            <a:ext cx="729779" cy="776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7873" y="5961153"/>
            <a:ext cx="741294" cy="7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4868" t="3037" r="6549" b="15809"/>
          <a:stretch/>
        </p:blipFill>
        <p:spPr>
          <a:xfrm>
            <a:off x="9156065" y="5923299"/>
            <a:ext cx="760876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556535"/>
              </p:ext>
            </p:extLst>
          </p:nvPr>
        </p:nvGraphicFramePr>
        <p:xfrm>
          <a:off x="5839154" y="1188032"/>
          <a:ext cx="5001491" cy="4064000"/>
        </p:xfrm>
        <a:graphic>
          <a:graphicData uri="http://schemas.openxmlformats.org/drawingml/2006/table">
            <a:tbl>
              <a:tblPr rtl="1" firstRow="1" firstCol="1" bandRow="1"/>
              <a:tblGrid>
                <a:gridCol w="1593273"/>
                <a:gridCol w="3408218"/>
              </a:tblGrid>
              <a:tr h="0">
                <a:tc>
                  <a:txBody>
                    <a:bodyPr/>
                    <a:lstStyle/>
                    <a:p>
                      <a:pPr marL="160020" marR="0" algn="l" rtl="0">
                        <a:lnSpc>
                          <a:spcPts val="1620"/>
                        </a:lnSpc>
                      </a:pPr>
                      <a:r>
                        <a:rPr lang="en-US" sz="11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1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Variable     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0">
                        <a:lnSpc>
                          <a:spcPts val="1620"/>
                        </a:lnSpc>
                      </a:pPr>
                      <a:r>
                        <a:rPr lang="ar-SA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algn="l" rtl="0">
                        <a:lnSpc>
                          <a:spcPts val="1620"/>
                        </a:lnSpc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</a:t>
                      </a:r>
                      <a:r>
                        <a:rPr lang="en-US" sz="11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(mean ± SD= 25 ± 6.7)                 </a:t>
                      </a:r>
                      <a:endParaRPr lang="en-US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100" kern="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11.6%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15-24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100" b="1" kern="1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ar-SA" sz="1100" b="1" kern="1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47.4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100" b="1" kern="10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25-34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ar-SA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28.1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35-44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ar-SA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12.9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≥45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0">
                        <a:lnSpc>
                          <a:spcPts val="1620"/>
                        </a:lnSpc>
                      </a:pPr>
                      <a:r>
                        <a:rPr lang="ar-SA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algn="l" rtl="0">
                        <a:lnSpc>
                          <a:spcPts val="1620"/>
                        </a:lnSpc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</a:t>
                      </a:r>
                      <a:r>
                        <a:rPr lang="en-US" sz="11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Duration of marriag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en-US" sz="1100" kern="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(mean ± SD= 33.2 ± 9.2)</a:t>
                      </a:r>
                      <a:endParaRPr lang="en-US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ar-SA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13.6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5770" marR="0" algn="l" rtl="0">
                        <a:lnSpc>
                          <a:spcPts val="1620"/>
                        </a:lnSpc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&lt;5 years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ar-SA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36.5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5770" marR="0" algn="l" rtl="0">
                        <a:lnSpc>
                          <a:spcPts val="1620"/>
                        </a:lnSpc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6-10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ar-SA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49.6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5770" marR="0" algn="l" rtl="0">
                        <a:lnSpc>
                          <a:spcPts val="1620"/>
                        </a:lnSpc>
                      </a:pPr>
                      <a:r>
                        <a:rPr lang="ar-SA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11&lt;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0">
                        <a:lnSpc>
                          <a:spcPts val="1620"/>
                        </a:lnSpc>
                      </a:pPr>
                      <a:r>
                        <a:rPr lang="ar-SA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algn="l" rtl="0">
                        <a:lnSpc>
                          <a:spcPts val="1620"/>
                        </a:lnSpc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</a:t>
                      </a:r>
                      <a:r>
                        <a:rPr lang="en-US" sz="11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Occupation</a:t>
                      </a: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100" b="1" kern="1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ar-SA" sz="1100" b="1" kern="1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83.4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100" b="1" kern="10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Housewives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ar-SA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16.6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Occupied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0">
                        <a:lnSpc>
                          <a:spcPts val="1620"/>
                        </a:lnSpc>
                      </a:pPr>
                      <a:r>
                        <a:rPr lang="ar-SA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algn="l" rtl="0">
                        <a:lnSpc>
                          <a:spcPts val="1620"/>
                        </a:lnSpc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4-</a:t>
                      </a:r>
                      <a:r>
                        <a:rPr lang="en-US" sz="11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Residence</a:t>
                      </a: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ar-SA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93.5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Urban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ar-SA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6.5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Rural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0">
                        <a:lnSpc>
                          <a:spcPts val="1620"/>
                        </a:lnSpc>
                      </a:pPr>
                      <a:r>
                        <a:rPr lang="ar-SA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algn="l" rtl="0">
                        <a:lnSpc>
                          <a:spcPts val="1620"/>
                        </a:lnSpc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5-</a:t>
                      </a:r>
                      <a:r>
                        <a:rPr lang="en-US" sz="11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education</a:t>
                      </a: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ar-SA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11.9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8620" marR="0" algn="l" rtl="0">
                        <a:lnSpc>
                          <a:spcPts val="1620"/>
                        </a:lnSpc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a-No formal education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100" b="1" kern="1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ar-SA" sz="1100" b="1" kern="1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57.5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8620" marR="0" algn="l" rtl="0">
                        <a:lnSpc>
                          <a:spcPts val="1620"/>
                        </a:lnSpc>
                      </a:pPr>
                      <a:r>
                        <a:rPr lang="en-US" sz="1100" b="1" kern="10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b- 6-12 years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ar-SA" sz="11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30.6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8620" marR="0" algn="l" rtl="0">
                        <a:lnSpc>
                          <a:spcPts val="1620"/>
                        </a:lnSpc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c- &gt;12 years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Flowchart: Manual Operation 26"/>
          <p:cNvSpPr/>
          <p:nvPr/>
        </p:nvSpPr>
        <p:spPr>
          <a:xfrm rot="5400000">
            <a:off x="-822702" y="975640"/>
            <a:ext cx="5666511" cy="3827145"/>
          </a:xfrm>
          <a:prstGeom prst="flowChartManualOperation">
            <a:avLst/>
          </a:prstGeom>
          <a:solidFill>
            <a:srgbClr val="86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92806" y="612016"/>
            <a:ext cx="75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Table(1)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Socio-demographic characteristics of the study sample : </a:t>
            </a:r>
          </a:p>
        </p:txBody>
      </p:sp>
      <p:sp>
        <p:nvSpPr>
          <p:cNvPr id="21" name="Oval 20"/>
          <p:cNvSpPr/>
          <p:nvPr/>
        </p:nvSpPr>
        <p:spPr>
          <a:xfrm>
            <a:off x="3298069" y="260912"/>
            <a:ext cx="1260076" cy="8174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94089" y="1135822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94089" y="2021636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11923" y="2912476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94089" y="3803316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94089" y="4689130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332679" y="1347435"/>
            <a:ext cx="13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(2)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38147" y="3999680"/>
            <a:ext cx="13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(5)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32679" y="3095041"/>
            <a:ext cx="133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(4)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2679" y="2236036"/>
            <a:ext cx="1308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(3)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68827" y="449147"/>
            <a:ext cx="135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(1)</a:t>
            </a:r>
            <a:endParaRPr lang="en-US" sz="20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32679" y="4904319"/>
            <a:ext cx="135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(6)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150752" y="2464644"/>
            <a:ext cx="3552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95889"/>
            <a:ext cx="12192000" cy="1062112"/>
          </a:xfrm>
          <a:prstGeom prst="rect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41919" y="5866228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3658" y="5881466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96433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4127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17111" y="5297711"/>
            <a:ext cx="1022789" cy="996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82422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9492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368" y="5942232"/>
            <a:ext cx="795212" cy="795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5164" t="13510" r="16593" b="22242"/>
          <a:stretch/>
        </p:blipFill>
        <p:spPr>
          <a:xfrm>
            <a:off x="4003230" y="5923935"/>
            <a:ext cx="757488" cy="799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4752" t="15107" r="24512" b="34602"/>
          <a:stretch/>
        </p:blipFill>
        <p:spPr>
          <a:xfrm>
            <a:off x="742375" y="5942232"/>
            <a:ext cx="770727" cy="80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79" y="5923299"/>
            <a:ext cx="798560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5216" t="19538" r="13759" b="7978"/>
          <a:stretch/>
        </p:blipFill>
        <p:spPr>
          <a:xfrm>
            <a:off x="7451362" y="5407743"/>
            <a:ext cx="729779" cy="776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7873" y="5961153"/>
            <a:ext cx="741294" cy="7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4868" t="3037" r="6549" b="15809"/>
          <a:stretch/>
        </p:blipFill>
        <p:spPr>
          <a:xfrm>
            <a:off x="9156065" y="5923299"/>
            <a:ext cx="760876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Flowchart: Manual Operation 26"/>
          <p:cNvSpPr/>
          <p:nvPr/>
        </p:nvSpPr>
        <p:spPr>
          <a:xfrm rot="5400000">
            <a:off x="-822702" y="975640"/>
            <a:ext cx="5666511" cy="3827145"/>
          </a:xfrm>
          <a:prstGeom prst="flowChartManualOperation">
            <a:avLst/>
          </a:prstGeom>
          <a:solidFill>
            <a:srgbClr val="86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92806" y="612016"/>
            <a:ext cx="75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Table(2) </a:t>
            </a:r>
            <a:r>
              <a:rPr lang="en-US" dirty="0" smtClean="0"/>
              <a:t>Medical </a:t>
            </a:r>
            <a:r>
              <a:rPr lang="en-US" dirty="0"/>
              <a:t>variables distribution among the sample </a:t>
            </a:r>
            <a:r>
              <a:rPr lang="en-US" dirty="0" smtClean="0"/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8069" y="260912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94089" y="1135822"/>
            <a:ext cx="1260076" cy="8174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94089" y="2021636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11923" y="2912476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94089" y="3803316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94089" y="4689130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332679" y="1347435"/>
            <a:ext cx="13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(2)</a:t>
            </a:r>
            <a:endParaRPr lang="en-US" sz="20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38147" y="3999680"/>
            <a:ext cx="13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(5)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32679" y="3095041"/>
            <a:ext cx="133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(4)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2679" y="2236036"/>
            <a:ext cx="1308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(3)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68827" y="449147"/>
            <a:ext cx="135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(1)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32679" y="4904319"/>
            <a:ext cx="135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(6)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150752" y="2464644"/>
            <a:ext cx="3552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703433"/>
              </p:ext>
            </p:extLst>
          </p:nvPr>
        </p:nvGraphicFramePr>
        <p:xfrm>
          <a:off x="5641919" y="1415516"/>
          <a:ext cx="5247973" cy="2993920"/>
        </p:xfrm>
        <a:graphic>
          <a:graphicData uri="http://schemas.openxmlformats.org/drawingml/2006/table">
            <a:tbl>
              <a:tblPr firstRow="1" firstCol="1" bandRow="1"/>
              <a:tblGrid>
                <a:gridCol w="2873794"/>
                <a:gridCol w="2374179"/>
              </a:tblGrid>
              <a:tr h="299392">
                <a:tc>
                  <a:txBody>
                    <a:bodyPr/>
                    <a:lstStyle/>
                    <a:p>
                      <a:pPr marL="99695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Variables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99392">
                <a:tc>
                  <a:txBody>
                    <a:bodyPr/>
                    <a:lstStyle/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Headache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92">
                <a:tc>
                  <a:txBody>
                    <a:bodyPr/>
                    <a:lstStyle/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Psychological factors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92">
                <a:tc>
                  <a:txBody>
                    <a:bodyPr/>
                    <a:lstStyle/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Hypertension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92">
                <a:tc>
                  <a:txBody>
                    <a:bodyPr/>
                    <a:lstStyle/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Lactating now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92">
                <a:tc>
                  <a:txBody>
                    <a:bodyPr/>
                    <a:lstStyle/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Allergy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92">
                <a:tc>
                  <a:txBody>
                    <a:bodyPr/>
                    <a:lstStyle/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Varicose vein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92">
                <a:tc>
                  <a:txBody>
                    <a:bodyPr/>
                    <a:lstStyle/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Diabetes mellitus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92">
                <a:tc>
                  <a:txBody>
                    <a:bodyPr/>
                    <a:lstStyle/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Jaundice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92">
                <a:tc>
                  <a:txBody>
                    <a:bodyPr/>
                    <a:lstStyle/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Thrombophlebitis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8.8%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3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95889"/>
            <a:ext cx="12192000" cy="1062112"/>
          </a:xfrm>
          <a:prstGeom prst="rect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41919" y="5866228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3658" y="5881466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96433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4127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17111" y="5297711"/>
            <a:ext cx="1022789" cy="996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82422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9492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368" y="5942232"/>
            <a:ext cx="795212" cy="795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5164" t="13510" r="16593" b="22242"/>
          <a:stretch/>
        </p:blipFill>
        <p:spPr>
          <a:xfrm>
            <a:off x="4003230" y="5923935"/>
            <a:ext cx="757488" cy="799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4752" t="15107" r="24512" b="34602"/>
          <a:stretch/>
        </p:blipFill>
        <p:spPr>
          <a:xfrm>
            <a:off x="742375" y="5942232"/>
            <a:ext cx="770727" cy="80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79" y="5923299"/>
            <a:ext cx="798560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5216" t="19538" r="13759" b="7978"/>
          <a:stretch/>
        </p:blipFill>
        <p:spPr>
          <a:xfrm>
            <a:off x="7451362" y="5407743"/>
            <a:ext cx="729779" cy="776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7873" y="5961153"/>
            <a:ext cx="741294" cy="7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4868" t="3037" r="6549" b="15809"/>
          <a:stretch/>
        </p:blipFill>
        <p:spPr>
          <a:xfrm>
            <a:off x="9156065" y="5923299"/>
            <a:ext cx="760876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Flowchart: Manual Operation 26"/>
          <p:cNvSpPr/>
          <p:nvPr/>
        </p:nvSpPr>
        <p:spPr>
          <a:xfrm rot="5400000">
            <a:off x="-822702" y="975640"/>
            <a:ext cx="5666511" cy="3827145"/>
          </a:xfrm>
          <a:prstGeom prst="flowChartManualOperation">
            <a:avLst/>
          </a:prstGeom>
          <a:solidFill>
            <a:srgbClr val="86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92806" y="612016"/>
            <a:ext cx="75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Table(3) </a:t>
            </a:r>
            <a:r>
              <a:rPr lang="en-US" dirty="0" smtClean="0"/>
              <a:t>Distribution </a:t>
            </a:r>
            <a:r>
              <a:rPr lang="en-US" dirty="0"/>
              <a:t>of the obstetric variable among the study subjects </a:t>
            </a:r>
            <a:r>
              <a:rPr lang="en-US" dirty="0" smtClean="0"/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8069" y="260912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94089" y="1135822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94089" y="2021636"/>
            <a:ext cx="1260076" cy="8174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11923" y="2912476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94089" y="3803316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94089" y="4689130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332679" y="1347435"/>
            <a:ext cx="13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(2)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38147" y="3999680"/>
            <a:ext cx="13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(5)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32679" y="3095041"/>
            <a:ext cx="133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(4)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2679" y="2236036"/>
            <a:ext cx="1308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(3)</a:t>
            </a:r>
            <a:endParaRPr lang="en-US" sz="20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68827" y="449147"/>
            <a:ext cx="135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(1)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32679" y="4904319"/>
            <a:ext cx="135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(6)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150752" y="2464644"/>
            <a:ext cx="3552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534995"/>
              </p:ext>
            </p:extLst>
          </p:nvPr>
        </p:nvGraphicFramePr>
        <p:xfrm>
          <a:off x="5567394" y="1300594"/>
          <a:ext cx="5921773" cy="3388536"/>
        </p:xfrm>
        <a:graphic>
          <a:graphicData uri="http://schemas.openxmlformats.org/drawingml/2006/table">
            <a:tbl>
              <a:tblPr rtl="1" firstRow="1" firstCol="1" bandRow="1"/>
              <a:tblGrid>
                <a:gridCol w="2595846"/>
                <a:gridCol w="3325927"/>
              </a:tblGrid>
              <a:tr h="28237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Variables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Parity                           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0.0%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7432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66.1%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7432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1-4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33.9%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7432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≥5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18.1%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Abortion                     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17.0%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7432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76.6%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7432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1-2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6.4%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27432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≥3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69.2%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432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Spontaneous Abortion 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30.8%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432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Accidental Abortion 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7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11.8%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Still birth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9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95889"/>
            <a:ext cx="12192000" cy="1062112"/>
          </a:xfrm>
          <a:prstGeom prst="rect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41919" y="5866228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3658" y="5881466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96433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4127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17111" y="5297711"/>
            <a:ext cx="1022789" cy="996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82422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9492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368" y="5942232"/>
            <a:ext cx="795212" cy="795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5164" t="13510" r="16593" b="22242"/>
          <a:stretch/>
        </p:blipFill>
        <p:spPr>
          <a:xfrm>
            <a:off x="4003230" y="5923935"/>
            <a:ext cx="757488" cy="799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4752" t="15107" r="24512" b="34602"/>
          <a:stretch/>
        </p:blipFill>
        <p:spPr>
          <a:xfrm>
            <a:off x="742375" y="5942232"/>
            <a:ext cx="770727" cy="80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79" y="5923299"/>
            <a:ext cx="798560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5216" t="19538" r="13759" b="7978"/>
          <a:stretch/>
        </p:blipFill>
        <p:spPr>
          <a:xfrm>
            <a:off x="7451362" y="5407743"/>
            <a:ext cx="729779" cy="776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7873" y="5961153"/>
            <a:ext cx="741294" cy="7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4868" t="3037" r="6549" b="15809"/>
          <a:stretch/>
        </p:blipFill>
        <p:spPr>
          <a:xfrm>
            <a:off x="9156065" y="5923299"/>
            <a:ext cx="760876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Flowchart: Manual Operation 26"/>
          <p:cNvSpPr/>
          <p:nvPr/>
        </p:nvSpPr>
        <p:spPr>
          <a:xfrm rot="5400000">
            <a:off x="-822702" y="975640"/>
            <a:ext cx="5666511" cy="3827145"/>
          </a:xfrm>
          <a:prstGeom prst="flowChartManualOperation">
            <a:avLst/>
          </a:prstGeom>
          <a:solidFill>
            <a:srgbClr val="86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92806" y="612016"/>
            <a:ext cx="7517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Table(4) </a:t>
            </a:r>
            <a:r>
              <a:rPr lang="en-US" dirty="0" smtClean="0"/>
              <a:t>Classification </a:t>
            </a:r>
            <a:r>
              <a:rPr lang="en-US" dirty="0"/>
              <a:t>of the gynecological parameters among the study sample </a:t>
            </a:r>
            <a:r>
              <a:rPr lang="en-US" dirty="0" smtClean="0"/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8069" y="260912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94089" y="1135822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94089" y="2021636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11923" y="2912476"/>
            <a:ext cx="1260076" cy="8174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94089" y="3803316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94089" y="4689130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332679" y="1347435"/>
            <a:ext cx="13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(2)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38147" y="3999680"/>
            <a:ext cx="13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(5)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32679" y="3095041"/>
            <a:ext cx="133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(4)</a:t>
            </a:r>
            <a:endParaRPr lang="en-US" sz="20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2679" y="2236036"/>
            <a:ext cx="1308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(3)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68827" y="449147"/>
            <a:ext cx="135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(1)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32679" y="4904319"/>
            <a:ext cx="135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(6)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150752" y="2464644"/>
            <a:ext cx="3552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154716"/>
              </p:ext>
            </p:extLst>
          </p:nvPr>
        </p:nvGraphicFramePr>
        <p:xfrm>
          <a:off x="5516391" y="1458801"/>
          <a:ext cx="5972776" cy="3445517"/>
        </p:xfrm>
        <a:graphic>
          <a:graphicData uri="http://schemas.openxmlformats.org/drawingml/2006/table">
            <a:tbl>
              <a:tblPr firstRow="1" firstCol="1" bandRow="1"/>
              <a:tblGrid>
                <a:gridCol w="3257878"/>
                <a:gridCol w="2714898"/>
              </a:tblGrid>
              <a:tr h="313229">
                <a:tc>
                  <a:txBody>
                    <a:bodyPr/>
                    <a:lstStyle/>
                    <a:p>
                      <a:pPr marL="99695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Parameters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13229">
                <a:tc>
                  <a:txBody>
                    <a:bodyPr/>
                    <a:lstStyle/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Pelvic inflammation</a:t>
                      </a:r>
                      <a:endParaRPr lang="en-US" sz="1400" b="1" dirty="0">
                        <a:solidFill>
                          <a:srgbClr val="66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29">
                <a:tc>
                  <a:txBody>
                    <a:bodyPr/>
                    <a:lstStyle/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dysmenorrhea</a:t>
                      </a:r>
                      <a:endParaRPr lang="en-US" sz="1400" b="1" dirty="0">
                        <a:solidFill>
                          <a:srgbClr val="66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29">
                <a:tc>
                  <a:txBody>
                    <a:bodyPr/>
                    <a:lstStyle/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Loss of libido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29">
                <a:tc>
                  <a:txBody>
                    <a:bodyPr/>
                    <a:lstStyle/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Sexual difficulty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686">
                <a:tc>
                  <a:txBody>
                    <a:bodyPr/>
                    <a:lstStyle/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Vaginal discharge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a-No discharge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b-Abnormal discharge</a:t>
                      </a:r>
                      <a:endParaRPr lang="en-US" sz="1400" b="1" dirty="0">
                        <a:solidFill>
                          <a:srgbClr val="66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686">
                <a:tc>
                  <a:txBody>
                    <a:bodyPr/>
                    <a:lstStyle/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Menstrual cycle: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a- Regular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9969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b- Irregular</a:t>
                      </a:r>
                      <a:endParaRPr lang="en-US" sz="1400" b="1" dirty="0">
                        <a:solidFill>
                          <a:srgbClr val="66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95889"/>
            <a:ext cx="12192000" cy="1062112"/>
          </a:xfrm>
          <a:prstGeom prst="rect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41919" y="5866228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3658" y="5881466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96433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4127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17111" y="5297711"/>
            <a:ext cx="1022789" cy="996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82422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9492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368" y="5942232"/>
            <a:ext cx="795212" cy="795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5164" t="13510" r="16593" b="22242"/>
          <a:stretch/>
        </p:blipFill>
        <p:spPr>
          <a:xfrm>
            <a:off x="4003230" y="5923935"/>
            <a:ext cx="757488" cy="799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4752" t="15107" r="24512" b="34602"/>
          <a:stretch/>
        </p:blipFill>
        <p:spPr>
          <a:xfrm>
            <a:off x="742375" y="5942232"/>
            <a:ext cx="770727" cy="80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79" y="5923299"/>
            <a:ext cx="798560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5216" t="19538" r="13759" b="7978"/>
          <a:stretch/>
        </p:blipFill>
        <p:spPr>
          <a:xfrm>
            <a:off x="7451362" y="5407743"/>
            <a:ext cx="729779" cy="776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7873" y="5961153"/>
            <a:ext cx="741294" cy="7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4868" t="3037" r="6549" b="15809"/>
          <a:stretch/>
        </p:blipFill>
        <p:spPr>
          <a:xfrm>
            <a:off x="9156065" y="5923299"/>
            <a:ext cx="760876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Flowchart: Manual Operation 26"/>
          <p:cNvSpPr/>
          <p:nvPr/>
        </p:nvSpPr>
        <p:spPr>
          <a:xfrm rot="5400000">
            <a:off x="-822702" y="975640"/>
            <a:ext cx="5666511" cy="3827145"/>
          </a:xfrm>
          <a:prstGeom prst="flowChartManualOperation">
            <a:avLst/>
          </a:prstGeom>
          <a:solidFill>
            <a:srgbClr val="86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92806" y="612016"/>
            <a:ext cx="7517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Table(5) </a:t>
            </a:r>
            <a:r>
              <a:rPr lang="en-US" dirty="0" smtClean="0"/>
              <a:t>Causes </a:t>
            </a:r>
            <a:r>
              <a:rPr lang="en-US" dirty="0"/>
              <a:t>of using family planning methods among the study </a:t>
            </a:r>
            <a:endParaRPr lang="en-US" dirty="0" smtClean="0"/>
          </a:p>
          <a:p>
            <a:pPr algn="l"/>
            <a:r>
              <a:rPr lang="en-US" dirty="0" smtClean="0"/>
              <a:t>women 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8069" y="260912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94089" y="1135822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94089" y="2021636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11923" y="2912476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94089" y="3803316"/>
            <a:ext cx="1260076" cy="8174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94089" y="4689130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332679" y="1347435"/>
            <a:ext cx="13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(2)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38147" y="3999680"/>
            <a:ext cx="13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(5)</a:t>
            </a:r>
            <a:endParaRPr lang="en-US" sz="20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32679" y="3095041"/>
            <a:ext cx="133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(4)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2679" y="2236036"/>
            <a:ext cx="1308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(3)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68827" y="449147"/>
            <a:ext cx="135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(1)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32679" y="4904319"/>
            <a:ext cx="135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(6)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150752" y="2464644"/>
            <a:ext cx="3552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19043"/>
              </p:ext>
            </p:extLst>
          </p:nvPr>
        </p:nvGraphicFramePr>
        <p:xfrm>
          <a:off x="5971310" y="1593276"/>
          <a:ext cx="5029200" cy="2406404"/>
        </p:xfrm>
        <a:graphic>
          <a:graphicData uri="http://schemas.openxmlformats.org/drawingml/2006/table">
            <a:tbl>
              <a:tblPr rtl="1" firstRow="1" firstCol="1" bandRow="1"/>
              <a:tblGrid>
                <a:gridCol w="2038844"/>
                <a:gridCol w="2990356"/>
              </a:tblGrid>
              <a:tr h="343772"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Reasons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43772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400" b="1" kern="1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ar-SA" sz="1400" b="1" kern="1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31.9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b="1" kern="1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 parity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72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400" b="1" kern="1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ar-SA" sz="1400" b="1" kern="1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21.5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b="1" kern="1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Family causes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72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ar-SA" sz="14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19.7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Socioeconomic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72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ar-SA" sz="14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14.3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Child spacing for&gt;2years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72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ar-SA" sz="14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12.6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Medical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72"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ts val="1620"/>
                        </a:lnSpc>
                      </a:pPr>
                      <a:r>
                        <a:rPr lang="en-US" sz="1400" kern="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0.0%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Others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95889"/>
            <a:ext cx="12192000" cy="1062112"/>
          </a:xfrm>
          <a:prstGeom prst="rect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41919" y="5866228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3658" y="5881466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96433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4127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17111" y="5297711"/>
            <a:ext cx="1022789" cy="996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82422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9492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368" y="5942232"/>
            <a:ext cx="795212" cy="795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5164" t="13510" r="16593" b="22242"/>
          <a:stretch/>
        </p:blipFill>
        <p:spPr>
          <a:xfrm>
            <a:off x="4003230" y="5923935"/>
            <a:ext cx="757488" cy="799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4752" t="15107" r="24512" b="34602"/>
          <a:stretch/>
        </p:blipFill>
        <p:spPr>
          <a:xfrm>
            <a:off x="742375" y="5942232"/>
            <a:ext cx="770727" cy="80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79" y="5923299"/>
            <a:ext cx="798560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5216" t="19538" r="13759" b="7978"/>
          <a:stretch/>
        </p:blipFill>
        <p:spPr>
          <a:xfrm>
            <a:off x="7451362" y="5407743"/>
            <a:ext cx="729779" cy="776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7873" y="5961153"/>
            <a:ext cx="741294" cy="7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4868" t="3037" r="6549" b="15809"/>
          <a:stretch/>
        </p:blipFill>
        <p:spPr>
          <a:xfrm>
            <a:off x="9156065" y="5923299"/>
            <a:ext cx="760876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Flowchart: Manual Operation 26"/>
          <p:cNvSpPr/>
          <p:nvPr/>
        </p:nvSpPr>
        <p:spPr>
          <a:xfrm rot="5400000">
            <a:off x="-822702" y="975640"/>
            <a:ext cx="5666511" cy="3827145"/>
          </a:xfrm>
          <a:prstGeom prst="flowChartManualOperation">
            <a:avLst/>
          </a:prstGeom>
          <a:solidFill>
            <a:srgbClr val="86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92806" y="612016"/>
            <a:ext cx="75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Table(6) </a:t>
            </a:r>
            <a:r>
              <a:rPr lang="en-US" dirty="0" smtClean="0"/>
              <a:t>Contraceptive </a:t>
            </a:r>
            <a:r>
              <a:rPr lang="en-US" dirty="0"/>
              <a:t>methods used among the study </a:t>
            </a:r>
            <a:r>
              <a:rPr lang="en-US" dirty="0" smtClean="0"/>
              <a:t>sample: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8069" y="260912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94089" y="1135822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94089" y="2021636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11923" y="2912476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94089" y="3803316"/>
            <a:ext cx="1260076" cy="817419"/>
          </a:xfrm>
          <a:prstGeom prst="ellipse">
            <a:avLst/>
          </a:prstGeom>
          <a:solidFill>
            <a:srgbClr val="864077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94089" y="4689130"/>
            <a:ext cx="1260076" cy="8174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332679" y="1347435"/>
            <a:ext cx="13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(2)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38147" y="3999680"/>
            <a:ext cx="13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(5)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32679" y="3095041"/>
            <a:ext cx="133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(4)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2679" y="2236036"/>
            <a:ext cx="1308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(3)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68827" y="449147"/>
            <a:ext cx="135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(1)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32679" y="4904319"/>
            <a:ext cx="135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(6)</a:t>
            </a:r>
            <a:endParaRPr lang="en-US" sz="20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150752" y="2464644"/>
            <a:ext cx="3552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470723"/>
              </p:ext>
            </p:extLst>
          </p:nvPr>
        </p:nvGraphicFramePr>
        <p:xfrm>
          <a:off x="5207693" y="1315343"/>
          <a:ext cx="5889798" cy="3305391"/>
        </p:xfrm>
        <a:graphic>
          <a:graphicData uri="http://schemas.openxmlformats.org/drawingml/2006/table">
            <a:tbl>
              <a:tblPr rtl="1" firstRow="1" firstCol="1" bandRow="1"/>
              <a:tblGrid>
                <a:gridCol w="1382822"/>
                <a:gridCol w="2253488"/>
                <a:gridCol w="2253488"/>
              </a:tblGrid>
              <a:tr h="2542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620"/>
                        </a:lnSpc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 value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Methods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508521">
                <a:tc rowSpan="10"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ts val="1620"/>
                        </a:lnSpc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kern="1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ts val="1620"/>
                        </a:lnSpc>
                      </a:pPr>
                      <a:endParaRPr lang="en-US" sz="1400" b="1" kern="1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ts val="1620"/>
                        </a:lnSpc>
                      </a:pPr>
                      <a:endParaRPr lang="en-US" sz="1400" b="1" kern="1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ts val="1620"/>
                        </a:lnSpc>
                      </a:pPr>
                      <a:endParaRPr lang="en-US" sz="1400" b="1" kern="1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ts val="1620"/>
                        </a:lnSpc>
                      </a:pP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ts val="1620"/>
                        </a:lnSpc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b="1" kern="10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40.6%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b="1" kern="10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Oral contraceptive pills 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b="1" kern="10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27.4%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b="1" kern="10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Depo Provera injection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11.3%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IUCD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11.0%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Vaginal pills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8.4%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Male condom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3.2%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Isolation 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1.3%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Safety period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0.3%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Female condom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0.3%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Lactation 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2.6%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ts val="1620"/>
                        </a:lnSpc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methods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2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95889"/>
            <a:ext cx="12192000" cy="1062112"/>
          </a:xfrm>
          <a:prstGeom prst="rect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41919" y="5866228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3658" y="5881466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96433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4127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64630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37285" y="5351341"/>
            <a:ext cx="972724" cy="9952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9492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368" y="5942232"/>
            <a:ext cx="795212" cy="795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5164" t="13510" r="16593" b="22242"/>
          <a:stretch/>
        </p:blipFill>
        <p:spPr>
          <a:xfrm>
            <a:off x="4003230" y="5923935"/>
            <a:ext cx="757488" cy="799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4752" t="15107" r="24512" b="34602"/>
          <a:stretch/>
        </p:blipFill>
        <p:spPr>
          <a:xfrm>
            <a:off x="742375" y="5942232"/>
            <a:ext cx="770727" cy="80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79" y="5923299"/>
            <a:ext cx="798560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5216" t="19538" r="13759" b="7978"/>
          <a:stretch/>
        </p:blipFill>
        <p:spPr>
          <a:xfrm>
            <a:off x="7454727" y="5961152"/>
            <a:ext cx="729779" cy="776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7873" y="5961153"/>
            <a:ext cx="741294" cy="7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4868" t="3037" r="6549" b="15809"/>
          <a:stretch/>
        </p:blipFill>
        <p:spPr>
          <a:xfrm>
            <a:off x="9156065" y="5462583"/>
            <a:ext cx="760876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10141" y="139510"/>
            <a:ext cx="3972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20" name="Minus 19"/>
          <p:cNvSpPr/>
          <p:nvPr/>
        </p:nvSpPr>
        <p:spPr>
          <a:xfrm rot="5400000">
            <a:off x="2955667" y="2809834"/>
            <a:ext cx="6159194" cy="914400"/>
          </a:xfrm>
          <a:prstGeom prst="mathMinus">
            <a:avLst>
              <a:gd name="adj1" fmla="val 8236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21223" y="1154084"/>
            <a:ext cx="2991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Mosul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Iraq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02676" y="1154084"/>
            <a:ext cx="3559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Dakahlia 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Egypt 2020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/>
          <a:srcRect l="464" t="620" r="646" b="1215"/>
          <a:stretch/>
        </p:blipFill>
        <p:spPr>
          <a:xfrm>
            <a:off x="146588" y="1912184"/>
            <a:ext cx="5716203" cy="34106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/>
          <a:srcRect l="676" t="615" r="419" b="1356"/>
          <a:stretch/>
        </p:blipFill>
        <p:spPr>
          <a:xfrm>
            <a:off x="6345589" y="1912204"/>
            <a:ext cx="5724939" cy="3410602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/>
          <p:nvPr/>
        </p:nvCxnSpPr>
        <p:spPr>
          <a:xfrm>
            <a:off x="1772087" y="1615749"/>
            <a:ext cx="260612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64630" y="1615749"/>
            <a:ext cx="3304862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53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95889"/>
            <a:ext cx="12192000" cy="1062112"/>
          </a:xfrm>
          <a:prstGeom prst="rect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41919" y="5866228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3658" y="5881466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96433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4127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64630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82422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53264" y="5306674"/>
            <a:ext cx="940617" cy="982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368" y="5942232"/>
            <a:ext cx="795212" cy="795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5164" t="13510" r="16593" b="22242"/>
          <a:stretch/>
        </p:blipFill>
        <p:spPr>
          <a:xfrm>
            <a:off x="4003230" y="5923935"/>
            <a:ext cx="757488" cy="799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4752" t="15107" r="24512" b="34602"/>
          <a:stretch/>
        </p:blipFill>
        <p:spPr>
          <a:xfrm>
            <a:off x="742375" y="5942232"/>
            <a:ext cx="770727" cy="80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79" y="5923299"/>
            <a:ext cx="798560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5216" t="19538" r="13759" b="7978"/>
          <a:stretch/>
        </p:blipFill>
        <p:spPr>
          <a:xfrm>
            <a:off x="7454727" y="5961152"/>
            <a:ext cx="729779" cy="776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2926" y="5414689"/>
            <a:ext cx="741294" cy="7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4868" t="3037" r="6549" b="15809"/>
          <a:stretch/>
        </p:blipFill>
        <p:spPr>
          <a:xfrm>
            <a:off x="9156065" y="5923299"/>
            <a:ext cx="760876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مربع نص 2">
            <a:extLst>
              <a:ext uri="{FF2B5EF4-FFF2-40B4-BE49-F238E27FC236}">
                <a16:creationId xmlns="" xmlns:a16="http://schemas.microsoft.com/office/drawing/2014/main" id="{76A0FBC6-94A4-D8E5-A952-3784199E2E94}"/>
              </a:ext>
            </a:extLst>
          </p:cNvPr>
          <p:cNvSpPr txBox="1"/>
          <p:nvPr/>
        </p:nvSpPr>
        <p:spPr>
          <a:xfrm>
            <a:off x="445499" y="1662650"/>
            <a:ext cx="10873195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was concluded that, family planning is very important for ensuring the health of the mother &amp; her infants. Different methods of family planning were available &amp; accessable for the postnatal women attending family planning unit. Many significant variables can affect the choice of family planning methods especially high parity, lengthening the child spacing &amp; urban residence. The reason of deteriorating socio- economic status during the meantime have an important role in increasing number of women asking for contraceptive methods rather than other causes (medical, high parity or increasing birth interval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ar-IQ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499" y="495991"/>
            <a:ext cx="4209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4400" b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8092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95889"/>
            <a:ext cx="12192000" cy="1062112"/>
          </a:xfrm>
          <a:prstGeom prst="rect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41919" y="5866228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3658" y="5881466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96433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4127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64630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82422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53264" y="5306674"/>
            <a:ext cx="940617" cy="982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368" y="5942232"/>
            <a:ext cx="795212" cy="795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5164" t="13510" r="16593" b="22242"/>
          <a:stretch/>
        </p:blipFill>
        <p:spPr>
          <a:xfrm>
            <a:off x="4003230" y="5923935"/>
            <a:ext cx="757488" cy="799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4752" t="15107" r="24512" b="34602"/>
          <a:stretch/>
        </p:blipFill>
        <p:spPr>
          <a:xfrm>
            <a:off x="742375" y="5942232"/>
            <a:ext cx="770727" cy="80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79" y="5923299"/>
            <a:ext cx="798560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5216" t="19538" r="13759" b="7978"/>
          <a:stretch/>
        </p:blipFill>
        <p:spPr>
          <a:xfrm>
            <a:off x="7454727" y="5961152"/>
            <a:ext cx="729779" cy="776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2926" y="5414689"/>
            <a:ext cx="741294" cy="7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4868" t="3037" r="6549" b="15809"/>
          <a:stretch/>
        </p:blipFill>
        <p:spPr>
          <a:xfrm>
            <a:off x="9156065" y="5923299"/>
            <a:ext cx="760876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36623" y="306565"/>
            <a:ext cx="49199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</a:p>
        </p:txBody>
      </p:sp>
      <p:sp>
        <p:nvSpPr>
          <p:cNvPr id="5" name="Left-Right-Up Arrow 4"/>
          <p:cNvSpPr/>
          <p:nvPr/>
        </p:nvSpPr>
        <p:spPr>
          <a:xfrm rot="10800000">
            <a:off x="4810357" y="2049469"/>
            <a:ext cx="2692941" cy="1767158"/>
          </a:xfrm>
          <a:prstGeom prst="leftRightUpArrow">
            <a:avLst>
              <a:gd name="adj1" fmla="val 11301"/>
              <a:gd name="adj2" fmla="val 22260"/>
              <a:gd name="adj3" fmla="val 24315"/>
            </a:avLst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41994" y="1322584"/>
            <a:ext cx="4618724" cy="22740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0266" y="1430431"/>
            <a:ext cx="4422180" cy="203132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Encouraging the women to get access to the family planning unit &amp; making the contraceptive methods more available &amp; accessable especially for rural areas because far areas &amp; cost of transport can impede the reach of these methods to the rural women.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568638" y="1575376"/>
            <a:ext cx="4183338" cy="17685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51398" y="1700010"/>
            <a:ext cx="4017818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Emphasize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role of the health education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mass media about the use of family planning methods in order to promote the health of the mother &amp; her infant 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873991" y="3890486"/>
            <a:ext cx="4921654" cy="15980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24127" y="3957618"/>
            <a:ext cx="4821382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use of male condom should be encouraged as an effective contraceptive method with explaining its additive role in decreasing the spread of sexually transmitted diseases .</a:t>
            </a:r>
          </a:p>
        </p:txBody>
      </p:sp>
    </p:spTree>
    <p:extLst>
      <p:ext uri="{BB962C8B-B14F-4D97-AF65-F5344CB8AC3E}">
        <p14:creationId xmlns:p14="http://schemas.microsoft.com/office/powerpoint/2010/main" val="23672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751" r="17400"/>
          <a:stretch/>
        </p:blipFill>
        <p:spPr>
          <a:xfrm>
            <a:off x="3744096" y="1684335"/>
            <a:ext cx="4534931" cy="46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lay 5"/>
          <p:cNvSpPr/>
          <p:nvPr/>
        </p:nvSpPr>
        <p:spPr>
          <a:xfrm>
            <a:off x="-140677" y="-168812"/>
            <a:ext cx="7638758" cy="7216726"/>
          </a:xfrm>
          <a:prstGeom prst="flowChartDelay">
            <a:avLst/>
          </a:prstGeom>
          <a:solidFill>
            <a:schemeClr val="bg1"/>
          </a:solidFill>
          <a:ln w="762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562" t="2179" r="14669" b="1373"/>
          <a:stretch/>
        </p:blipFill>
        <p:spPr>
          <a:xfrm>
            <a:off x="227529" y="1128611"/>
            <a:ext cx="6164584" cy="44492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25609" y="2151727"/>
            <a:ext cx="43599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Affecting the Choice </a:t>
            </a:r>
          </a:p>
          <a:p>
            <a:pPr algn="ctr"/>
            <a:r>
              <a:rPr lang="en-US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Family Planning Method among </a:t>
            </a:r>
          </a:p>
          <a:p>
            <a:pPr algn="ctr"/>
            <a:r>
              <a:rPr lang="en-US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Women in Mosul</a:t>
            </a:r>
          </a:p>
        </p:txBody>
      </p:sp>
    </p:spTree>
    <p:extLst>
      <p:ext uri="{BB962C8B-B14F-4D97-AF65-F5344CB8AC3E}">
        <p14:creationId xmlns:p14="http://schemas.microsoft.com/office/powerpoint/2010/main" val="402062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95889"/>
            <a:ext cx="12192000" cy="1062112"/>
          </a:xfrm>
          <a:prstGeom prst="rect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41919" y="5866228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7553" y="5364313"/>
            <a:ext cx="962179" cy="9849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96433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4127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64630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82422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9492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368" y="5942232"/>
            <a:ext cx="795212" cy="795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5164" t="13510" r="16593" b="22242"/>
          <a:stretch/>
        </p:blipFill>
        <p:spPr>
          <a:xfrm>
            <a:off x="4003230" y="5923935"/>
            <a:ext cx="757488" cy="799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4752" t="15107" r="24512" b="34602"/>
          <a:stretch/>
        </p:blipFill>
        <p:spPr>
          <a:xfrm>
            <a:off x="742375" y="5434279"/>
            <a:ext cx="770727" cy="80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79" y="5923299"/>
            <a:ext cx="798560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5216" t="19538" r="13759" b="7978"/>
          <a:stretch/>
        </p:blipFill>
        <p:spPr>
          <a:xfrm>
            <a:off x="7454727" y="5961152"/>
            <a:ext cx="729779" cy="776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7873" y="5961153"/>
            <a:ext cx="741294" cy="7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4868" t="3037" r="6549" b="15809"/>
          <a:stretch/>
        </p:blipFill>
        <p:spPr>
          <a:xfrm>
            <a:off x="9156065" y="5923299"/>
            <a:ext cx="760876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Rectangle 27"/>
          <p:cNvSpPr/>
          <p:nvPr/>
        </p:nvSpPr>
        <p:spPr>
          <a:xfrm>
            <a:off x="627553" y="331774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n-GB" sz="28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GB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family and community </a:t>
            </a:r>
            <a:r>
              <a:rPr lang="en-GB" sz="28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endParaRPr lang="ar-IQ" sz="28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2116" y="235917"/>
            <a:ext cx="42025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>
                <a:solidFill>
                  <a:srgbClr val="660066"/>
                </a:solidFill>
              </a:rPr>
              <a:t>Supervised </a:t>
            </a:r>
            <a:r>
              <a:rPr lang="en-GB" sz="5400" b="1" smtClean="0">
                <a:solidFill>
                  <a:srgbClr val="660066"/>
                </a:solidFill>
              </a:rPr>
              <a:t>by</a:t>
            </a:r>
            <a:endParaRPr lang="en-US" sz="5400" b="1"/>
          </a:p>
        </p:txBody>
      </p:sp>
      <p:sp>
        <p:nvSpPr>
          <p:cNvPr id="32" name="Rectangle 31"/>
          <p:cNvSpPr/>
          <p:nvPr/>
        </p:nvSpPr>
        <p:spPr>
          <a:xfrm>
            <a:off x="6818418" y="3313023"/>
            <a:ext cx="46527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obstetrics and </a:t>
            </a:r>
            <a:r>
              <a:rPr lang="en-US" sz="28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gynecology</a:t>
            </a:r>
            <a:endParaRPr lang="en-US" sz="28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27738" y="1708798"/>
            <a:ext cx="4356387" cy="1393160"/>
          </a:xfrm>
          <a:prstGeom prst="roundRect">
            <a:avLst>
              <a:gd name="adj" fmla="val 3283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21884" y="2205323"/>
            <a:ext cx="396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Delal Ahmad Al-Aljumaily 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04228" y="1708798"/>
            <a:ext cx="4356387" cy="1393160"/>
          </a:xfrm>
          <a:prstGeom prst="roundRect">
            <a:avLst>
              <a:gd name="adj" fmla="val 3283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27828" y="2051435"/>
            <a:ext cx="3856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ASST.Prof.Dr. Dhukaa’ Abbas </a:t>
            </a:r>
            <a:endParaRPr lang="ar-IQ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AL-Jawadi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2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95889"/>
            <a:ext cx="12192000" cy="1062112"/>
          </a:xfrm>
          <a:prstGeom prst="rect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41919" y="5866228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7553" y="5364313"/>
            <a:ext cx="962179" cy="9849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96433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4127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64630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82422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9492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368" y="5942232"/>
            <a:ext cx="795212" cy="795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5164" t="13510" r="16593" b="22242"/>
          <a:stretch/>
        </p:blipFill>
        <p:spPr>
          <a:xfrm>
            <a:off x="4003230" y="5923935"/>
            <a:ext cx="757488" cy="799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4752" t="15107" r="24512" b="34602"/>
          <a:stretch/>
        </p:blipFill>
        <p:spPr>
          <a:xfrm>
            <a:off x="742375" y="5434279"/>
            <a:ext cx="770727" cy="80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79" y="5923299"/>
            <a:ext cx="798560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5216" t="19538" r="13759" b="7978"/>
          <a:stretch/>
        </p:blipFill>
        <p:spPr>
          <a:xfrm>
            <a:off x="7454727" y="5961152"/>
            <a:ext cx="729779" cy="776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7873" y="5961153"/>
            <a:ext cx="741294" cy="7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4868" t="3037" r="6549" b="15809"/>
          <a:stretch/>
        </p:blipFill>
        <p:spPr>
          <a:xfrm>
            <a:off x="9156065" y="5923299"/>
            <a:ext cx="760876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Oval 19"/>
          <p:cNvSpPr/>
          <p:nvPr/>
        </p:nvSpPr>
        <p:spPr>
          <a:xfrm>
            <a:off x="2167263" y="764664"/>
            <a:ext cx="1807415" cy="184588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636062" y="3020600"/>
            <a:ext cx="1807415" cy="184588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729107" y="3025036"/>
            <a:ext cx="1807415" cy="184588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74500" y="3020601"/>
            <a:ext cx="1807415" cy="184588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9018" y="3023629"/>
            <a:ext cx="1807415" cy="184588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13734" y="764664"/>
            <a:ext cx="1807415" cy="184588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518822" y="764665"/>
            <a:ext cx="1807415" cy="184588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34349" y="88882"/>
            <a:ext cx="376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</a:t>
            </a:r>
            <a:r>
              <a:rPr lang="en-US" sz="32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endParaRPr lang="en-US" sz="32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92725" y="2610547"/>
            <a:ext cx="33234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Hero Deldar Abdullah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44926" y="2577410"/>
            <a:ext cx="2383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Asmaa Ahmed Owaid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0332" y="2610547"/>
            <a:ext cx="2294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Zeena Hisham Ramzi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26289" y="4866483"/>
            <a:ext cx="2303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Shurooq Najeeb jader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028778" y="4858761"/>
            <a:ext cx="3021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Mohammed Hussein Hassan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7639" y="4866483"/>
            <a:ext cx="2490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Abdullah Ahmed Khalaf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69675" y="4928789"/>
            <a:ext cx="2326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Lubna Emad Hameed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/>
          <a:srcRect r="-134" b="1180"/>
          <a:stretch/>
        </p:blipFill>
        <p:spPr>
          <a:xfrm>
            <a:off x="2318110" y="708163"/>
            <a:ext cx="1528445" cy="1978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6856" y="782729"/>
            <a:ext cx="1399699" cy="1861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1"/>
          <a:srcRect l="6900" r="7444"/>
          <a:stretch/>
        </p:blipFill>
        <p:spPr>
          <a:xfrm>
            <a:off x="3553745" y="3042123"/>
            <a:ext cx="1666780" cy="1875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2"/>
          <a:srcRect b="7550"/>
          <a:stretch/>
        </p:blipFill>
        <p:spPr>
          <a:xfrm>
            <a:off x="750074" y="3001568"/>
            <a:ext cx="1303824" cy="1845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3"/>
          <a:srcRect r="8168" b="12897"/>
          <a:stretch/>
        </p:blipFill>
        <p:spPr>
          <a:xfrm>
            <a:off x="10024638" y="2935313"/>
            <a:ext cx="1145260" cy="1931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4"/>
          <a:srcRect l="-1563" t="-470" r="1563" b="20932"/>
          <a:stretch/>
        </p:blipFill>
        <p:spPr>
          <a:xfrm>
            <a:off x="7082477" y="3242258"/>
            <a:ext cx="1044751" cy="138111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5"/>
          <a:srcRect l="4874" r="10373" b="33971"/>
          <a:stretch/>
        </p:blipFill>
        <p:spPr>
          <a:xfrm>
            <a:off x="8642047" y="713138"/>
            <a:ext cx="1560963" cy="1931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70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B7756659-D6A8-00B6-0CEB-610895871C10}"/>
              </a:ext>
            </a:extLst>
          </p:cNvPr>
          <p:cNvSpPr txBox="1"/>
          <p:nvPr/>
        </p:nvSpPr>
        <p:spPr>
          <a:xfrm>
            <a:off x="336035" y="1177403"/>
            <a:ext cx="8052591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 :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planning is defined as those practices that help the couples to avoid unwanted pregnancy.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main aim of having contraceptive method is to increase the birth interval for at least 2years or more in order to promote the health of the mother &amp; her infants, protecting her against high risk pregnancy &amp; plan for having children at a time that the family condition in relation to the socio-economic &amp;health status permits.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to avoid the risk of having unwanted pregnancy which makes the pregnant woman intending for illegal abortion &amp; consequently her health will deteriorate both medically &amp;psychologically.</a:t>
            </a:r>
            <a:endParaRPr lang="ar-IQ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516" r="5233"/>
          <a:stretch/>
        </p:blipFill>
        <p:spPr>
          <a:xfrm>
            <a:off x="8721970" y="2670490"/>
            <a:ext cx="2855684" cy="2530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658" y="267285"/>
            <a:ext cx="4656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44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95889"/>
            <a:ext cx="12192000" cy="1062112"/>
          </a:xfrm>
          <a:prstGeom prst="rect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41919" y="5866228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3658" y="5881466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39369" y="5364251"/>
            <a:ext cx="978345" cy="996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4127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64630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82422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9492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454" y="5453138"/>
            <a:ext cx="795212" cy="795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5164" t="13510" r="16593" b="22242"/>
          <a:stretch/>
        </p:blipFill>
        <p:spPr>
          <a:xfrm>
            <a:off x="4003230" y="5923935"/>
            <a:ext cx="757488" cy="799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4752" t="15107" r="24512" b="34602"/>
          <a:stretch/>
        </p:blipFill>
        <p:spPr>
          <a:xfrm>
            <a:off x="742375" y="5942232"/>
            <a:ext cx="770727" cy="80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9179" y="5923299"/>
            <a:ext cx="798560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15216" t="19538" r="13759" b="7978"/>
          <a:stretch/>
        </p:blipFill>
        <p:spPr>
          <a:xfrm>
            <a:off x="7454727" y="5961152"/>
            <a:ext cx="729779" cy="776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7873" y="5961153"/>
            <a:ext cx="741294" cy="7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/>
          <a:srcRect l="4868" t="3037" r="6549" b="15809"/>
          <a:stretch/>
        </p:blipFill>
        <p:spPr>
          <a:xfrm>
            <a:off x="9156065" y="5923299"/>
            <a:ext cx="760876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34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95889"/>
            <a:ext cx="12192000" cy="1062112"/>
          </a:xfrm>
          <a:prstGeom prst="rect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41919" y="5866228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3658" y="5881466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39369" y="5364251"/>
            <a:ext cx="978345" cy="996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4127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64630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82422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9492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54" y="5453138"/>
            <a:ext cx="795212" cy="795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5164" t="13510" r="16593" b="22242"/>
          <a:stretch/>
        </p:blipFill>
        <p:spPr>
          <a:xfrm>
            <a:off x="4003230" y="5923935"/>
            <a:ext cx="757488" cy="799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4752" t="15107" r="24512" b="34602"/>
          <a:stretch/>
        </p:blipFill>
        <p:spPr>
          <a:xfrm>
            <a:off x="742375" y="5942232"/>
            <a:ext cx="770727" cy="80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79" y="5923299"/>
            <a:ext cx="798560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5216" t="19538" r="13759" b="7978"/>
          <a:stretch/>
        </p:blipFill>
        <p:spPr>
          <a:xfrm>
            <a:off x="7454727" y="5961152"/>
            <a:ext cx="729779" cy="776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7873" y="5961153"/>
            <a:ext cx="741294" cy="7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4868" t="3037" r="6549" b="15809"/>
          <a:stretch/>
        </p:blipFill>
        <p:spPr>
          <a:xfrm>
            <a:off x="9156065" y="5923299"/>
            <a:ext cx="760876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1617145" y="330404"/>
            <a:ext cx="89577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contraceptive methods </a:t>
            </a:r>
          </a:p>
        </p:txBody>
      </p:sp>
      <p:pic>
        <p:nvPicPr>
          <p:cNvPr id="21" name="صورة 2">
            <a:extLst>
              <a:ext uri="{FF2B5EF4-FFF2-40B4-BE49-F238E27FC236}">
                <a16:creationId xmlns="" xmlns:a16="http://schemas.microsoft.com/office/drawing/2014/main" id="{6DBB4FA9-FBE1-FF58-0E78-B49A52981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506" y="1821935"/>
            <a:ext cx="3767338" cy="3322841"/>
          </a:xfrm>
          <a:prstGeom prst="rect">
            <a:avLst/>
          </a:prstGeom>
          <a:ln w="28575">
            <a:solidFill>
              <a:srgbClr val="660066"/>
            </a:solidFill>
          </a:ln>
        </p:spPr>
      </p:pic>
      <p:pic>
        <p:nvPicPr>
          <p:cNvPr id="22" name="صورة 3">
            <a:extLst>
              <a:ext uri="{FF2B5EF4-FFF2-40B4-BE49-F238E27FC236}">
                <a16:creationId xmlns="" xmlns:a16="http://schemas.microsoft.com/office/drawing/2014/main" id="{F97E83CA-D58B-915B-A25F-B089F55EA2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3" y="1808204"/>
            <a:ext cx="3591697" cy="3322841"/>
          </a:xfrm>
          <a:prstGeom prst="rect">
            <a:avLst/>
          </a:prstGeom>
          <a:ln w="28575">
            <a:solidFill>
              <a:srgbClr val="660066"/>
            </a:solidFill>
          </a:ln>
        </p:spPr>
      </p:pic>
      <p:pic>
        <p:nvPicPr>
          <p:cNvPr id="23" name="صورة 4">
            <a:extLst>
              <a:ext uri="{FF2B5EF4-FFF2-40B4-BE49-F238E27FC236}">
                <a16:creationId xmlns="" xmlns:a16="http://schemas.microsoft.com/office/drawing/2014/main" id="{2214717C-A0CA-F5FA-F482-810C6D8E42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97" y="1442596"/>
            <a:ext cx="3603599" cy="3322841"/>
          </a:xfrm>
          <a:prstGeom prst="rect">
            <a:avLst/>
          </a:prstGeom>
          <a:ln w="28575"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34789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95889"/>
            <a:ext cx="12192000" cy="1062112"/>
          </a:xfrm>
          <a:prstGeom prst="rect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41919" y="5866228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3658" y="5881466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96433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1146" y="5352328"/>
            <a:ext cx="961656" cy="9710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64630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82422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9492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368" y="5942232"/>
            <a:ext cx="795212" cy="795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5164" t="13510" r="16593" b="22242"/>
          <a:stretch/>
        </p:blipFill>
        <p:spPr>
          <a:xfrm>
            <a:off x="4003230" y="5429491"/>
            <a:ext cx="757488" cy="799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4752" t="15107" r="24512" b="34602"/>
          <a:stretch/>
        </p:blipFill>
        <p:spPr>
          <a:xfrm>
            <a:off x="742375" y="5942232"/>
            <a:ext cx="770727" cy="80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79" y="5923299"/>
            <a:ext cx="798560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5216" t="19538" r="13759" b="7978"/>
          <a:stretch/>
        </p:blipFill>
        <p:spPr>
          <a:xfrm>
            <a:off x="7454727" y="5961152"/>
            <a:ext cx="729779" cy="776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7873" y="5961153"/>
            <a:ext cx="741294" cy="7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4868" t="3037" r="6549" b="15809"/>
          <a:stretch/>
        </p:blipFill>
        <p:spPr>
          <a:xfrm>
            <a:off x="9156065" y="5923299"/>
            <a:ext cx="760876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مربع نص 2">
            <a:extLst>
              <a:ext uri="{FF2B5EF4-FFF2-40B4-BE49-F238E27FC236}">
                <a16:creationId xmlns="" xmlns:a16="http://schemas.microsoft.com/office/drawing/2014/main" id="{48F43884-B8B7-14BE-D502-CEEE2DA24B46}"/>
              </a:ext>
            </a:extLst>
          </p:cNvPr>
          <p:cNvSpPr txBox="1"/>
          <p:nvPr/>
        </p:nvSpPr>
        <p:spPr>
          <a:xfrm>
            <a:off x="166072" y="1369851"/>
            <a:ext cx="65792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present study aimed to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clarify 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socio-demographic, economic, medical &amp; obstetric characteristics which affect the choice of family planning method in postnatal women attending family planning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units. </a:t>
            </a:r>
            <a:endParaRPr lang="ar-IQ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7415" y="364932"/>
            <a:ext cx="32287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44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  <a:endParaRPr lang="en-US" sz="4400" b="1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/>
          <a:srcRect b="5159"/>
          <a:stretch/>
        </p:blipFill>
        <p:spPr>
          <a:xfrm>
            <a:off x="7454727" y="1369851"/>
            <a:ext cx="4459268" cy="337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95889"/>
            <a:ext cx="12192000" cy="1062112"/>
          </a:xfrm>
          <a:prstGeom prst="rect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70348" y="5304638"/>
            <a:ext cx="1043803" cy="9825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3658" y="5881466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96433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4127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64630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82422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9492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368" y="5942232"/>
            <a:ext cx="795212" cy="795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5164" t="13510" r="16593" b="22242"/>
          <a:stretch/>
        </p:blipFill>
        <p:spPr>
          <a:xfrm>
            <a:off x="4003230" y="5923935"/>
            <a:ext cx="757488" cy="799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4752" t="15107" r="24512" b="34602"/>
          <a:stretch/>
        </p:blipFill>
        <p:spPr>
          <a:xfrm>
            <a:off x="742375" y="5942232"/>
            <a:ext cx="770727" cy="80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79" y="5395761"/>
            <a:ext cx="798560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5216" t="19538" r="13759" b="7978"/>
          <a:stretch/>
        </p:blipFill>
        <p:spPr>
          <a:xfrm>
            <a:off x="7454727" y="5961152"/>
            <a:ext cx="729779" cy="776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7873" y="5961153"/>
            <a:ext cx="741294" cy="7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4868" t="3037" r="6549" b="15809"/>
          <a:stretch/>
        </p:blipFill>
        <p:spPr>
          <a:xfrm>
            <a:off x="9156065" y="5923299"/>
            <a:ext cx="760876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Rounded Rectangle 29"/>
          <p:cNvSpPr/>
          <p:nvPr/>
        </p:nvSpPr>
        <p:spPr>
          <a:xfrm>
            <a:off x="387927" y="2158081"/>
            <a:ext cx="3966292" cy="109815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ربع نص 1">
            <a:extLst>
              <a:ext uri="{FF2B5EF4-FFF2-40B4-BE49-F238E27FC236}">
                <a16:creationId xmlns="" xmlns:a16="http://schemas.microsoft.com/office/drawing/2014/main" id="{D1804D87-07B9-0F02-B1D9-1A26751BF8F5}"/>
              </a:ext>
            </a:extLst>
          </p:cNvPr>
          <p:cNvSpPr txBox="1"/>
          <p:nvPr/>
        </p:nvSpPr>
        <p:spPr>
          <a:xfrm>
            <a:off x="4378208" y="2414772"/>
            <a:ext cx="34484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GB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4452175" y="1261084"/>
            <a:ext cx="3300558" cy="2921644"/>
          </a:xfrm>
          <a:prstGeom prst="donut">
            <a:avLst>
              <a:gd name="adj" fmla="val 9069"/>
            </a:avLst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45258" y="3806126"/>
            <a:ext cx="3966292" cy="109815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 rot="5400000">
            <a:off x="3252300" y="2154318"/>
            <a:ext cx="1098156" cy="1105682"/>
          </a:xfrm>
          <a:prstGeom prst="wedgeEllipseCallout">
            <a:avLst>
              <a:gd name="adj1" fmla="val -1209"/>
              <a:gd name="adj2" fmla="val 66853"/>
            </a:avLst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Callout 20"/>
          <p:cNvSpPr/>
          <p:nvPr/>
        </p:nvSpPr>
        <p:spPr>
          <a:xfrm rot="16200000">
            <a:off x="7852845" y="3802363"/>
            <a:ext cx="1098156" cy="1105682"/>
          </a:xfrm>
          <a:prstGeom prst="wedgeEllipseCallout">
            <a:avLst>
              <a:gd name="adj1" fmla="val -1209"/>
              <a:gd name="adj2" fmla="val 66853"/>
            </a:avLst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827238" y="510036"/>
            <a:ext cx="3966292" cy="109815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845258" y="2158081"/>
            <a:ext cx="3966292" cy="109815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Callout 21"/>
          <p:cNvSpPr/>
          <p:nvPr/>
        </p:nvSpPr>
        <p:spPr>
          <a:xfrm rot="16200000">
            <a:off x="7852845" y="2154318"/>
            <a:ext cx="1098156" cy="1105682"/>
          </a:xfrm>
          <a:prstGeom prst="wedgeEllipseCallout">
            <a:avLst>
              <a:gd name="adj1" fmla="val -1209"/>
              <a:gd name="adj2" fmla="val 66853"/>
            </a:avLst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Callout 22"/>
          <p:cNvSpPr/>
          <p:nvPr/>
        </p:nvSpPr>
        <p:spPr>
          <a:xfrm rot="16200000">
            <a:off x="7822474" y="506273"/>
            <a:ext cx="1098156" cy="1105682"/>
          </a:xfrm>
          <a:prstGeom prst="wedgeEllipseCallout">
            <a:avLst>
              <a:gd name="adj1" fmla="val -1209"/>
              <a:gd name="adj2" fmla="val 66853"/>
            </a:avLst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7927" y="510037"/>
            <a:ext cx="3966292" cy="109815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72222" y="3806126"/>
            <a:ext cx="3966292" cy="109815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Callout 23"/>
          <p:cNvSpPr/>
          <p:nvPr/>
        </p:nvSpPr>
        <p:spPr>
          <a:xfrm rot="5400000">
            <a:off x="3257533" y="506273"/>
            <a:ext cx="1098156" cy="1105682"/>
          </a:xfrm>
          <a:prstGeom prst="wedgeEllipseCallout">
            <a:avLst>
              <a:gd name="adj1" fmla="val -1209"/>
              <a:gd name="adj2" fmla="val 66853"/>
            </a:avLst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Callout 24"/>
          <p:cNvSpPr/>
          <p:nvPr/>
        </p:nvSpPr>
        <p:spPr>
          <a:xfrm rot="5400000">
            <a:off x="3252300" y="3802363"/>
            <a:ext cx="1098156" cy="1105682"/>
          </a:xfrm>
          <a:prstGeom prst="wedgeEllipseCallout">
            <a:avLst>
              <a:gd name="adj1" fmla="val -1209"/>
              <a:gd name="adj2" fmla="val 66853"/>
            </a:avLst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/>
          <a:srcRect l="12883" t="12909" r="12014" b="13529"/>
          <a:stretch/>
        </p:blipFill>
        <p:spPr>
          <a:xfrm>
            <a:off x="7866394" y="3885794"/>
            <a:ext cx="1057999" cy="9635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8893816" y="3924316"/>
            <a:ext cx="27347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done by using Microsoft Excel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0460" y="742781"/>
            <a:ext cx="2520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sectional study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0"/>
          <a:srcRect l="9798" t="9061" r="13083" b="12535"/>
          <a:stretch/>
        </p:blipFill>
        <p:spPr>
          <a:xfrm>
            <a:off x="3322240" y="583937"/>
            <a:ext cx="958276" cy="946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7" name="Rectangle 36"/>
          <p:cNvSpPr/>
          <p:nvPr/>
        </p:nvSpPr>
        <p:spPr>
          <a:xfrm>
            <a:off x="982335" y="2187118"/>
            <a:ext cx="164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Study setting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6208" y="2451174"/>
            <a:ext cx="2736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Al-Batool teaching maternity hospital, Al-quds and Al-wahda PHCC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1"/>
          <a:srcRect l="20447" t="18164" r="19772" b="22056"/>
          <a:stretch/>
        </p:blipFill>
        <p:spPr>
          <a:xfrm>
            <a:off x="3322240" y="2221039"/>
            <a:ext cx="972240" cy="972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9689" y="3902257"/>
            <a:ext cx="915357" cy="930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Rectangle 40"/>
          <p:cNvSpPr/>
          <p:nvPr/>
        </p:nvSpPr>
        <p:spPr>
          <a:xfrm>
            <a:off x="964161" y="3843997"/>
            <a:ext cx="2069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Screening period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76798" y="4201365"/>
            <a:ext cx="2244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kern="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-21</a:t>
            </a:r>
            <a:r>
              <a:rPr lang="en-US" kern="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February </a:t>
            </a:r>
            <a:endParaRPr lang="en-US" kern="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22349" y="626487"/>
            <a:ext cx="24758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Sampling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Random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 of 304 women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3"/>
          <a:srcRect b="13147"/>
          <a:stretch/>
        </p:blipFill>
        <p:spPr>
          <a:xfrm>
            <a:off x="7886178" y="589724"/>
            <a:ext cx="970748" cy="935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Rectangle 44"/>
          <p:cNvSpPr/>
          <p:nvPr/>
        </p:nvSpPr>
        <p:spPr>
          <a:xfrm>
            <a:off x="9062227" y="2540082"/>
            <a:ext cx="2895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planning record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made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Iraqi ministry of health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4"/>
          <a:srcRect l="22128" t="2698" r="22226" b="2451"/>
          <a:stretch/>
        </p:blipFill>
        <p:spPr>
          <a:xfrm>
            <a:off x="7900668" y="2244882"/>
            <a:ext cx="971439" cy="971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7" name="Minus 46"/>
          <p:cNvSpPr/>
          <p:nvPr/>
        </p:nvSpPr>
        <p:spPr>
          <a:xfrm rot="1982374">
            <a:off x="7110841" y="3754849"/>
            <a:ext cx="972330" cy="328008"/>
          </a:xfrm>
          <a:prstGeom prst="mathMinus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inus 53"/>
          <p:cNvSpPr/>
          <p:nvPr/>
        </p:nvSpPr>
        <p:spPr>
          <a:xfrm>
            <a:off x="4295028" y="2568651"/>
            <a:ext cx="345704" cy="328008"/>
          </a:xfrm>
          <a:prstGeom prst="mathMinus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inus 54"/>
          <p:cNvSpPr/>
          <p:nvPr/>
        </p:nvSpPr>
        <p:spPr>
          <a:xfrm>
            <a:off x="7522260" y="2566597"/>
            <a:ext cx="378408" cy="328008"/>
          </a:xfrm>
          <a:prstGeom prst="mathMinus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inus 55"/>
          <p:cNvSpPr/>
          <p:nvPr/>
        </p:nvSpPr>
        <p:spPr>
          <a:xfrm rot="1982374">
            <a:off x="4089462" y="1385813"/>
            <a:ext cx="972330" cy="328008"/>
          </a:xfrm>
          <a:prstGeom prst="mathMinus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inus 56"/>
          <p:cNvSpPr/>
          <p:nvPr/>
        </p:nvSpPr>
        <p:spPr>
          <a:xfrm rot="19629488">
            <a:off x="7111576" y="1367272"/>
            <a:ext cx="972330" cy="328008"/>
          </a:xfrm>
          <a:prstGeom prst="mathMinus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inus 57"/>
          <p:cNvSpPr/>
          <p:nvPr/>
        </p:nvSpPr>
        <p:spPr>
          <a:xfrm rot="8685865">
            <a:off x="4047307" y="3678716"/>
            <a:ext cx="972330" cy="328008"/>
          </a:xfrm>
          <a:prstGeom prst="mathMinus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893816" y="2242739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Interview questionnaire </a:t>
            </a:r>
          </a:p>
        </p:txBody>
      </p:sp>
    </p:spTree>
    <p:extLst>
      <p:ext uri="{BB962C8B-B14F-4D97-AF65-F5344CB8AC3E}">
        <p14:creationId xmlns:p14="http://schemas.microsoft.com/office/powerpoint/2010/main" val="52353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95889"/>
            <a:ext cx="12192000" cy="1062112"/>
          </a:xfrm>
          <a:prstGeom prst="rect">
            <a:avLst/>
          </a:prstGeom>
          <a:solidFill>
            <a:srgbClr val="86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70348" y="5304638"/>
            <a:ext cx="1043803" cy="9825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3658" y="5881466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96433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4127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64630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82422" y="5862710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9492" y="5879122"/>
            <a:ext cx="908162" cy="921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368" y="5942232"/>
            <a:ext cx="795212" cy="795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5164" t="13510" r="16593" b="22242"/>
          <a:stretch/>
        </p:blipFill>
        <p:spPr>
          <a:xfrm>
            <a:off x="4003230" y="5923935"/>
            <a:ext cx="757488" cy="799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4752" t="15107" r="24512" b="34602"/>
          <a:stretch/>
        </p:blipFill>
        <p:spPr>
          <a:xfrm>
            <a:off x="742375" y="5942232"/>
            <a:ext cx="770727" cy="808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79" y="5395761"/>
            <a:ext cx="798560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5216" t="19538" r="13759" b="7978"/>
          <a:stretch/>
        </p:blipFill>
        <p:spPr>
          <a:xfrm>
            <a:off x="7454727" y="5961152"/>
            <a:ext cx="729779" cy="776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7873" y="5961153"/>
            <a:ext cx="741294" cy="7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4868" t="3037" r="6549" b="15809"/>
          <a:stretch/>
        </p:blipFill>
        <p:spPr>
          <a:xfrm>
            <a:off x="9156065" y="5923299"/>
            <a:ext cx="760876" cy="8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5955" y="1000525"/>
            <a:ext cx="8231931" cy="4230255"/>
          </a:xfrm>
          <a:prstGeom prst="rect">
            <a:avLst/>
          </a:prstGeom>
          <a:ln w="28575">
            <a:solidFill>
              <a:srgbClr val="660066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81838" y="338796"/>
            <a:ext cx="903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planning record conducted by Iraqi ministry of health</a:t>
            </a:r>
          </a:p>
        </p:txBody>
      </p:sp>
    </p:spTree>
    <p:extLst>
      <p:ext uri="{BB962C8B-B14F-4D97-AF65-F5344CB8AC3E}">
        <p14:creationId xmlns:p14="http://schemas.microsoft.com/office/powerpoint/2010/main" val="24289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