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25"/>
  </p:notesMasterIdLst>
  <p:sldIdLst>
    <p:sldId id="288" r:id="rId3"/>
    <p:sldId id="256" r:id="rId4"/>
    <p:sldId id="286" r:id="rId5"/>
    <p:sldId id="285" r:id="rId6"/>
    <p:sldId id="258" r:id="rId7"/>
    <p:sldId id="276" r:id="rId8"/>
    <p:sldId id="257" r:id="rId9"/>
    <p:sldId id="261" r:id="rId10"/>
    <p:sldId id="283" r:id="rId11"/>
    <p:sldId id="274" r:id="rId12"/>
    <p:sldId id="262" r:id="rId13"/>
    <p:sldId id="265" r:id="rId14"/>
    <p:sldId id="273" r:id="rId15"/>
    <p:sldId id="263" r:id="rId16"/>
    <p:sldId id="279" r:id="rId17"/>
    <p:sldId id="282" r:id="rId18"/>
    <p:sldId id="281" r:id="rId19"/>
    <p:sldId id="259" r:id="rId20"/>
    <p:sldId id="260" r:id="rId21"/>
    <p:sldId id="264"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1434"/>
    <a:srgbClr val="FFFFFF"/>
    <a:srgbClr val="F5AE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6AC394-A42D-45AA-A92E-8B0FDCA36402}" type="doc">
      <dgm:prSet loTypeId="urn:microsoft.com/office/officeart/2005/8/layout/matrix3" loCatId="matrix" qsTypeId="urn:microsoft.com/office/officeart/2005/8/quickstyle/simple2" qsCatId="simple" csTypeId="urn:microsoft.com/office/officeart/2005/8/colors/accent1_2" csCatId="accent1" phldr="1"/>
      <dgm:spPr/>
      <dgm:t>
        <a:bodyPr/>
        <a:lstStyle/>
        <a:p>
          <a:endParaRPr lang="en-US"/>
        </a:p>
      </dgm:t>
    </dgm:pt>
    <dgm:pt modelId="{C2A29623-00DB-4C80-9769-EFC977D4936D}">
      <dgm:prSet/>
      <dgm:spPr/>
      <dgm:t>
        <a:bodyPr/>
        <a:lstStyle/>
        <a:p>
          <a:r>
            <a:rPr lang="en-US"/>
            <a:t>Dr. Dhelal Ahmed Aljumaily</a:t>
          </a:r>
        </a:p>
      </dgm:t>
    </dgm:pt>
    <dgm:pt modelId="{81BBFC28-C95C-4DF8-AF2B-FF6C15E8812B}" type="parTrans" cxnId="{45958D44-6FEA-44C7-ABE5-1D309910F2A6}">
      <dgm:prSet/>
      <dgm:spPr/>
      <dgm:t>
        <a:bodyPr/>
        <a:lstStyle/>
        <a:p>
          <a:endParaRPr lang="en-US"/>
        </a:p>
      </dgm:t>
    </dgm:pt>
    <dgm:pt modelId="{3E70464C-0282-4DAD-8148-7E6CE1C450DC}" type="sibTrans" cxnId="{45958D44-6FEA-44C7-ABE5-1D309910F2A6}">
      <dgm:prSet/>
      <dgm:spPr/>
      <dgm:t>
        <a:bodyPr/>
        <a:lstStyle/>
        <a:p>
          <a:endParaRPr lang="en-US"/>
        </a:p>
      </dgm:t>
    </dgm:pt>
    <dgm:pt modelId="{BC380F12-3720-4DC0-AC67-436B69E1FAD4}">
      <dgm:prSet/>
      <dgm:spPr/>
      <dgm:t>
        <a:bodyPr/>
        <a:lstStyle/>
        <a:p>
          <a:r>
            <a:rPr lang="en-US" dirty="0"/>
            <a:t>Department of Family and Community medicine  </a:t>
          </a:r>
        </a:p>
      </dgm:t>
    </dgm:pt>
    <dgm:pt modelId="{2E495981-A3AD-45A2-ADA9-686D79783C4A}" type="parTrans" cxnId="{E255C5A1-096D-45A1-9398-0A847AC0B116}">
      <dgm:prSet/>
      <dgm:spPr/>
      <dgm:t>
        <a:bodyPr/>
        <a:lstStyle/>
        <a:p>
          <a:endParaRPr lang="en-US"/>
        </a:p>
      </dgm:t>
    </dgm:pt>
    <dgm:pt modelId="{A682869D-D16F-43B7-B214-B1850B3AB0BD}" type="sibTrans" cxnId="{E255C5A1-096D-45A1-9398-0A847AC0B116}">
      <dgm:prSet/>
      <dgm:spPr/>
      <dgm:t>
        <a:bodyPr/>
        <a:lstStyle/>
        <a:p>
          <a:endParaRPr lang="en-US"/>
        </a:p>
      </dgm:t>
    </dgm:pt>
    <dgm:pt modelId="{2C8A3533-7720-4468-9D8B-7D58AC730429}">
      <dgm:prSet/>
      <dgm:spPr/>
      <dgm:t>
        <a:bodyPr/>
        <a:lstStyle/>
        <a:p>
          <a:r>
            <a:rPr lang="en-US"/>
            <a:t>Dr. Rasha Nadeem Ahmed</a:t>
          </a:r>
        </a:p>
      </dgm:t>
    </dgm:pt>
    <dgm:pt modelId="{94EFD505-6A64-40BC-B104-D7A7ACCE17E7}" type="parTrans" cxnId="{5DE80BF9-5DAD-4D0D-82B4-7A1C8FD23554}">
      <dgm:prSet/>
      <dgm:spPr/>
      <dgm:t>
        <a:bodyPr/>
        <a:lstStyle/>
        <a:p>
          <a:endParaRPr lang="en-US"/>
        </a:p>
      </dgm:t>
    </dgm:pt>
    <dgm:pt modelId="{A390991B-B5A7-435E-8D86-D9F6E500439B}" type="sibTrans" cxnId="{5DE80BF9-5DAD-4D0D-82B4-7A1C8FD23554}">
      <dgm:prSet/>
      <dgm:spPr/>
      <dgm:t>
        <a:bodyPr/>
        <a:lstStyle/>
        <a:p>
          <a:endParaRPr lang="en-US"/>
        </a:p>
      </dgm:t>
    </dgm:pt>
    <dgm:pt modelId="{12C451A6-6735-40D2-9ED5-34DA2CCE5BE5}">
      <dgm:prSet/>
      <dgm:spPr/>
      <dgm:t>
        <a:bodyPr/>
        <a:lstStyle/>
        <a:p>
          <a:r>
            <a:rPr lang="en-US" dirty="0"/>
            <a:t>Department of Surgery</a:t>
          </a:r>
        </a:p>
      </dgm:t>
    </dgm:pt>
    <dgm:pt modelId="{38CCFF00-DA8B-453E-8EE0-891D3DADD688}" type="parTrans" cxnId="{F5763317-92B2-4ACB-ACDF-84D13E54D7C1}">
      <dgm:prSet/>
      <dgm:spPr/>
      <dgm:t>
        <a:bodyPr/>
        <a:lstStyle/>
        <a:p>
          <a:endParaRPr lang="en-US"/>
        </a:p>
      </dgm:t>
    </dgm:pt>
    <dgm:pt modelId="{FB5E8715-15C0-4F1A-9DD3-CA85C6CE39CB}" type="sibTrans" cxnId="{F5763317-92B2-4ACB-ACDF-84D13E54D7C1}">
      <dgm:prSet/>
      <dgm:spPr/>
      <dgm:t>
        <a:bodyPr/>
        <a:lstStyle/>
        <a:p>
          <a:endParaRPr lang="en-US"/>
        </a:p>
      </dgm:t>
    </dgm:pt>
    <dgm:pt modelId="{CAE67F2F-A002-9043-9B15-739BEC478770}" type="pres">
      <dgm:prSet presAssocID="{376AC394-A42D-45AA-A92E-8B0FDCA36402}" presName="matrix" presStyleCnt="0">
        <dgm:presLayoutVars>
          <dgm:chMax val="1"/>
          <dgm:dir/>
          <dgm:resizeHandles val="exact"/>
        </dgm:presLayoutVars>
      </dgm:prSet>
      <dgm:spPr/>
    </dgm:pt>
    <dgm:pt modelId="{26A8107B-8E58-CA4D-9692-2370AF86BF76}" type="pres">
      <dgm:prSet presAssocID="{376AC394-A42D-45AA-A92E-8B0FDCA36402}" presName="diamond" presStyleLbl="bgShp" presStyleIdx="0" presStyleCnt="1"/>
      <dgm:spPr/>
    </dgm:pt>
    <dgm:pt modelId="{A685B047-C938-BF42-BEEC-EAEA88C98055}" type="pres">
      <dgm:prSet presAssocID="{376AC394-A42D-45AA-A92E-8B0FDCA36402}" presName="quad1" presStyleLbl="node1" presStyleIdx="0" presStyleCnt="4">
        <dgm:presLayoutVars>
          <dgm:chMax val="0"/>
          <dgm:chPref val="0"/>
          <dgm:bulletEnabled val="1"/>
        </dgm:presLayoutVars>
      </dgm:prSet>
      <dgm:spPr/>
    </dgm:pt>
    <dgm:pt modelId="{2FA38E0E-C2F2-EA47-A1C2-FD6D1A44197B}" type="pres">
      <dgm:prSet presAssocID="{376AC394-A42D-45AA-A92E-8B0FDCA36402}" presName="quad2" presStyleLbl="node1" presStyleIdx="1" presStyleCnt="4">
        <dgm:presLayoutVars>
          <dgm:chMax val="0"/>
          <dgm:chPref val="0"/>
          <dgm:bulletEnabled val="1"/>
        </dgm:presLayoutVars>
      </dgm:prSet>
      <dgm:spPr/>
    </dgm:pt>
    <dgm:pt modelId="{58414B7B-78F7-BF4D-BABF-E79642BDC321}" type="pres">
      <dgm:prSet presAssocID="{376AC394-A42D-45AA-A92E-8B0FDCA36402}" presName="quad3" presStyleLbl="node1" presStyleIdx="2" presStyleCnt="4">
        <dgm:presLayoutVars>
          <dgm:chMax val="0"/>
          <dgm:chPref val="0"/>
          <dgm:bulletEnabled val="1"/>
        </dgm:presLayoutVars>
      </dgm:prSet>
      <dgm:spPr/>
    </dgm:pt>
    <dgm:pt modelId="{8293358A-C58C-7548-8AF1-F1CA95ACB363}" type="pres">
      <dgm:prSet presAssocID="{376AC394-A42D-45AA-A92E-8B0FDCA36402}" presName="quad4" presStyleLbl="node1" presStyleIdx="3" presStyleCnt="4">
        <dgm:presLayoutVars>
          <dgm:chMax val="0"/>
          <dgm:chPref val="0"/>
          <dgm:bulletEnabled val="1"/>
        </dgm:presLayoutVars>
      </dgm:prSet>
      <dgm:spPr/>
    </dgm:pt>
  </dgm:ptLst>
  <dgm:cxnLst>
    <dgm:cxn modelId="{F5763317-92B2-4ACB-ACDF-84D13E54D7C1}" srcId="{376AC394-A42D-45AA-A92E-8B0FDCA36402}" destId="{12C451A6-6735-40D2-9ED5-34DA2CCE5BE5}" srcOrd="3" destOrd="0" parTransId="{38CCFF00-DA8B-453E-8EE0-891D3DADD688}" sibTransId="{FB5E8715-15C0-4F1A-9DD3-CA85C6CE39CB}"/>
    <dgm:cxn modelId="{45958D44-6FEA-44C7-ABE5-1D309910F2A6}" srcId="{376AC394-A42D-45AA-A92E-8B0FDCA36402}" destId="{C2A29623-00DB-4C80-9769-EFC977D4936D}" srcOrd="0" destOrd="0" parTransId="{81BBFC28-C95C-4DF8-AF2B-FF6C15E8812B}" sibTransId="{3E70464C-0282-4DAD-8148-7E6CE1C450DC}"/>
    <dgm:cxn modelId="{0BDB0482-705D-2441-BC6B-EB0D10D0E2D0}" type="presOf" srcId="{376AC394-A42D-45AA-A92E-8B0FDCA36402}" destId="{CAE67F2F-A002-9043-9B15-739BEC478770}" srcOrd="0" destOrd="0" presId="urn:microsoft.com/office/officeart/2005/8/layout/matrix3"/>
    <dgm:cxn modelId="{8BB3FF9A-777D-AD49-93B4-974A2922430C}" type="presOf" srcId="{C2A29623-00DB-4C80-9769-EFC977D4936D}" destId="{A685B047-C938-BF42-BEEC-EAEA88C98055}" srcOrd="0" destOrd="0" presId="urn:microsoft.com/office/officeart/2005/8/layout/matrix3"/>
    <dgm:cxn modelId="{E255C5A1-096D-45A1-9398-0A847AC0B116}" srcId="{376AC394-A42D-45AA-A92E-8B0FDCA36402}" destId="{BC380F12-3720-4DC0-AC67-436B69E1FAD4}" srcOrd="1" destOrd="0" parTransId="{2E495981-A3AD-45A2-ADA9-686D79783C4A}" sibTransId="{A682869D-D16F-43B7-B214-B1850B3AB0BD}"/>
    <dgm:cxn modelId="{9C9119DC-5F99-564D-AEA7-AC500C115497}" type="presOf" srcId="{BC380F12-3720-4DC0-AC67-436B69E1FAD4}" destId="{2FA38E0E-C2F2-EA47-A1C2-FD6D1A44197B}" srcOrd="0" destOrd="0" presId="urn:microsoft.com/office/officeart/2005/8/layout/matrix3"/>
    <dgm:cxn modelId="{B84EA8E4-FAA7-6F4D-8C97-F1E90587DC87}" type="presOf" srcId="{12C451A6-6735-40D2-9ED5-34DA2CCE5BE5}" destId="{8293358A-C58C-7548-8AF1-F1CA95ACB363}" srcOrd="0" destOrd="0" presId="urn:microsoft.com/office/officeart/2005/8/layout/matrix3"/>
    <dgm:cxn modelId="{7BE6F9F8-D20A-FA49-B181-66040AFBC20B}" type="presOf" srcId="{2C8A3533-7720-4468-9D8B-7D58AC730429}" destId="{58414B7B-78F7-BF4D-BABF-E79642BDC321}" srcOrd="0" destOrd="0" presId="urn:microsoft.com/office/officeart/2005/8/layout/matrix3"/>
    <dgm:cxn modelId="{5DE80BF9-5DAD-4D0D-82B4-7A1C8FD23554}" srcId="{376AC394-A42D-45AA-A92E-8B0FDCA36402}" destId="{2C8A3533-7720-4468-9D8B-7D58AC730429}" srcOrd="2" destOrd="0" parTransId="{94EFD505-6A64-40BC-B104-D7A7ACCE17E7}" sibTransId="{A390991B-B5A7-435E-8D86-D9F6E500439B}"/>
    <dgm:cxn modelId="{AD29AED9-E007-3A4B-A1AD-391803046275}" type="presParOf" srcId="{CAE67F2F-A002-9043-9B15-739BEC478770}" destId="{26A8107B-8E58-CA4D-9692-2370AF86BF76}" srcOrd="0" destOrd="0" presId="urn:microsoft.com/office/officeart/2005/8/layout/matrix3"/>
    <dgm:cxn modelId="{E65F29BD-F3CA-FE4F-A64B-8308813B4194}" type="presParOf" srcId="{CAE67F2F-A002-9043-9B15-739BEC478770}" destId="{A685B047-C938-BF42-BEEC-EAEA88C98055}" srcOrd="1" destOrd="0" presId="urn:microsoft.com/office/officeart/2005/8/layout/matrix3"/>
    <dgm:cxn modelId="{83AE993E-296A-4F4C-BDAA-B804D2776A85}" type="presParOf" srcId="{CAE67F2F-A002-9043-9B15-739BEC478770}" destId="{2FA38E0E-C2F2-EA47-A1C2-FD6D1A44197B}" srcOrd="2" destOrd="0" presId="urn:microsoft.com/office/officeart/2005/8/layout/matrix3"/>
    <dgm:cxn modelId="{9A18C1E1-C3A0-5A4F-87C0-AF7CF76D9246}" type="presParOf" srcId="{CAE67F2F-A002-9043-9B15-739BEC478770}" destId="{58414B7B-78F7-BF4D-BABF-E79642BDC321}" srcOrd="3" destOrd="0" presId="urn:microsoft.com/office/officeart/2005/8/layout/matrix3"/>
    <dgm:cxn modelId="{83218C68-03E7-854A-83E3-DDE5B068E511}" type="presParOf" srcId="{CAE67F2F-A002-9043-9B15-739BEC478770}" destId="{8293358A-C58C-7548-8AF1-F1CA95ACB36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8107B-8E58-CA4D-9692-2370AF86BF76}">
      <dsp:nvSpPr>
        <dsp:cNvPr id="0" name=""/>
        <dsp:cNvSpPr/>
      </dsp:nvSpPr>
      <dsp:spPr>
        <a:xfrm>
          <a:off x="1151619" y="0"/>
          <a:ext cx="4709131" cy="470913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5B047-C938-BF42-BEEC-EAEA88C98055}">
      <dsp:nvSpPr>
        <dsp:cNvPr id="0" name=""/>
        <dsp:cNvSpPr/>
      </dsp:nvSpPr>
      <dsp:spPr>
        <a:xfrm>
          <a:off x="1598986" y="447367"/>
          <a:ext cx="1836561" cy="1836561"/>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Dr. Dhelal Ahmed Aljumaily</a:t>
          </a:r>
        </a:p>
      </dsp:txBody>
      <dsp:txXfrm>
        <a:off x="1688640" y="537021"/>
        <a:ext cx="1657253" cy="1657253"/>
      </dsp:txXfrm>
    </dsp:sp>
    <dsp:sp modelId="{2FA38E0E-C2F2-EA47-A1C2-FD6D1A44197B}">
      <dsp:nvSpPr>
        <dsp:cNvPr id="0" name=""/>
        <dsp:cNvSpPr/>
      </dsp:nvSpPr>
      <dsp:spPr>
        <a:xfrm>
          <a:off x="3576821" y="447367"/>
          <a:ext cx="1836561" cy="1836561"/>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Department of Family and Community medicine  </a:t>
          </a:r>
        </a:p>
      </dsp:txBody>
      <dsp:txXfrm>
        <a:off x="3666475" y="537021"/>
        <a:ext cx="1657253" cy="1657253"/>
      </dsp:txXfrm>
    </dsp:sp>
    <dsp:sp modelId="{58414B7B-78F7-BF4D-BABF-E79642BDC321}">
      <dsp:nvSpPr>
        <dsp:cNvPr id="0" name=""/>
        <dsp:cNvSpPr/>
      </dsp:nvSpPr>
      <dsp:spPr>
        <a:xfrm>
          <a:off x="1598986" y="2425202"/>
          <a:ext cx="1836561" cy="1836561"/>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Dr. Rasha Nadeem Ahmed</a:t>
          </a:r>
        </a:p>
      </dsp:txBody>
      <dsp:txXfrm>
        <a:off x="1688640" y="2514856"/>
        <a:ext cx="1657253" cy="1657253"/>
      </dsp:txXfrm>
    </dsp:sp>
    <dsp:sp modelId="{8293358A-C58C-7548-8AF1-F1CA95ACB363}">
      <dsp:nvSpPr>
        <dsp:cNvPr id="0" name=""/>
        <dsp:cNvSpPr/>
      </dsp:nvSpPr>
      <dsp:spPr>
        <a:xfrm>
          <a:off x="3576821" y="2425202"/>
          <a:ext cx="1836561" cy="1836561"/>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Department of Surgery</a:t>
          </a:r>
        </a:p>
      </dsp:txBody>
      <dsp:txXfrm>
        <a:off x="3666475" y="2514856"/>
        <a:ext cx="1657253" cy="165725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15:16:57.536"/>
    </inkml:context>
    <inkml:brush xml:id="br0">
      <inkml:brushProperty name="width" value="0.5" units="cm"/>
      <inkml:brushProperty name="height" value="0.5" units="cm"/>
      <inkml:brushProperty name="color" value="#FFFFFF"/>
    </inkml:brush>
  </inkml:definitions>
  <inkml:trace contextRef="#ctx0" brushRef="#br0">1158 442,'0'0,"0"0,0 0,242 88,-57-39,-39-10,251 27,-255-39,69 12,141 6,-266-35,181 24,108-12,-350-21,259-2,-7 1,-246 0,256-22,-128 6,-98 10,116-38,-83 20,-12 3,28-23,-67 27,-41 12,42 5,-35 0,-9 0,-142 0,36-15,58 8,-150 7,82-11,11 0,-137-33,159 29,-121-14,-105-15,254 36,-198-28,-56 14,309 22,-309 0,90 0,174 0,-198 0,130 0,28 0,-114 0,119 0,-16-22,-58 22,116 0,-35 0,30 0,42 0,-21 0,22-19,0 16,0 3,0 0,177 22,-82 6,30 10,206 50,-248-66,164 44,84 0,-306-61,281 57,-23-42,-257-18,238 20,-83-22,-119 0,114 0,-100 0,-20 0,11-22,-41 13,-8 18,4-9,-22 0,0 0,-155-22,-21-23,-20 3,83 18,-217-42,153 35,-21-4,-199-9,284 31,-149-18,-135 9,370 20,-321 4,87-2,170 0,-218 0,170 0,13 22,-72 0,163-18,-84 14,40 1,69-16,-34-3,31-13,4 4,-2-2,11 11,188 77,-6-40,-144-30,271 59,-51-39,-97-10,236 27,-268-29,182-30,130 38,-347-19,231-31,8 7,-313 18,311 2,-108-15,-137 8,156 7,-117-12,-29 2,80 10,-105 0,34-22,-16 22,-74 0,36-22,-30 22,-20 0,10 0,-199-22,-32-22,161 32,-169-64,-125 10,312 58,-248-50,-7 21,239 30,-296-16,159 23,80 0,-173-22,199 16,-45 12,-43-6,159 0,-142 0,68 0,71 0,-24 0,32 0,2 0,-1 0,11 0,0 0,0 0,188 89,-32-27,-92-36,289 40,-203-38,53 32,127-16,-282-37,235 30,-9-16,-261-20,207 21,-95-22,-73 0,102 0,-124-10,6-2,8-10,-36 18,-8 4,-118-18,8 5,44 4,-199 9,174 0,-149 0,-113 22,329-20,-304-4,67 2,191 0,-239 0,142 0,4 0,-124 0,224 0,-117-22,-7 22,176 0,-165 0,104-14,33 6,-5 8,27 0,12 0,5 0,0 0,0 0,0 0,110 0,111 0,-56 12,-21-2,230 34,-274-32,197 20,100 13,-362-42,349 60,-67-26,-259-30,295 37,-170-31,-58-4,118 13,-165-32,20-2,35-10,-98 16,-26 12,13-6,-22 0,-155 22,107-14,-102 6,-137-14,264 0,-306 0,50-17,205 12,-323-39,202 21,15 2,-173-1,269 16,-162 12,-19-27,243 20,-243 1,132-15,68 8,-134-38,121 28,-20 12,-12-39,98 40,-42-14,35 18,16 0,-8 0,11 0,0 0,187 66,78-21,-5 16,-146-34,305 83,-251-66,83 0,212 22,-401-57,317 26,-59-16,-265-16,254-3,-172-12,-32 2,94-12,-144 16,44-10,-33-28,-62 42,14 4,-7-2,-22-22,11 7,0 8,-132-15,16 1,-11-2,-203 1,271 18,-301-14,-84 18,425 0,-422 0,145 0,151 0,-274 22,261-14,-37 6,-114-14,275 0,-130 22,19-22,114 0,-58-22,77 22,2 0,-1 0,199-22,-12 0,-104 13,121 40,115 13,-263-38,219 10,20 3,-237-16,306-3,-151 13,-52-4,225-9,-213 0,29 0,162 22,-308-19,241-6,50 3,-320 0,337 0,-106 0,-141 0,247-44,-167 32,-20 2,187-34,-272 34,169-24,59-10,-301 43,292-42,-24-16,-243 52,254-60,-97 20,-116 28,213-47,-132 42,-24 4,134-24,-168 28,49-12,96-16,-197 36,153-28,66 14,-258 21,231-20,-37 2,-158 15,201-18,-80 22,-84 0,186 0,-154 0,-2 0,112 0,-149 0,32 0,73 22,-152-18,126 15,-24-19,-122 0,106 44,-58-27,-40-12,9 17,-22-8,0-6,0-8,-21 10,-2 2,1-1,-67 0,-87 11,160-20,-188 40,-23-1,211-38,-293 19,21-5,202-12,-311-5,150-26,75 8,-269-26,252 25,-63-28,-211-19,372 53,-303-40,-69 8,457 45,-473-44,97 8,301 28,-338-14,162-6,117 12,-191-6,187 1,-21-2,-99 23,182 0,-57-22,-37 22,153 0,-108 0,46 0,81 0,-40 22,27-22,12 0,5 0,0 0,0 0,133 44,-53 6,16 10,169 29,-189-64,178 82,99 25,-309-115,309 98,67-10,-399-99,464 104,-126-59,-255-36,315 51,-178-39,-85-10,197 5,-218-12,38 2,70-12,-178 0,68 0,44-22,-162 20,58 4,-33-2,-36 0,18 0,-11 0,-11 0,-187 0,127 0,-123-22,-82 0,252 21,-326-42,28 7,247 28,-311-58,121 39,89 10,-210-27,223 23,-26-2,-109 1,205 15,-101-9,-21-4,188 18,-161-20,79 8,42 6,-32-14,54 14,46-6,-23 3,11 11,0 0,0 0,143 33,100 11,-132-23,86 25,178-2,-294-35,257 48,66 1,-345-50,426 36,-174-5,-93-12,289-5,-350-15,172-36,112 7,-404 20,344-18,4-23,-373 42,319-43,-104 26,-167 14,182-40,-132 30,-43 6,65 8,-112 0,4 0,-2 0,-16 0,10 0,-5 0,-198 22,-34 0,55-7,90-8,-189 15,114-10,15-2,-128 34,171-29,-79-8,-70 15,214-19,-143-6,15 3,114 0,-135 0,122 0,0 0,-33 22,71-17,-10-10,-15 5,40 0,-20 0,22 0,198-22,7 2,-189 18,292-64,-63 33,-159 22,245-33,-127 31,-55 4,203-13,-210 13,3-4,142-9,-222 17,112-13,0-26,-167 42,90-40,-62 23,-32 16,16-19,-22 7,0 8,-44-15,11 11,0 0,-100 11,81 0,-72-22,-141 22,214 0,-228 0,-96 0,367 0,-403 0,92 0,219 0,-319 22,201-22,39 0,-173 22,264-16,-199-12,-11 6,287 0,-276 0,137 15,80-8,-129-7,125 0,-6 0,-30-22,97 20,-18 4,9-2,198 0,67 0,131 0,-338 0,347 22,-12 15,-301-30,415 37,-184-18,-94-8,322 27,-365-32,245 18,142-9,-467-19,339-6,5 3,-415 0,340-22,-127-13,-165 26,137-36,-115 18,-34 10,18-5,-67 12,0-2,0 1,-67 0,-21 11,-96-20,170 18,-251 2,30 0,162 0,-280-22,107 22,73 0,-246 22,244-13,-69 4,-175 31,317-33,-127 0,-28 29,228-36,-214 41,121-32,46-4,-101 13,121-15,2 8,-34 7,83-21,-12-2,6 1,44 22,-28-17,122-10,116 5,-237 0,274 0,-13 0,-203 0,245 0,-104-14,-80 6,228-14,-188 11,1 22,165-33,-257 17,182 32,53-27,-295 0,303 0,-18 18,-245-14,276 18,-99-7,-131-8,253 15,-179-22,-17 0,151 22,-198-14,67 6,132 8,-252-18,150 14,86-18,-277 0,271 22,-87-37,-114 8,223-15,-154 10,-24 2,156-34,-181 28,31-12,83 6,-176 17,111-34,21 17,-172 21,146-20,-94 2,-46 15,57 4,-38 0,-14 0,7 0,-13 0,-106 23,-14-23,50-13,12 3,-105 10,95 0,-37-22,-102 22,193 0,-321-22,-1-32,257 42,-393-32,186 31,91 4,-277-13,272 22,-81 0,-125 22,343-19,-244-6,-22 22,265-16,-232 19,133-22,66 0,-89 22,98-12,4 2,-13 10,77-19,0 16,0-8,11-11,187-33,-99 22,67 0,197 11,-248 0,167 0,126 0,-380 0,407 0,-88 0,-209 0,358 0,-230 12,-25-2,211-10,-286 0,87 0,111-22,-297 19,174-38,10-2,-237 42,217-21,-76-14,-111 28,99-14,-74 8,-28 6,-8-36,-11 44,0 0,-11 0,0 0,-66-22,-44 22,96 0,-192-22,-64 42,253-18,-314-2,21 0,223 0,-310 0,160 0,78 0,-216 0,232 9,-45 4,-121 9,230-17,-128 12,-58 27,242-40,-152 36,16 0,141-36,-70 18,72-6,10-10,-5 5,66 0,77-33,-121 21,155 2,89-22,-246 20,300-21,-52 5,-183 12,279-17,-120 8,-92 6,234-14,-205 12,35-2,148-10,-261 16,124-10,137-6,-317 20,259-18,14-21,-287 38,308-19,-81 5,-167 12,205-40,-121 33,-46 2,167-12,-171 13,55-4,93-9,-201 17,117 10,62-27,-231 21,199-20,-15 2,-170 16,174 3,-61 0,-78 0,117-22,-84 22,-10 0,93-22,-115 14,55 16,38-30,-127 18,78 8,27-4,-131 0,109-22,-36 22,-60 0,52-22,-51 22,-8 0,15 0,-11 0,-11 0,-143 22,-3 20,138-40,-235 42,3 7,172-36,-263 51,101-39,85-10,-274 50,226-38,-55 8,-215 29,343-49,-245 32,-98 39,419-79,-375 70,12-38,373-37,-341 62,112-33,173-22,-218 33,196-22,3 0,-89 0,130-14,3 6,-1-14,55 0,0 0,0 0,11 0,0 0,0 0,188-44,-114 25,72-6,141-41,-207 47,193 16,79-41,-323 40,317-37,-2 21,-313 18,322-42,-91 12,-171 20,239-32,-157 32,-37 2,151-34,-175 27,40-10,91 5,-190 17,92-12,32-5,-169 21,138 2,-71-1,-62 0,53-22,-50 37,-10-8,5 4,-11-11,-187 11,172-9,-191 18,-145 46,350-66,-352 22,66 14,221-28,-287 14,155-8,88-6,-177-8,164 10,-19 2,-122-12,248 0,-189 0,30 22,174-22,-109 0,61 17,32-12,-6-5,12 0,133 0,-13 19,-86-16,175-3,-63-15,-71 8,178-15,-121 11,1-22,143-11,-194 32,144 2,50-12,-257 21,248-20,-30 2,-187 16,226-19,-100 7,-88 8,144-15,-110 0,-2 0,89-22,-131 29,65-14,44-16,-147 38,119-8,2-28,-146 42,84-21,-35 5,-40 12,31-17,-30 22,-6 0,4 0,-12 0,-144 22,131-20,-106 18,-26 1,136-20,-168 43,42-27,94-12,-180 40,78-19,44-8,-166 4,143-3,-42 6,-123 41,214-49,-97 10,-94 17,244-41,-203 38,45-1,158-36,-179 40,71-28,80-10,-84 16,83-9,10-3,-6 12,29-14,10-16,-16 8,18 0,8 22,-4-22,0 0,133-44,-43 28,-48 9,134-15,-73 0,-7 0,146-22,-160 29,79-14,103 7,-222 19,181-38,14 19,-231 22,236-22,-63 4,-137 14,134-18,-62 8,-52 6,93 8,-93-11,8 0,40 11,-78 0,24 22,11 0,-59-19,28-6,-15 24,-20-20,10 10,-177 0,-10 33,-67 22,183-49,-100 32,-83 17,227-61,-232 35,28 0,197-36,-197 18,75-22,91 0,-122 0,78 0,20 0,-77 0,97 0,6 0,-14 0,53 0,-18 0,-13 0,43 0,1 0,0 0,0 0,0 0,0 0,89-44,21 22,-81 16,30-33,96-5,-142 40,128-36,1-21,-130 56,143-61,-25 33,-84 22,130-55,-64 28,-25 10,89-17,-106 28,-7-32,69 5,-105 35,34-26,5 13,-64 21,40-20,-22 2,-18 16,-2 3,0 0,0 0,0 0,-88 22,-22 22,94-38,-56 10,7 6,64-22,-66 22,-30-41,84 16,13 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15:17:23.546"/>
    </inkml:context>
    <inkml:brush xml:id="br0">
      <inkml:brushProperty name="width" value="0.5" units="cm"/>
      <inkml:brushProperty name="height" value="0.5" units="cm"/>
      <inkml:brushProperty name="color" value="#FFFFFF"/>
    </inkml:brush>
  </inkml:definitions>
  <inkml:trace contextRef="#ctx0" brushRef="#br0">1 261,'0'0,"244"-46,47 15,-192 21,108-26,145 21,-335 14,318-28,-21 1,-276 25,268-58,-306 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15:17:23.895"/>
    </inkml:context>
    <inkml:brush xml:id="br0">
      <inkml:brushProperty name="width" value="0.5" units="cm"/>
      <inkml:brushProperty name="height" value="0.5" units="cm"/>
      <inkml:brushProperty name="color" value="#FFFFFF"/>
    </inkml:brush>
  </inkml:definitions>
  <inkml:trace contextRef="#ctx0" brushRef="#br0">0 1,'0'0,"0"0,0 0,261 45,-31-20,-170-19,277 25,-108-31,-106 0,228-46,-351 46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15:17:00.734"/>
    </inkml:context>
    <inkml:brush xml:id="br0">
      <inkml:brushProperty name="width" value="0.5" units="cm"/>
      <inkml:brushProperty name="height" value="0.5" units="cm"/>
      <inkml:brushProperty name="color" value="#FFFFFF"/>
    </inkml:brush>
  </inkml:definitions>
  <inkml:trace contextRef="#ctx0" brushRef="#br0">10143 606,'0'0,"0"0,-92-15,15-16,51 22,6 3,-26-9,32 10,-33-21,-14 11,46 11,-31-23,-15 12,56 14,-67-13,3 0,62 12,-54-13,27 15,22 0,-65-15,77 15</inkml:trace>
  <inkml:trace contextRef="#ctx0" brushRef="#br0" timeOffset="453">9882 790,'0'0,"0"0,0 0,-183 15,42-15,114 0,-126 0,89-9,21 3,-49-10,60 11,-13-5,-16-20,58 28,-55-42,13-30,44 71,1 3</inkml:trace>
  <inkml:trace contextRef="#ctx0" brushRef="#br0" timeOffset="933">9837 790,'0'0,"0"0,0 0,0 0,0 0,-169-61,49 12,87 36,-89-33,64 30,9 2,-74-17,77 20,-15-8,-30-12,72 25,-54-18,-19-22,89 44,-86-58,37 21,43 33,-37-40,4 25,23 11,-12-36,24 15,-1 1,23-62,-8 53,-14 78</inkml:trace>
  <inkml:trace contextRef="#ctx0" brushRef="#br0" timeOffset="1330">8750 438,'0'0,"-183"15,114-9,-15 4,-38-10,95 0,-54 0,-10 0,87 0,-84-16,22-10,55 22,-50-12,19-5,23 12,-42-22,29-1,3 3,-17-63,46 92</inkml:trace>
  <inkml:trace contextRef="#ctx0" brushRef="#br0" timeOffset="1721">8705 713,'0'0,"-115"11,61-6,-83-5,82 0,3 0,-40 0,82 0,-72 0,5 0,62 0,-46 0,18 0,9 0,-11-16,32 12,-66-68,79 72</inkml:trace>
  <inkml:trace contextRef="#ctx0" brushRef="#br0" timeOffset="2245">8582 713,'0'0,"0"0,0 0,0 0,-168 0,59 0,96 0,-125 0,37 10,49-4,-101 9,94-9,-66 18,-58-8,163-15,-129 13,-1 0,132-13,-119-1,62-9,27 3,-59 6,72 0,-22-15,-19-31,73 44,6 4</inkml:trace>
  <inkml:trace contextRef="#ctx0" brushRef="#br0" timeOffset="3331">7175 683,'-107'-31,"46"16,37 9,-14-19,-23-5,52 25,-28-6,-19-17,51 26,-56-14,15 5,31 7,-62-11,32 6,14 3,-61-25,47 25,-17-3,-45-7,82 13,-57-9,-25 12,99 0,-92 0,18 0,73 0,-98 0,40 0,42 0,-82 0,48 8,11-1,-59-7,68 0,-45 16,-23-16,87 0,-67 0,-20 15,105-15,-103 0,13 0,77 0,-108 0,51 0,37 0,-102 0,75 0,1 0,-76 0,93 0,-50 0,-59 0,129 0,-105 0,-37-15,164 15,-151 0,5-13,112 10,-148 3,58-9,54 3,-127 6,107 0,-15 0,-92 0,142 0,-100 0,-57 0,188 0,-163 0,-26 14,201-13,-215 15,76-5,107-7,-168 11,106-6,32-2,-92 8,85-8,-18 1,101-8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15:17:10.756"/>
    </inkml:context>
    <inkml:brush xml:id="br0">
      <inkml:brushProperty name="width" value="0.5" units="cm"/>
      <inkml:brushProperty name="height" value="0.5" units="cm"/>
      <inkml:brushProperty name="color" value="#FFFFFF"/>
    </inkml:brush>
  </inkml:definitions>
  <inkml:trace contextRef="#ctx0" brushRef="#br0">215 77,'0'0,"0"0,0 0,0 0,0 0,0 0,-138 168,77-46,50-24,7-58,4 83,8-53,-1-3,24 102,-21-111,25 52,-35-110</inkml:trace>
  <inkml:trace contextRef="#ctx0" brushRef="#br0" timeOffset="509">108 750,'0'0,"0"0,-12 137,8-90,4 136,9-81,-2-20,23 86,-21-119,44 55,23 49,-68-138,76 108,16 5,-93-119,85 114,-32-87,-44-26,-16-10</inkml:trace>
  <inkml:trace contextRef="#ctx0" brushRef="#br0" timeOffset="888">444 1163,'0'0,"0"0,-91 168,89-165,-27 132,29-32,0-68,31 72,-13-26,-6-25,49 67,-61-123</inkml:trace>
  <inkml:trace contextRef="#ctx0" brushRef="#br0" timeOffset="1254">169 520,'0'0,"-46"184,31-16,33-65,-6-37,19 102,-17-91,33 29,30 47,-69-136,-16-34</inkml:trace>
  <inkml:trace contextRef="#ctx0" brushRef="#br0" timeOffset="1642">536 230,'0'0,"0"0,0 0,0 0,0 0,0 0,0 0,-138 183,114-151,-13 151,7 31,29-211,17 223,10-41,-21-156,40 186,-4-125,-20-43,-21-47</inkml:trace>
  <inkml:trace contextRef="#ctx0" brushRef="#br0" timeOffset="2100">138 0,'0'0,"0"0,-46 169,16-16,30-10,0-133,0 158,0-41,0-71,15 143,-8-115,-14 31,22 99,-12-180,25 131,1 23,-27-177,44 188,-11-59,-25-96,36 93,-46-137</inkml:trace>
  <inkml:trace contextRef="#ctx0" brushRef="#br0" timeOffset="2504">398 1117,'0'0,"0"0,0 0,0 0,-61 184,52-82,3-36,21 72,-10-94,21 34,20 60,-40-121,80 103,0 24,-81-135,72 114,0-21,-62-82,-15-20</inkml:trace>
  <inkml:trace contextRef="#ctx0" brushRef="#br0" timeOffset="2989">123 918,'0'0,"0"0,0 0,-46 168,32-29,13-125,31 155,-1-56,-12-43,45 129,-35-110,37 36,28 74,-68-146,59 63,-83-116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15:17:05.723"/>
    </inkml:context>
    <inkml:brush xml:id="br0">
      <inkml:brushProperty name="width" value="0.5" units="cm"/>
      <inkml:brushProperty name="height" value="0.5" units="cm"/>
      <inkml:brushProperty name="color" value="#FFFFFF"/>
    </inkml:brush>
  </inkml:definitions>
  <inkml:trace contextRef="#ctx0" brushRef="#br0">6854 490,'0'0,"-168"-77,76 47,75 24,-27-3,-17 9,60 0,-44 0,-6 0,41 0,-67 0,16 0,31 0,-62 0,39 7,-1 1,-69 7,84-10,-44 5,-55 6,130-15,-121 28,8-5,89-17,-121 8,67 1,3-1,-85 0,130-11,-108 23,-22 3,164-29,-175 14,34-3,106-9,-160 27,85-30,45 0,-100 16,93-16,-16 0,-92-16,135 12,-85 8,-58-18,185 13,-207-14,67 4,80 7,-147-12,130 10,-31-3,-100-6,191 13,-166-12,9 14,148 0,-166-15,78 15,28 0,-106 0,143 0,-87 15,-25 1,168-16,-183 15,15-15,152 0,16 0</inkml:trace>
  <inkml:trace contextRef="#ctx0" brushRef="#br0" timeOffset="2445">7436 215,'0'0,"0"0,0 0,-169 61,65-51,55-5,-104 26,52-31,4 0,-102 0,132 0,-65-16,-98 1,194 13,-172-11,-33-2,237 14,-210-29,54 18,121 9,-129-13,70 16,43 0,-68 0,80 0,-6 0,3 0,33 0,-4 0,2 0,13 0,2 0,78 16,17-5,-68-7,111-4,-37 18,-34-6,132 4,-114-10,60 3,115 22,-195-24,130 16,50-7,-226-15,176 13,-2-14,-172 0,163 0,-62-11,-76 7,92-12,-70 16,-14 0,68-15,-75 9,-17-3,31-7,-49 13,22 6,-4-3,-28 0,12 0,-7 0,-7 0,-99 16,29-9,2 1,-100 7,111-10,-85 6,-87-11,190 0,-182 15,-8 0,228-15,-228 0,54 0,136 0,-145 0,94-10,42 5,-74 5,78 0,-4 0,2 0,32 0,-18 0,17 0,13 0,2 0,109 0,-16 0,-33 0,139 0,-112 0,55-15,88 15,-171 0,142-16,59 1,-236 13,197-11,-11-1,-191 12,180-13,-85 4,-75 7,99 4,-77 0,-15 0,15-16,-36 10,-4 12,-6 10,-11-13,-4-3,-126 43,9-1,66-23,-194 27,118-24,-6 2,-143 6,224-24,-202 19,0-11,233-13,-254 14,118-5,69-4,-142 9,148-10,-34 5,-53 6,156-15,-157-2,36 13,99-9,-87 12,59-15,4 0,-2 0,46 0,-16 0,16 0,14 0,1 0,0 0,92-15,-29-1,-4 1,125-15,-141 23,128-17,28-22,-194 45,220-44,-43 6,-150 32,197-38,-85 14,-74 16,145-31,-114 14,-4 3,87-2,-123 21,31-11,46-9,-116 25,78-6,4-3,-101 13,89-14,-30 15,-48 0,48-15,-23 15,-17 0,8 15,-8-8,2 1,7 7,-22-10,-3 6,9 4,-13-13,-2-2,0 0,-17 13,-7 11,18-17,-25 24,22-22,3-3,-25 24,18-23,-5 2,-27 6,33-11,-38-8,-41 19,83-13,-107 12,-41 14,144-26,-187 29,38-8,108-16,-131 24,94-23,12-1,-106 24,140-24,-64 1,-71-8,174 0,-179 15,67-15,66 0,-117 0,99 0,0 0,-69-15,108 12,-62-9,32-3,59 15,-45-16,23 5,15 7,-7-4,15 8,122 8,-96-8,86 0,56 0,-158 0,164 0,-11-14,-142 13,162-15,-40 5,-87 7,143-26,-98 14,-3 1,116-31,-126 27,23 7,88-18,-154 23,109-32,60 8,-206 30,198-28,-36 3,-141 21,154-25,-66 19,-65 6,85-10,-65 7,-6 1,56-9,-122 16</inkml:trace>
  <inkml:trace contextRef="#ctx0" brushRef="#br0" timeOffset="2858">6319 398,'0'0,"0"0,0 0,0 0,199-76,-191 72,198-69,-20 7,-158 56,217-52,-85 20,-91 23,146-11,-110 22,-12 0,-93 8</inkml:trace>
  <inkml:trace contextRef="#ctx0" brushRef="#br0" timeOffset="3225">6135 551,'0'0,"0"0,0 0,0 0,0 0,0 0,153-15,12-15,-161 29,164-29,-22 5,-109 19,178-40,-59 17,-68 12,157-29,-138 25,16-4,106-20,-166 32,119-20,-182 33</inkml:trace>
  <inkml:trace contextRef="#ctx0" brushRef="#br0" timeOffset="3669">6166 719,'0'0,"0"0,0 0,0 0,0 0,153-30,15 14,-65-5,8-3,104-7,-177 26,168-36,33-4,-233 44,239-45,-64-2,-133 35,151-63,-53 27,-62 21,-84 28</inkml:trace>
  <inkml:trace contextRef="#ctx0" brushRef="#br0" timeOffset="4448">980 322,'0'0,"0"0,0 0,-168 0,146 0,-125 0,17 14,123-13,-116 14,-9-15,96 0,36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15:17:21.352"/>
    </inkml:context>
    <inkml:brush xml:id="br0">
      <inkml:brushProperty name="width" value="0.5" units="cm"/>
      <inkml:brushProperty name="height" value="0.5" units="cm"/>
      <inkml:brushProperty name="color" value="#FFFFFF"/>
    </inkml:brush>
  </inkml:definitions>
  <inkml:trace contextRef="#ctx0" brushRef="#br0">307 154,'0'0,"214"-77,-6 77,-171 0,192 46,-96-8,-52-15,118 38,-116-33,18 6,36 27,-101-45,51 14,4 0,-83-27,61 25,-27-14,-38-13,26 15,-18-16,-8 0,-4 15,0-8,0-7,-107-38,-16-8,116 44,-154-42,27-9,115 45,-134-53,52 33,34 10,-102-28,119 33,-68-20,-50 3,162 29,-156-29,58 19,70 7,-88-11,85 7,-3 0,-6-7,37 12,3 6,-2-3,31-15,-23 15,0 0,0 0,92 30,15 16,-99-43,152 40,-4 9,-128-43,140 52,-44-9,-64-27,108 51,-77-30,2 0,105 31,-134-53,41 13,48 9,-128-39,87 32,-5 6,-106-44,90 44,-41-20,-39-19,20 25,-21-2,-5-12,11-2,-16-8,0 1,-16 7,12-10,-53 6,-19 4,66-13,-87 27,-35-15,126-13,-162 30,27-20,98-7,-156 26,97-12,21-5,-118 18,145-23,-76 14,-67 9,195-31,-181 30,73-19,67-6,-95 10,85-8,-16 1,8 8,51-14,-11 11,8-13,11 0,26 12,-18-9,55-3,-41 0,52 15,66 1,-133-16,158 15,11-3,-118-9,188 13,-124 0,-10-2,119 17,-149-21,39-5,65 10,-151-12,71-6,19 3,-122 0,74 0,-36 0,-32 0,24-15,-21 15,-5 0,3 0,-8 0,-84 15,74-13,-72 27,-37 1,115-29,-133 29,2-5,101-19,-149 24,77-10,44-9,-122 20,114-24,-13 1,-70 7,109-10,-50 6,-28 4,108-13,-79 11,21 2,67-15,-40 16,21-5,17-7,-8 11,15-6,0-2,0 8,0-8,0-7,0 0,76-7,47 22,-117-14,141 14,31-2,-158-11,164 13,-48 8,-88-15,150 7,-94-6,-24-3,88-6,-100 0,17 0,38-15,-96 12,37-25,-18 13,-43 14,25 2,-13-1,-15 0,0 0,-76-15,-16 15,58 0,-54 0,-35 0,100 0,-107 0,-38 0,166 0,-149 0,13 0,108 0,-139 0,69 10,47-5,-84 10,78-7,-5 0,-58 7,85-10,-18 5,-21 6,65-14,-24 11,-9 1,42-13,-13-1,7 0,31 15,-18-10,-5-5,0 0,87-5,20 5,-79 0,112 0,13 0,-139 0,140 0,5 0,-149 0,127-15,-20 15,-81 0,102-15,-65-3,-24 5,74-2,-72 9,-26-3,36-7,-45 13,14-9,-14 12,-15 0,-1 0,0 0,0 0,-109 46,68-28,-25-21,-71 34,108-25,-80 3,-13 6,117-14,-113-2,14 15,86-12,-105 13,60-4,35-7,-64 12,44-8,4-1,-17 8,40-9,-19 4,9 5,25-12,-3 9,-6-12,14 0,2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15:17:22.049"/>
    </inkml:context>
    <inkml:brush xml:id="br0">
      <inkml:brushProperty name="width" value="0.5" units="cm"/>
      <inkml:brushProperty name="height" value="0.5" units="cm"/>
      <inkml:brushProperty name="color" value="#FFFFFF"/>
    </inkml:brush>
  </inkml:definitions>
  <inkml:trace contextRef="#ctx0" brushRef="#br0">1 36,'0'0,"153"0,-141 0,113 0,-4 0,-119 0,105 0,-7 0,-78 0,70 0,-32 0,-28 0,60 0,-49-7,5-2,60-6,-74 10,39 10,49-5,-104 0,56 0,-74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15:17:22.486"/>
    </inkml:context>
    <inkml:brush xml:id="br0">
      <inkml:brushProperty name="width" value="0.5" units="cm"/>
      <inkml:brushProperty name="height" value="0.5" units="cm"/>
      <inkml:brushProperty name="color" value="#FFFFFF"/>
    </inkml:brush>
  </inkml:definitions>
  <inkml:trace contextRef="#ctx0" brushRef="#br0">1 307,'0'0,"183"-46,-148 37,98 3,51-40,-178 44,156-12,-16-12,-123 22,130-11,-17-6,-74 11,107-21,-100 24,-1-1,101-38,-111 30,-116 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15:17:22.857"/>
    </inkml:context>
    <inkml:brush xml:id="br0">
      <inkml:brushProperty name="width" value="0.5" units="cm"/>
      <inkml:brushProperty name="height" value="0.5" units="cm"/>
      <inkml:brushProperty name="color" value="#FFFFFF"/>
    </inkml:brush>
  </inkml:definitions>
  <inkml:trace contextRef="#ctx0" brushRef="#br0">0 414,'0'0,"0"0,0 0,0 0,168-31,-15 1,-117 22,97-46,35 8,-158 44,179-26,-12-13,-155 36,192-72,-36 1,-142 61,-36 15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15:17:23.205"/>
    </inkml:context>
    <inkml:brush xml:id="br0">
      <inkml:brushProperty name="width" value="0.5" units="cm"/>
      <inkml:brushProperty name="height" value="0.5" units="cm"/>
      <inkml:brushProperty name="color" value="#FFFFFF"/>
    </inkml:brush>
  </inkml:definitions>
  <inkml:trace contextRef="#ctx0" brushRef="#br0">1 77,'0'0,"199"-30,-89 22,-6 0,125-7,-149 10,100 10,80 10,-213-12,182-6,32-26,-247 28,-14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D0E68-9603-4A3E-9C4B-2851A8FD06FE}" type="datetimeFigureOut">
              <a:rPr lang="en-US" smtClean="0"/>
              <a:t>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A2CBA-5365-45FF-B541-0AD980758EF6}" type="slidenum">
              <a:rPr lang="en-US" smtClean="0"/>
              <a:t>‹#›</a:t>
            </a:fld>
            <a:endParaRPr lang="en-US"/>
          </a:p>
        </p:txBody>
      </p:sp>
    </p:spTree>
    <p:extLst>
      <p:ext uri="{BB962C8B-B14F-4D97-AF65-F5344CB8AC3E}">
        <p14:creationId xmlns:p14="http://schemas.microsoft.com/office/powerpoint/2010/main" val="420392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CA2CBA-5365-45FF-B541-0AD980758EF6}" type="slidenum">
              <a:rPr lang="en-US" smtClean="0"/>
              <a:t>16</a:t>
            </a:fld>
            <a:endParaRPr lang="en-US"/>
          </a:p>
        </p:txBody>
      </p:sp>
    </p:spTree>
    <p:extLst>
      <p:ext uri="{BB962C8B-B14F-4D97-AF65-F5344CB8AC3E}">
        <p14:creationId xmlns:p14="http://schemas.microsoft.com/office/powerpoint/2010/main" val="205810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9"/>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5/6/2023</a:t>
            </a:fld>
            <a:endParaRPr lang="en-US" dirty="0"/>
          </a:p>
        </p:txBody>
      </p:sp>
      <p:sp>
        <p:nvSpPr>
          <p:cNvPr id="5" name="Footer Placeholder 4"/>
          <p:cNvSpPr>
            <a:spLocks noGrp="1"/>
          </p:cNvSpPr>
          <p:nvPr>
            <p:ph type="ftr" sz="quarter" idx="11"/>
          </p:nvPr>
        </p:nvSpPr>
        <p:spPr>
          <a:xfrm>
            <a:off x="581192" y="5951813"/>
            <a:ext cx="6917211"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9"/>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4" y="5956139"/>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5/6/2023</a:t>
            </a:fld>
            <a:endParaRPr lang="en-US" dirty="0"/>
          </a:p>
        </p:txBody>
      </p:sp>
      <p:sp>
        <p:nvSpPr>
          <p:cNvPr id="5" name="Footer Placeholder 4"/>
          <p:cNvSpPr>
            <a:spLocks noGrp="1"/>
          </p:cNvSpPr>
          <p:nvPr>
            <p:ph type="ftr" sz="quarter" idx="11"/>
          </p:nvPr>
        </p:nvSpPr>
        <p:spPr>
          <a:xfrm>
            <a:off x="774925" y="5951813"/>
            <a:ext cx="7896279" cy="365125"/>
          </a:xfrm>
        </p:spPr>
        <p:txBody>
          <a:bodyPr/>
          <a:lstStyle/>
          <a:p>
            <a:endParaRPr lang="en-US" dirty="0"/>
          </a:p>
        </p:txBody>
      </p:sp>
      <p:sp>
        <p:nvSpPr>
          <p:cNvPr id="6" name="Slide Number Placeholder 5"/>
          <p:cNvSpPr>
            <a:spLocks noGrp="1"/>
          </p:cNvSpPr>
          <p:nvPr>
            <p:ph type="sldNum" sz="quarter" idx="12"/>
          </p:nvPr>
        </p:nvSpPr>
        <p:spPr>
          <a:xfrm>
            <a:off x="10446616" y="5956139"/>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79BA-6866-5CB6-F0A4-0CB8F8EC70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AE8193-04C8-F004-989E-73E58F2C18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B957CB-4387-E47B-71E6-D073F9110974}"/>
              </a:ext>
            </a:extLst>
          </p:cNvPr>
          <p:cNvSpPr>
            <a:spLocks noGrp="1"/>
          </p:cNvSpPr>
          <p:nvPr>
            <p:ph type="dt" sz="half" idx="10"/>
          </p:nvPr>
        </p:nvSpPr>
        <p:spPr/>
        <p:txBody>
          <a:bodyPr/>
          <a:lstStyle/>
          <a:p>
            <a:fld id="{F2A25C77-8E03-4F79-8355-D70D9C81B1C7}" type="datetimeFigureOut">
              <a:rPr lang="en-US" smtClean="0"/>
              <a:t>5/6/2023</a:t>
            </a:fld>
            <a:endParaRPr lang="en-US"/>
          </a:p>
        </p:txBody>
      </p:sp>
      <p:sp>
        <p:nvSpPr>
          <p:cNvPr id="5" name="Footer Placeholder 4">
            <a:extLst>
              <a:ext uri="{FF2B5EF4-FFF2-40B4-BE49-F238E27FC236}">
                <a16:creationId xmlns:a16="http://schemas.microsoft.com/office/drawing/2014/main" id="{58B3E0F4-5234-CA75-4BB8-4128C556A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87926-1F85-0782-AB9E-734C4023892E}"/>
              </a:ext>
            </a:extLst>
          </p:cNvPr>
          <p:cNvSpPr>
            <a:spLocks noGrp="1"/>
          </p:cNvSpPr>
          <p:nvPr>
            <p:ph type="sldNum" sz="quarter" idx="12"/>
          </p:nvPr>
        </p:nvSpPr>
        <p:spPr/>
        <p:txBody>
          <a:bodyPr/>
          <a:lstStyle/>
          <a:p>
            <a:fld id="{4862F6E7-F6D4-4D2A-A433-0DFAEE8C2537}" type="slidenum">
              <a:rPr lang="en-US" smtClean="0"/>
              <a:t>‹#›</a:t>
            </a:fld>
            <a:endParaRPr lang="en-US"/>
          </a:p>
        </p:txBody>
      </p:sp>
    </p:spTree>
    <p:extLst>
      <p:ext uri="{BB962C8B-B14F-4D97-AF65-F5344CB8AC3E}">
        <p14:creationId xmlns:p14="http://schemas.microsoft.com/office/powerpoint/2010/main" val="1701260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72A8-843B-B5B7-5884-571A4501B0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1CCC9-98A4-B5F5-8E44-F347C58F10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A17D7-67CE-24A2-07C5-69E577903413}"/>
              </a:ext>
            </a:extLst>
          </p:cNvPr>
          <p:cNvSpPr>
            <a:spLocks noGrp="1"/>
          </p:cNvSpPr>
          <p:nvPr>
            <p:ph type="dt" sz="half" idx="10"/>
          </p:nvPr>
        </p:nvSpPr>
        <p:spPr/>
        <p:txBody>
          <a:bodyPr/>
          <a:lstStyle/>
          <a:p>
            <a:fld id="{F2A25C77-8E03-4F79-8355-D70D9C81B1C7}" type="datetimeFigureOut">
              <a:rPr lang="en-US" smtClean="0"/>
              <a:t>5/6/2023</a:t>
            </a:fld>
            <a:endParaRPr lang="en-US"/>
          </a:p>
        </p:txBody>
      </p:sp>
      <p:sp>
        <p:nvSpPr>
          <p:cNvPr id="5" name="Footer Placeholder 4">
            <a:extLst>
              <a:ext uri="{FF2B5EF4-FFF2-40B4-BE49-F238E27FC236}">
                <a16:creationId xmlns:a16="http://schemas.microsoft.com/office/drawing/2014/main" id="{8BDC495F-7AE2-AC53-30D7-750837EA2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7C3C5-E788-1E3F-E2B5-629F925580A8}"/>
              </a:ext>
            </a:extLst>
          </p:cNvPr>
          <p:cNvSpPr>
            <a:spLocks noGrp="1"/>
          </p:cNvSpPr>
          <p:nvPr>
            <p:ph type="sldNum" sz="quarter" idx="12"/>
          </p:nvPr>
        </p:nvSpPr>
        <p:spPr/>
        <p:txBody>
          <a:bodyPr/>
          <a:lstStyle/>
          <a:p>
            <a:fld id="{4862F6E7-F6D4-4D2A-A433-0DFAEE8C2537}" type="slidenum">
              <a:rPr lang="en-US" smtClean="0"/>
              <a:t>‹#›</a:t>
            </a:fld>
            <a:endParaRPr lang="en-US"/>
          </a:p>
        </p:txBody>
      </p:sp>
    </p:spTree>
    <p:extLst>
      <p:ext uri="{BB962C8B-B14F-4D97-AF65-F5344CB8AC3E}">
        <p14:creationId xmlns:p14="http://schemas.microsoft.com/office/powerpoint/2010/main" val="147273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73B9-F684-A9F3-C7DD-8C43E9AA47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67711D-8B02-6159-FF46-A07984C8C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B7F585-DB49-C121-9E7F-E50835D41E0B}"/>
              </a:ext>
            </a:extLst>
          </p:cNvPr>
          <p:cNvSpPr>
            <a:spLocks noGrp="1"/>
          </p:cNvSpPr>
          <p:nvPr>
            <p:ph type="dt" sz="half" idx="10"/>
          </p:nvPr>
        </p:nvSpPr>
        <p:spPr/>
        <p:txBody>
          <a:bodyPr/>
          <a:lstStyle/>
          <a:p>
            <a:fld id="{F2A25C77-8E03-4F79-8355-D70D9C81B1C7}" type="datetimeFigureOut">
              <a:rPr lang="en-US" smtClean="0"/>
              <a:t>5/6/2023</a:t>
            </a:fld>
            <a:endParaRPr lang="en-US"/>
          </a:p>
        </p:txBody>
      </p:sp>
      <p:sp>
        <p:nvSpPr>
          <p:cNvPr id="5" name="Footer Placeholder 4">
            <a:extLst>
              <a:ext uri="{FF2B5EF4-FFF2-40B4-BE49-F238E27FC236}">
                <a16:creationId xmlns:a16="http://schemas.microsoft.com/office/drawing/2014/main" id="{5B7FE89A-7153-0D68-352A-002D48555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A63BD-954F-6D22-90B5-B4AAFB0B830B}"/>
              </a:ext>
            </a:extLst>
          </p:cNvPr>
          <p:cNvSpPr>
            <a:spLocks noGrp="1"/>
          </p:cNvSpPr>
          <p:nvPr>
            <p:ph type="sldNum" sz="quarter" idx="12"/>
          </p:nvPr>
        </p:nvSpPr>
        <p:spPr/>
        <p:txBody>
          <a:bodyPr/>
          <a:lstStyle/>
          <a:p>
            <a:fld id="{4862F6E7-F6D4-4D2A-A433-0DFAEE8C2537}" type="slidenum">
              <a:rPr lang="en-US" smtClean="0"/>
              <a:t>‹#›</a:t>
            </a:fld>
            <a:endParaRPr lang="en-US"/>
          </a:p>
        </p:txBody>
      </p:sp>
    </p:spTree>
    <p:extLst>
      <p:ext uri="{BB962C8B-B14F-4D97-AF65-F5344CB8AC3E}">
        <p14:creationId xmlns:p14="http://schemas.microsoft.com/office/powerpoint/2010/main" val="1276609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9A0C-3CD3-6566-1F99-B0DEE31538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741CDC-DC75-14D1-84CD-DD6A043FEC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45EC30-6E07-7F09-744F-B5D8B1891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898ED8-5A16-F0D9-4638-3B5ED11A1720}"/>
              </a:ext>
            </a:extLst>
          </p:cNvPr>
          <p:cNvSpPr>
            <a:spLocks noGrp="1"/>
          </p:cNvSpPr>
          <p:nvPr>
            <p:ph type="dt" sz="half" idx="10"/>
          </p:nvPr>
        </p:nvSpPr>
        <p:spPr/>
        <p:txBody>
          <a:bodyPr/>
          <a:lstStyle/>
          <a:p>
            <a:fld id="{F2A25C77-8E03-4F79-8355-D70D9C81B1C7}" type="datetimeFigureOut">
              <a:rPr lang="en-US" smtClean="0"/>
              <a:t>5/6/2023</a:t>
            </a:fld>
            <a:endParaRPr lang="en-US"/>
          </a:p>
        </p:txBody>
      </p:sp>
      <p:sp>
        <p:nvSpPr>
          <p:cNvPr id="6" name="Footer Placeholder 5">
            <a:extLst>
              <a:ext uri="{FF2B5EF4-FFF2-40B4-BE49-F238E27FC236}">
                <a16:creationId xmlns:a16="http://schemas.microsoft.com/office/drawing/2014/main" id="{1AC1E154-CD6A-9C26-FC70-AA1E6F575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53590-2118-DC5E-8A59-DBD9D16D839B}"/>
              </a:ext>
            </a:extLst>
          </p:cNvPr>
          <p:cNvSpPr>
            <a:spLocks noGrp="1"/>
          </p:cNvSpPr>
          <p:nvPr>
            <p:ph type="sldNum" sz="quarter" idx="12"/>
          </p:nvPr>
        </p:nvSpPr>
        <p:spPr/>
        <p:txBody>
          <a:bodyPr/>
          <a:lstStyle/>
          <a:p>
            <a:fld id="{4862F6E7-F6D4-4D2A-A433-0DFAEE8C2537}" type="slidenum">
              <a:rPr lang="en-US" smtClean="0"/>
              <a:t>‹#›</a:t>
            </a:fld>
            <a:endParaRPr lang="en-US"/>
          </a:p>
        </p:txBody>
      </p:sp>
    </p:spTree>
    <p:extLst>
      <p:ext uri="{BB962C8B-B14F-4D97-AF65-F5344CB8AC3E}">
        <p14:creationId xmlns:p14="http://schemas.microsoft.com/office/powerpoint/2010/main" val="3532093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3C8C-C190-FF64-839C-AF28F81944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D93B2E-FCE0-32F2-D77F-8EE95BC698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49CAC9-6854-321E-9737-B3FCD2E06D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E976B1-4EFD-6AC5-DC1D-1A44EEB827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58CC2-8441-C289-8129-8BD121B1D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7808A8-FFA7-AB54-83C9-373E238CC8C5}"/>
              </a:ext>
            </a:extLst>
          </p:cNvPr>
          <p:cNvSpPr>
            <a:spLocks noGrp="1"/>
          </p:cNvSpPr>
          <p:nvPr>
            <p:ph type="dt" sz="half" idx="10"/>
          </p:nvPr>
        </p:nvSpPr>
        <p:spPr/>
        <p:txBody>
          <a:bodyPr/>
          <a:lstStyle/>
          <a:p>
            <a:fld id="{F2A25C77-8E03-4F79-8355-D70D9C81B1C7}" type="datetimeFigureOut">
              <a:rPr lang="en-US" smtClean="0"/>
              <a:t>5/6/2023</a:t>
            </a:fld>
            <a:endParaRPr lang="en-US"/>
          </a:p>
        </p:txBody>
      </p:sp>
      <p:sp>
        <p:nvSpPr>
          <p:cNvPr id="8" name="Footer Placeholder 7">
            <a:extLst>
              <a:ext uri="{FF2B5EF4-FFF2-40B4-BE49-F238E27FC236}">
                <a16:creationId xmlns:a16="http://schemas.microsoft.com/office/drawing/2014/main" id="{A1B06281-2BE5-BE62-25DD-E7DD3C908D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0E8EAD-AA3F-6F1F-A673-487BED196B30}"/>
              </a:ext>
            </a:extLst>
          </p:cNvPr>
          <p:cNvSpPr>
            <a:spLocks noGrp="1"/>
          </p:cNvSpPr>
          <p:nvPr>
            <p:ph type="sldNum" sz="quarter" idx="12"/>
          </p:nvPr>
        </p:nvSpPr>
        <p:spPr/>
        <p:txBody>
          <a:bodyPr/>
          <a:lstStyle/>
          <a:p>
            <a:fld id="{4862F6E7-F6D4-4D2A-A433-0DFAEE8C2537}" type="slidenum">
              <a:rPr lang="en-US" smtClean="0"/>
              <a:t>‹#›</a:t>
            </a:fld>
            <a:endParaRPr lang="en-US"/>
          </a:p>
        </p:txBody>
      </p:sp>
    </p:spTree>
    <p:extLst>
      <p:ext uri="{BB962C8B-B14F-4D97-AF65-F5344CB8AC3E}">
        <p14:creationId xmlns:p14="http://schemas.microsoft.com/office/powerpoint/2010/main" val="728317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E8AA-7591-588F-1181-1AFFDF37BD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5B43D8-F319-BCB7-BA6E-43D0332B288C}"/>
              </a:ext>
            </a:extLst>
          </p:cNvPr>
          <p:cNvSpPr>
            <a:spLocks noGrp="1"/>
          </p:cNvSpPr>
          <p:nvPr>
            <p:ph type="dt" sz="half" idx="10"/>
          </p:nvPr>
        </p:nvSpPr>
        <p:spPr/>
        <p:txBody>
          <a:bodyPr/>
          <a:lstStyle/>
          <a:p>
            <a:fld id="{F2A25C77-8E03-4F79-8355-D70D9C81B1C7}" type="datetimeFigureOut">
              <a:rPr lang="en-US" smtClean="0"/>
              <a:t>5/6/2023</a:t>
            </a:fld>
            <a:endParaRPr lang="en-US"/>
          </a:p>
        </p:txBody>
      </p:sp>
      <p:sp>
        <p:nvSpPr>
          <p:cNvPr id="4" name="Footer Placeholder 3">
            <a:extLst>
              <a:ext uri="{FF2B5EF4-FFF2-40B4-BE49-F238E27FC236}">
                <a16:creationId xmlns:a16="http://schemas.microsoft.com/office/drawing/2014/main" id="{EE6B45A6-CC77-997A-9715-FAB3EBC5D1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1EA3A1-E9CF-730B-B3A9-123D681FAB14}"/>
              </a:ext>
            </a:extLst>
          </p:cNvPr>
          <p:cNvSpPr>
            <a:spLocks noGrp="1"/>
          </p:cNvSpPr>
          <p:nvPr>
            <p:ph type="sldNum" sz="quarter" idx="12"/>
          </p:nvPr>
        </p:nvSpPr>
        <p:spPr/>
        <p:txBody>
          <a:bodyPr/>
          <a:lstStyle/>
          <a:p>
            <a:fld id="{4862F6E7-F6D4-4D2A-A433-0DFAEE8C2537}" type="slidenum">
              <a:rPr lang="en-US" smtClean="0"/>
              <a:t>‹#›</a:t>
            </a:fld>
            <a:endParaRPr lang="en-US"/>
          </a:p>
        </p:txBody>
      </p:sp>
    </p:spTree>
    <p:extLst>
      <p:ext uri="{BB962C8B-B14F-4D97-AF65-F5344CB8AC3E}">
        <p14:creationId xmlns:p14="http://schemas.microsoft.com/office/powerpoint/2010/main" val="1063351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BCEA8-D1A0-4DD7-172E-3D71097AADAF}"/>
              </a:ext>
            </a:extLst>
          </p:cNvPr>
          <p:cNvSpPr>
            <a:spLocks noGrp="1"/>
          </p:cNvSpPr>
          <p:nvPr>
            <p:ph type="dt" sz="half" idx="10"/>
          </p:nvPr>
        </p:nvSpPr>
        <p:spPr/>
        <p:txBody>
          <a:bodyPr/>
          <a:lstStyle/>
          <a:p>
            <a:fld id="{F2A25C77-8E03-4F79-8355-D70D9C81B1C7}" type="datetimeFigureOut">
              <a:rPr lang="en-US" smtClean="0"/>
              <a:t>5/6/2023</a:t>
            </a:fld>
            <a:endParaRPr lang="en-US"/>
          </a:p>
        </p:txBody>
      </p:sp>
      <p:sp>
        <p:nvSpPr>
          <p:cNvPr id="3" name="Footer Placeholder 2">
            <a:extLst>
              <a:ext uri="{FF2B5EF4-FFF2-40B4-BE49-F238E27FC236}">
                <a16:creationId xmlns:a16="http://schemas.microsoft.com/office/drawing/2014/main" id="{CEB10E3F-AC8E-828C-6EDF-0BFF1A882D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0327A-9084-9935-BB3C-F6D4E1971428}"/>
              </a:ext>
            </a:extLst>
          </p:cNvPr>
          <p:cNvSpPr>
            <a:spLocks noGrp="1"/>
          </p:cNvSpPr>
          <p:nvPr>
            <p:ph type="sldNum" sz="quarter" idx="12"/>
          </p:nvPr>
        </p:nvSpPr>
        <p:spPr/>
        <p:txBody>
          <a:bodyPr/>
          <a:lstStyle/>
          <a:p>
            <a:fld id="{4862F6E7-F6D4-4D2A-A433-0DFAEE8C2537}" type="slidenum">
              <a:rPr lang="en-US" smtClean="0"/>
              <a:t>‹#›</a:t>
            </a:fld>
            <a:endParaRPr lang="en-US"/>
          </a:p>
        </p:txBody>
      </p:sp>
    </p:spTree>
    <p:extLst>
      <p:ext uri="{BB962C8B-B14F-4D97-AF65-F5344CB8AC3E}">
        <p14:creationId xmlns:p14="http://schemas.microsoft.com/office/powerpoint/2010/main" val="3922959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EF09-4676-742B-E398-489C35FF8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F998D8-A4E8-6905-C7CB-F570D36A00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A2EE86-4AD9-3FFF-219C-173C5F0DC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C4446-6447-4CA5-F248-2555D6AF9E1E}"/>
              </a:ext>
            </a:extLst>
          </p:cNvPr>
          <p:cNvSpPr>
            <a:spLocks noGrp="1"/>
          </p:cNvSpPr>
          <p:nvPr>
            <p:ph type="dt" sz="half" idx="10"/>
          </p:nvPr>
        </p:nvSpPr>
        <p:spPr/>
        <p:txBody>
          <a:bodyPr/>
          <a:lstStyle/>
          <a:p>
            <a:fld id="{F2A25C77-8E03-4F79-8355-D70D9C81B1C7}" type="datetimeFigureOut">
              <a:rPr lang="en-US" smtClean="0"/>
              <a:t>5/6/2023</a:t>
            </a:fld>
            <a:endParaRPr lang="en-US"/>
          </a:p>
        </p:txBody>
      </p:sp>
      <p:sp>
        <p:nvSpPr>
          <p:cNvPr id="6" name="Footer Placeholder 5">
            <a:extLst>
              <a:ext uri="{FF2B5EF4-FFF2-40B4-BE49-F238E27FC236}">
                <a16:creationId xmlns:a16="http://schemas.microsoft.com/office/drawing/2014/main" id="{36FCF8C7-1739-040F-538F-AA88CD1DA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91094-47DD-8B47-834E-4CE995CCABC3}"/>
              </a:ext>
            </a:extLst>
          </p:cNvPr>
          <p:cNvSpPr>
            <a:spLocks noGrp="1"/>
          </p:cNvSpPr>
          <p:nvPr>
            <p:ph type="sldNum" sz="quarter" idx="12"/>
          </p:nvPr>
        </p:nvSpPr>
        <p:spPr/>
        <p:txBody>
          <a:bodyPr/>
          <a:lstStyle/>
          <a:p>
            <a:fld id="{4862F6E7-F6D4-4D2A-A433-0DFAEE8C2537}" type="slidenum">
              <a:rPr lang="en-US" smtClean="0"/>
              <a:t>‹#›</a:t>
            </a:fld>
            <a:endParaRPr lang="en-US"/>
          </a:p>
        </p:txBody>
      </p:sp>
    </p:spTree>
    <p:extLst>
      <p:ext uri="{BB962C8B-B14F-4D97-AF65-F5344CB8AC3E}">
        <p14:creationId xmlns:p14="http://schemas.microsoft.com/office/powerpoint/2010/main" val="226318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4" y="2180498"/>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1" y="5956139"/>
            <a:ext cx="1052508" cy="365125"/>
          </a:xfrm>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BFF7-2C17-ED2C-BB84-A500A1B450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9F28D4-8677-6C8E-6025-6169F6FE6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E0A2D7-D6CC-A876-9501-628B0C115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930759-9DE0-F055-8B33-9C69BEA8F91F}"/>
              </a:ext>
            </a:extLst>
          </p:cNvPr>
          <p:cNvSpPr>
            <a:spLocks noGrp="1"/>
          </p:cNvSpPr>
          <p:nvPr>
            <p:ph type="dt" sz="half" idx="10"/>
          </p:nvPr>
        </p:nvSpPr>
        <p:spPr/>
        <p:txBody>
          <a:bodyPr/>
          <a:lstStyle/>
          <a:p>
            <a:fld id="{F2A25C77-8E03-4F79-8355-D70D9C81B1C7}" type="datetimeFigureOut">
              <a:rPr lang="en-US" smtClean="0"/>
              <a:t>5/6/2023</a:t>
            </a:fld>
            <a:endParaRPr lang="en-US"/>
          </a:p>
        </p:txBody>
      </p:sp>
      <p:sp>
        <p:nvSpPr>
          <p:cNvPr id="6" name="Footer Placeholder 5">
            <a:extLst>
              <a:ext uri="{FF2B5EF4-FFF2-40B4-BE49-F238E27FC236}">
                <a16:creationId xmlns:a16="http://schemas.microsoft.com/office/drawing/2014/main" id="{EC223498-0F7F-5BB0-865E-0C2370FF20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675D59-6CDE-50C3-A01F-A28AD554DCA9}"/>
              </a:ext>
            </a:extLst>
          </p:cNvPr>
          <p:cNvSpPr>
            <a:spLocks noGrp="1"/>
          </p:cNvSpPr>
          <p:nvPr>
            <p:ph type="sldNum" sz="quarter" idx="12"/>
          </p:nvPr>
        </p:nvSpPr>
        <p:spPr/>
        <p:txBody>
          <a:bodyPr/>
          <a:lstStyle/>
          <a:p>
            <a:fld id="{4862F6E7-F6D4-4D2A-A433-0DFAEE8C2537}" type="slidenum">
              <a:rPr lang="en-US" smtClean="0"/>
              <a:t>‹#›</a:t>
            </a:fld>
            <a:endParaRPr lang="en-US"/>
          </a:p>
        </p:txBody>
      </p:sp>
    </p:spTree>
    <p:extLst>
      <p:ext uri="{BB962C8B-B14F-4D97-AF65-F5344CB8AC3E}">
        <p14:creationId xmlns:p14="http://schemas.microsoft.com/office/powerpoint/2010/main" val="2081816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D1D-398C-8896-E007-EE919B5C54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89915F-9966-BF99-A6F4-9C00A38C01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13757-5A3B-C3D1-AE35-97D303587BCC}"/>
              </a:ext>
            </a:extLst>
          </p:cNvPr>
          <p:cNvSpPr>
            <a:spLocks noGrp="1"/>
          </p:cNvSpPr>
          <p:nvPr>
            <p:ph type="dt" sz="half" idx="10"/>
          </p:nvPr>
        </p:nvSpPr>
        <p:spPr/>
        <p:txBody>
          <a:bodyPr/>
          <a:lstStyle/>
          <a:p>
            <a:fld id="{F2A25C77-8E03-4F79-8355-D70D9C81B1C7}" type="datetimeFigureOut">
              <a:rPr lang="en-US" smtClean="0"/>
              <a:t>5/6/2023</a:t>
            </a:fld>
            <a:endParaRPr lang="en-US"/>
          </a:p>
        </p:txBody>
      </p:sp>
      <p:sp>
        <p:nvSpPr>
          <p:cNvPr id="5" name="Footer Placeholder 4">
            <a:extLst>
              <a:ext uri="{FF2B5EF4-FFF2-40B4-BE49-F238E27FC236}">
                <a16:creationId xmlns:a16="http://schemas.microsoft.com/office/drawing/2014/main" id="{DA45A148-D3F5-5C71-3BF9-D8BAF4278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4BFE8-632B-B499-88C5-F201A86E677E}"/>
              </a:ext>
            </a:extLst>
          </p:cNvPr>
          <p:cNvSpPr>
            <a:spLocks noGrp="1"/>
          </p:cNvSpPr>
          <p:nvPr>
            <p:ph type="sldNum" sz="quarter" idx="12"/>
          </p:nvPr>
        </p:nvSpPr>
        <p:spPr/>
        <p:txBody>
          <a:bodyPr/>
          <a:lstStyle/>
          <a:p>
            <a:fld id="{4862F6E7-F6D4-4D2A-A433-0DFAEE8C2537}" type="slidenum">
              <a:rPr lang="en-US" smtClean="0"/>
              <a:t>‹#›</a:t>
            </a:fld>
            <a:endParaRPr lang="en-US"/>
          </a:p>
        </p:txBody>
      </p:sp>
    </p:spTree>
    <p:extLst>
      <p:ext uri="{BB962C8B-B14F-4D97-AF65-F5344CB8AC3E}">
        <p14:creationId xmlns:p14="http://schemas.microsoft.com/office/powerpoint/2010/main" val="3401614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DAA98-AD19-35CC-C70A-109AE3CCAF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0BA481-7937-AB60-B246-553FBDD5D1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4F242-EBFD-64AA-D996-17196ABB6A25}"/>
              </a:ext>
            </a:extLst>
          </p:cNvPr>
          <p:cNvSpPr>
            <a:spLocks noGrp="1"/>
          </p:cNvSpPr>
          <p:nvPr>
            <p:ph type="dt" sz="half" idx="10"/>
          </p:nvPr>
        </p:nvSpPr>
        <p:spPr/>
        <p:txBody>
          <a:bodyPr/>
          <a:lstStyle/>
          <a:p>
            <a:fld id="{F2A25C77-8E03-4F79-8355-D70D9C81B1C7}" type="datetimeFigureOut">
              <a:rPr lang="en-US" smtClean="0"/>
              <a:t>5/6/2023</a:t>
            </a:fld>
            <a:endParaRPr lang="en-US"/>
          </a:p>
        </p:txBody>
      </p:sp>
      <p:sp>
        <p:nvSpPr>
          <p:cNvPr id="5" name="Footer Placeholder 4">
            <a:extLst>
              <a:ext uri="{FF2B5EF4-FFF2-40B4-BE49-F238E27FC236}">
                <a16:creationId xmlns:a16="http://schemas.microsoft.com/office/drawing/2014/main" id="{38C2E74D-5D9F-CC3C-2028-B82D27690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0EA80-2D0A-93FF-2D8E-A06A47DE710E}"/>
              </a:ext>
            </a:extLst>
          </p:cNvPr>
          <p:cNvSpPr>
            <a:spLocks noGrp="1"/>
          </p:cNvSpPr>
          <p:nvPr>
            <p:ph type="sldNum" sz="quarter" idx="12"/>
          </p:nvPr>
        </p:nvSpPr>
        <p:spPr/>
        <p:txBody>
          <a:bodyPr/>
          <a:lstStyle/>
          <a:p>
            <a:fld id="{4862F6E7-F6D4-4D2A-A433-0DFAEE8C2537}" type="slidenum">
              <a:rPr lang="en-US" smtClean="0"/>
              <a:t>‹#›</a:t>
            </a:fld>
            <a:endParaRPr lang="en-US"/>
          </a:p>
        </p:txBody>
      </p:sp>
    </p:spTree>
    <p:extLst>
      <p:ext uri="{BB962C8B-B14F-4D97-AF65-F5344CB8AC3E}">
        <p14:creationId xmlns:p14="http://schemas.microsoft.com/office/powerpoint/2010/main" val="8343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6"/>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2"/>
            <a:ext cx="11029615" cy="1497507"/>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5/6/2023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0" y="2250894"/>
            <a:ext cx="5087075"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81195"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7" y="2250894"/>
            <a:ext cx="5087073"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17710"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4" y="5262298"/>
            <a:ext cx="5869987"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5/6/2023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3" y="5956139"/>
            <a:ext cx="2844799" cy="365125"/>
          </a:xfrm>
          <a:prstGeom prst="rect">
            <a:avLst/>
          </a:prstGeom>
        </p:spPr>
        <p:txBody>
          <a:bodyPr vert="horz" lIns="91440" tIns="45720" rIns="91440" bIns="45720" rtlCol="0" anchor="ctr"/>
          <a:lstStyle>
            <a:lvl1pPr algn="r">
              <a:defRPr sz="675">
                <a:solidFill>
                  <a:schemeClr val="accent2"/>
                </a:solidFill>
              </a:defRPr>
            </a:lvl1pPr>
          </a:lstStyle>
          <a:p>
            <a:fld id="{B61BEF0D-F0BB-DE4B-95CE-6DB70DBA9567}" type="datetimeFigureOut">
              <a:rPr lang="en-US" dirty="0"/>
              <a:pPr/>
              <a:t>5/6/2023</a:t>
            </a:fld>
            <a:endParaRPr lang="en-US" dirty="0"/>
          </a:p>
        </p:txBody>
      </p:sp>
      <p:sp>
        <p:nvSpPr>
          <p:cNvPr id="5" name="Footer Placeholder 4"/>
          <p:cNvSpPr>
            <a:spLocks noGrp="1"/>
          </p:cNvSpPr>
          <p:nvPr>
            <p:ph type="ftr" sz="quarter" idx="3"/>
          </p:nvPr>
        </p:nvSpPr>
        <p:spPr>
          <a:xfrm>
            <a:off x="581192" y="5951813"/>
            <a:ext cx="6917211"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1" y="5956139"/>
            <a:ext cx="1052511" cy="365125"/>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3"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3B094-63E7-6E79-9E98-EB71807546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79A829-6CFA-5F9F-4F40-D63AF3840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C2B89-5975-4A01-347D-E94193201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25C77-8E03-4F79-8355-D70D9C81B1C7}" type="datetimeFigureOut">
              <a:rPr lang="en-US" smtClean="0"/>
              <a:t>5/6/2023</a:t>
            </a:fld>
            <a:endParaRPr lang="en-US"/>
          </a:p>
        </p:txBody>
      </p:sp>
      <p:sp>
        <p:nvSpPr>
          <p:cNvPr id="5" name="Footer Placeholder 4">
            <a:extLst>
              <a:ext uri="{FF2B5EF4-FFF2-40B4-BE49-F238E27FC236}">
                <a16:creationId xmlns:a16="http://schemas.microsoft.com/office/drawing/2014/main" id="{43789BD4-AD19-9B22-C395-A4396F450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86CAA9-3F14-5C00-E189-9CA3F8FFB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2F6E7-F6D4-4D2A-A433-0DFAEE8C2537}" type="slidenum">
              <a:rPr lang="en-US" smtClean="0"/>
              <a:t>‹#›</a:t>
            </a:fld>
            <a:endParaRPr lang="en-US"/>
          </a:p>
        </p:txBody>
      </p:sp>
    </p:spTree>
    <p:extLst>
      <p:ext uri="{BB962C8B-B14F-4D97-AF65-F5344CB8AC3E}">
        <p14:creationId xmlns:p14="http://schemas.microsoft.com/office/powerpoint/2010/main" val="298717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4.xml"/><Relationship Id="rId18" Type="http://schemas.openxmlformats.org/officeDocument/2006/relationships/image" Target="../media/image10.png"/><Relationship Id="rId26" Type="http://schemas.openxmlformats.org/officeDocument/2006/relationships/image" Target="../media/image14.png"/><Relationship Id="rId3" Type="http://schemas.openxmlformats.org/officeDocument/2006/relationships/diagramLayout" Target="../diagrams/layout1.xml"/><Relationship Id="rId21" Type="http://schemas.openxmlformats.org/officeDocument/2006/relationships/customXml" Target="../ink/ink8.xml"/><Relationship Id="rId7" Type="http://schemas.openxmlformats.org/officeDocument/2006/relationships/customXml" Target="../ink/ink1.xml"/><Relationship Id="rId12" Type="http://schemas.openxmlformats.org/officeDocument/2006/relationships/image" Target="../media/image7.png"/><Relationship Id="rId17" Type="http://schemas.openxmlformats.org/officeDocument/2006/relationships/customXml" Target="../ink/ink6.xml"/><Relationship Id="rId25" Type="http://schemas.openxmlformats.org/officeDocument/2006/relationships/customXml" Target="../ink/ink10.xml"/><Relationship Id="rId2" Type="http://schemas.openxmlformats.org/officeDocument/2006/relationships/diagramData" Target="../diagrams/data1.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customXml" Target="../ink/ink3.xml"/><Relationship Id="rId24" Type="http://schemas.openxmlformats.org/officeDocument/2006/relationships/image" Target="../media/image13.png"/><Relationship Id="rId5" Type="http://schemas.openxmlformats.org/officeDocument/2006/relationships/diagramColors" Target="../diagrams/colors1.xml"/><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5.png"/><Relationship Id="rId10" Type="http://schemas.openxmlformats.org/officeDocument/2006/relationships/image" Target="../media/image6.png"/><Relationship Id="rId19" Type="http://schemas.openxmlformats.org/officeDocument/2006/relationships/customXml" Target="../ink/ink7.xml"/><Relationship Id="rId4" Type="http://schemas.openxmlformats.org/officeDocument/2006/relationships/diagramQuickStyle" Target="../diagrams/quickStyle1.xml"/><Relationship Id="rId9" Type="http://schemas.openxmlformats.org/officeDocument/2006/relationships/customXml" Target="../ink/ink2.xml"/><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customXml" Target="../ink/ink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agonal Stripe 13">
            <a:extLst>
              <a:ext uri="{FF2B5EF4-FFF2-40B4-BE49-F238E27FC236}">
                <a16:creationId xmlns:a16="http://schemas.microsoft.com/office/drawing/2014/main" id="{6529F4EE-CB60-C3ED-CADE-A477C88EE6F5}"/>
              </a:ext>
            </a:extLst>
          </p:cNvPr>
          <p:cNvSpPr/>
          <p:nvPr/>
        </p:nvSpPr>
        <p:spPr>
          <a:xfrm>
            <a:off x="5472332" y="0"/>
            <a:ext cx="2004645" cy="2433711"/>
          </a:xfrm>
          <a:prstGeom prst="diagStripe">
            <a:avLst>
              <a:gd name="adj" fmla="val 76468"/>
            </a:avLst>
          </a:prstGeom>
          <a:solidFill>
            <a:srgbClr val="F5A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9C1493C-BFF4-7992-B9C3-C328081A29A9}"/>
              </a:ext>
            </a:extLst>
          </p:cNvPr>
          <p:cNvSpPr txBox="1"/>
          <p:nvPr/>
        </p:nvSpPr>
        <p:spPr>
          <a:xfrm>
            <a:off x="4937760" y="2749342"/>
            <a:ext cx="7254240" cy="2123658"/>
          </a:xfrm>
          <a:prstGeom prst="rect">
            <a:avLst/>
          </a:prstGeom>
          <a:noFill/>
        </p:spPr>
        <p:txBody>
          <a:bodyPr wrap="square" rtlCol="0">
            <a:spAutoFit/>
          </a:bodyPr>
          <a:lstStyle/>
          <a:p>
            <a:pPr algn="ctr">
              <a:spcBef>
                <a:spcPct val="20000"/>
              </a:spcBef>
              <a:spcAft>
                <a:spcPts val="600"/>
              </a:spcAft>
              <a:buClr>
                <a:schemeClr val="accent2"/>
              </a:buClr>
              <a:buSzPct val="92000"/>
            </a:pPr>
            <a:r>
              <a:rPr lang="en-US" sz="4400" b="1" dirty="0"/>
              <a:t>Patients’ Perceptions Towards the Participation of Medical Students in Their Care</a:t>
            </a:r>
          </a:p>
        </p:txBody>
      </p:sp>
      <p:sp>
        <p:nvSpPr>
          <p:cNvPr id="10" name="Right Triangle 9">
            <a:extLst>
              <a:ext uri="{FF2B5EF4-FFF2-40B4-BE49-F238E27FC236}">
                <a16:creationId xmlns:a16="http://schemas.microsoft.com/office/drawing/2014/main" id="{953B1644-052C-A20A-8844-89384D971ED7}"/>
              </a:ext>
            </a:extLst>
          </p:cNvPr>
          <p:cNvSpPr/>
          <p:nvPr/>
        </p:nvSpPr>
        <p:spPr>
          <a:xfrm rot="16200000">
            <a:off x="10712550" y="5378548"/>
            <a:ext cx="1500554" cy="1458349"/>
          </a:xfrm>
          <a:prstGeom prst="rtTriangle">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Parallelogram 10">
            <a:extLst>
              <a:ext uri="{FF2B5EF4-FFF2-40B4-BE49-F238E27FC236}">
                <a16:creationId xmlns:a16="http://schemas.microsoft.com/office/drawing/2014/main" id="{83E45BBB-1AE7-1503-3CD8-63AC6A6D3A11}"/>
              </a:ext>
            </a:extLst>
          </p:cNvPr>
          <p:cNvSpPr/>
          <p:nvPr/>
        </p:nvSpPr>
        <p:spPr>
          <a:xfrm>
            <a:off x="0" y="0"/>
            <a:ext cx="7005711" cy="6858000"/>
          </a:xfrm>
          <a:prstGeom prst="parallelogram">
            <a:avLst>
              <a:gd name="adj" fmla="val 81749"/>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1D4726D-D903-18F5-E5B1-067635171B90}"/>
              </a:ext>
            </a:extLst>
          </p:cNvPr>
          <p:cNvSpPr/>
          <p:nvPr/>
        </p:nvSpPr>
        <p:spPr>
          <a:xfrm>
            <a:off x="5990692" y="4827281"/>
            <a:ext cx="5164988" cy="45719"/>
          </a:xfrm>
          <a:prstGeom prst="rect">
            <a:avLst/>
          </a:prstGeom>
          <a:solidFill>
            <a:srgbClr val="4D1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3">
            <a:extLst>
              <a:ext uri="{FF2B5EF4-FFF2-40B4-BE49-F238E27FC236}">
                <a16:creationId xmlns:a16="http://schemas.microsoft.com/office/drawing/2014/main" id="{1E2C99F4-B6CB-D564-0533-20CD9671D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6499" y="0"/>
            <a:ext cx="1485501" cy="154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C:\Users\HP\Desktop\photo_2021-04-20_21-47-13.jpg">
            <a:extLst>
              <a:ext uri="{FF2B5EF4-FFF2-40B4-BE49-F238E27FC236}">
                <a16:creationId xmlns:a16="http://schemas.microsoft.com/office/drawing/2014/main" id="{1AC2B3D9-01CE-F6D6-570E-10617A0CCD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8841" y="11526"/>
            <a:ext cx="1183434" cy="15347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D3B41E4-75D8-ACD1-4939-B65AB7116FEF}"/>
              </a:ext>
            </a:extLst>
          </p:cNvPr>
          <p:cNvSpPr txBox="1"/>
          <p:nvPr/>
        </p:nvSpPr>
        <p:spPr>
          <a:xfrm>
            <a:off x="6583741" y="368760"/>
            <a:ext cx="6253088" cy="707886"/>
          </a:xfrm>
          <a:prstGeom prst="rect">
            <a:avLst/>
          </a:prstGeom>
          <a:noFill/>
        </p:spPr>
        <p:txBody>
          <a:bodyPr wrap="square">
            <a:spAutoFit/>
          </a:bodyPr>
          <a:lstStyle/>
          <a:p>
            <a:pPr algn="ctr">
              <a:spcBef>
                <a:spcPct val="20000"/>
              </a:spcBef>
              <a:spcAft>
                <a:spcPts val="600"/>
              </a:spcAft>
              <a:buClr>
                <a:schemeClr val="accent2"/>
              </a:buClr>
              <a:buSzPct val="92000"/>
            </a:pPr>
            <a:r>
              <a:rPr lang="en-US" sz="2000" b="1" i="1" dirty="0"/>
              <a:t>Ninevah university </a:t>
            </a:r>
            <a:br>
              <a:rPr lang="en-US" sz="2000" b="1" i="1" dirty="0"/>
            </a:br>
            <a:r>
              <a:rPr lang="en-US" sz="2000" b="1" i="1" dirty="0"/>
              <a:t>College of medicine</a:t>
            </a:r>
            <a:endParaRPr lang="ar-SA" sz="2000" b="1" i="1" dirty="0"/>
          </a:p>
        </p:txBody>
      </p:sp>
      <p:pic>
        <p:nvPicPr>
          <p:cNvPr id="4" name="Picture 4">
            <a:extLst>
              <a:ext uri="{FF2B5EF4-FFF2-40B4-BE49-F238E27FC236}">
                <a16:creationId xmlns:a16="http://schemas.microsoft.com/office/drawing/2014/main" id="{23F654C1-FE3F-8417-7A42-58BD67E519FE}"/>
              </a:ext>
            </a:extLst>
          </p:cNvPr>
          <p:cNvPicPr>
            <a:picLocks noChangeAspect="1"/>
          </p:cNvPicPr>
          <p:nvPr/>
        </p:nvPicPr>
        <p:blipFill>
          <a:blip r:embed="rId4"/>
          <a:stretch/>
        </p:blipFill>
        <p:spPr>
          <a:xfrm>
            <a:off x="457280" y="207452"/>
            <a:ext cx="2398520" cy="3104881"/>
          </a:xfrm>
          <a:prstGeom prst="rect">
            <a:avLst/>
          </a:prstGeom>
          <a:ln>
            <a:noFill/>
          </a:ln>
          <a:effectLst/>
        </p:spPr>
      </p:pic>
      <p:sp>
        <p:nvSpPr>
          <p:cNvPr id="5" name="TextBox 4">
            <a:extLst>
              <a:ext uri="{FF2B5EF4-FFF2-40B4-BE49-F238E27FC236}">
                <a16:creationId xmlns:a16="http://schemas.microsoft.com/office/drawing/2014/main" id="{DED951E4-DED8-EE05-E3CC-EE3F46B1C873}"/>
              </a:ext>
            </a:extLst>
          </p:cNvPr>
          <p:cNvSpPr txBox="1"/>
          <p:nvPr/>
        </p:nvSpPr>
        <p:spPr>
          <a:xfrm>
            <a:off x="7005711" y="1592092"/>
            <a:ext cx="5164988" cy="954107"/>
          </a:xfrm>
          <a:prstGeom prst="rect">
            <a:avLst/>
          </a:prstGeom>
          <a:noFill/>
        </p:spPr>
        <p:txBody>
          <a:bodyPr wrap="square" anchor="ctr">
            <a:spAutoFit/>
          </a:bodyPr>
          <a:lstStyle/>
          <a:p>
            <a:pPr algn="ctr"/>
            <a:r>
              <a:rPr lang="ar-AE" sz="2800" dirty="0">
                <a:latin typeface="Wingdings 3" pitchFamily="2" charset="2"/>
                <a:ea typeface="Amasis MT Pro Light" panose="02000000000000000000" pitchFamily="2" charset="0"/>
                <a:cs typeface="Akhbar MT" pitchFamily="2" charset="-78"/>
              </a:rPr>
              <a:t>المؤتمر الطلابي السادس </a:t>
            </a:r>
            <a:br>
              <a:rPr lang="ar-AE" sz="2800" dirty="0">
                <a:latin typeface="Wingdings 3" pitchFamily="2" charset="2"/>
                <a:ea typeface="Amasis MT Pro Light" panose="02000000000000000000" pitchFamily="2" charset="0"/>
                <a:cs typeface="Akhbar MT" pitchFamily="2" charset="-78"/>
              </a:rPr>
            </a:br>
            <a:r>
              <a:rPr lang="ar-AE" sz="2800" dirty="0">
                <a:latin typeface="Wingdings 3" pitchFamily="2" charset="2"/>
                <a:ea typeface="Amasis MT Pro Light" panose="02000000000000000000" pitchFamily="2" charset="0"/>
                <a:cs typeface="Akhbar MT" pitchFamily="2" charset="-78"/>
              </a:rPr>
              <a:t>بحوث طلبتنا .. تألق معرفي وإبداع متميز</a:t>
            </a:r>
            <a:endParaRPr lang="en-US" sz="2800" dirty="0">
              <a:latin typeface="Wingdings 3" pitchFamily="2" charset="2"/>
              <a:ea typeface="Amasis MT Pro Light" panose="02000000000000000000" pitchFamily="2" charset="0"/>
              <a:cs typeface="Akhbar MT" pitchFamily="2" charset="-78"/>
            </a:endParaRPr>
          </a:p>
        </p:txBody>
      </p:sp>
    </p:spTree>
    <p:extLst>
      <p:ext uri="{BB962C8B-B14F-4D97-AF65-F5344CB8AC3E}">
        <p14:creationId xmlns:p14="http://schemas.microsoft.com/office/powerpoint/2010/main" val="1992424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FDE5D72-DB4E-9B6A-BBD8-3B8A14C99DAC}"/>
              </a:ext>
            </a:extLst>
          </p:cNvPr>
          <p:cNvSpPr>
            <a:spLocks noGrp="1"/>
          </p:cNvSpPr>
          <p:nvPr>
            <p:ph type="title"/>
          </p:nvPr>
        </p:nvSpPr>
        <p:spPr>
          <a:xfrm>
            <a:off x="609906" y="702155"/>
            <a:ext cx="3568661" cy="1269713"/>
          </a:xfrm>
        </p:spPr>
        <p:txBody>
          <a:bodyPr>
            <a:normAutofit/>
          </a:bodyPr>
          <a:lstStyle/>
          <a:p>
            <a:r>
              <a:rPr lang="en-GB" sz="3200" dirty="0">
                <a:solidFill>
                  <a:schemeClr val="tx2"/>
                </a:solidFill>
                <a:latin typeface="Arial" panose="020B0604020202020204" pitchFamily="34" charset="0"/>
                <a:cs typeface="Arial" panose="020B0604020202020204" pitchFamily="34" charset="0"/>
              </a:rPr>
              <a:t>Results </a:t>
            </a:r>
            <a:endParaRPr lang="en-US" sz="3200" dirty="0">
              <a:solidFill>
                <a:schemeClr val="tx2"/>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034F0A5-F18B-1C4C-579A-9421FD79289C}"/>
              </a:ext>
            </a:extLst>
          </p:cNvPr>
          <p:cNvSpPr>
            <a:spLocks noGrp="1"/>
          </p:cNvSpPr>
          <p:nvPr>
            <p:ph idx="1"/>
          </p:nvPr>
        </p:nvSpPr>
        <p:spPr>
          <a:xfrm>
            <a:off x="469225" y="1942500"/>
            <a:ext cx="5003103" cy="3634486"/>
          </a:xfrm>
        </p:spPr>
        <p:txBody>
          <a:bodyPr>
            <a:noAutofit/>
          </a:bodyPr>
          <a:lstStyle/>
          <a:p>
            <a:r>
              <a:rPr lang="en-US" sz="2200" dirty="0">
                <a:latin typeface="Arial" panose="020B0604020202020204" pitchFamily="34" charset="0"/>
                <a:cs typeface="Arial" panose="020B0604020202020204" pitchFamily="34" charset="0"/>
              </a:rPr>
              <a:t>A total of 219 patients were approached (response rate of 94%). </a:t>
            </a:r>
          </a:p>
          <a:p>
            <a:r>
              <a:rPr lang="en-US" sz="2200" dirty="0">
                <a:latin typeface="Arial" panose="020B0604020202020204" pitchFamily="34" charset="0"/>
                <a:cs typeface="Arial" panose="020B0604020202020204" pitchFamily="34" charset="0"/>
              </a:rPr>
              <a:t>The median age was 27 years and the range is (4 days– 87 years old), (62.1%) of them were females with (37.9%) males</a:t>
            </a:r>
            <a:r>
              <a:rPr lang="en-GB"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34C2FDD5-B897-137B-0090-F1FA8B65351B}"/>
              </a:ext>
            </a:extLst>
          </p:cNvPr>
          <p:cNvPicPr>
            <a:picLocks noChangeAspect="1"/>
          </p:cNvPicPr>
          <p:nvPr/>
        </p:nvPicPr>
        <p:blipFill>
          <a:blip r:embed="rId2"/>
          <a:stretch>
            <a:fillRect/>
          </a:stretch>
        </p:blipFill>
        <p:spPr>
          <a:xfrm>
            <a:off x="5400421" y="1196202"/>
            <a:ext cx="5926392" cy="4133658"/>
          </a:xfrm>
          <a:prstGeom prst="rect">
            <a:avLst/>
          </a:prstGeom>
        </p:spPr>
      </p:pic>
    </p:spTree>
    <p:extLst>
      <p:ext uri="{BB962C8B-B14F-4D97-AF65-F5344CB8AC3E}">
        <p14:creationId xmlns:p14="http://schemas.microsoft.com/office/powerpoint/2010/main" val="2397090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9">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1">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3">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CF109F0B-4D22-35E7-86F4-173EF5D7CE41}"/>
              </a:ext>
            </a:extLst>
          </p:cNvPr>
          <p:cNvGraphicFramePr/>
          <p:nvPr>
            <p:extLst>
              <p:ext uri="{D42A27DB-BD31-4B8C-83A1-F6EECF244321}">
                <p14:modId xmlns:p14="http://schemas.microsoft.com/office/powerpoint/2010/main" val="2029700862"/>
              </p:ext>
            </p:extLst>
          </p:nvPr>
        </p:nvGraphicFramePr>
        <p:xfrm>
          <a:off x="-2510" y="-2"/>
          <a:ext cx="12191999" cy="6858002"/>
        </p:xfrm>
        <a:graphic>
          <a:graphicData uri="http://schemas.openxmlformats.org/drawingml/2006/table">
            <a:tbl>
              <a:tblPr firstRow="1" bandRow="1">
                <a:tableStyleId>{5C22544A-7EE6-4342-B048-85BDC9FD1C3A}</a:tableStyleId>
              </a:tblPr>
              <a:tblGrid>
                <a:gridCol w="4305440">
                  <a:extLst>
                    <a:ext uri="{9D8B030D-6E8A-4147-A177-3AD203B41FA5}">
                      <a16:colId xmlns:a16="http://schemas.microsoft.com/office/drawing/2014/main" val="1918197534"/>
                    </a:ext>
                  </a:extLst>
                </a:gridCol>
                <a:gridCol w="1963358">
                  <a:extLst>
                    <a:ext uri="{9D8B030D-6E8A-4147-A177-3AD203B41FA5}">
                      <a16:colId xmlns:a16="http://schemas.microsoft.com/office/drawing/2014/main" val="1500062411"/>
                    </a:ext>
                  </a:extLst>
                </a:gridCol>
                <a:gridCol w="2247213">
                  <a:extLst>
                    <a:ext uri="{9D8B030D-6E8A-4147-A177-3AD203B41FA5}">
                      <a16:colId xmlns:a16="http://schemas.microsoft.com/office/drawing/2014/main" val="977924639"/>
                    </a:ext>
                  </a:extLst>
                </a:gridCol>
                <a:gridCol w="1905368">
                  <a:extLst>
                    <a:ext uri="{9D8B030D-6E8A-4147-A177-3AD203B41FA5}">
                      <a16:colId xmlns:a16="http://schemas.microsoft.com/office/drawing/2014/main" val="2438007020"/>
                    </a:ext>
                  </a:extLst>
                </a:gridCol>
                <a:gridCol w="1770620">
                  <a:extLst>
                    <a:ext uri="{9D8B030D-6E8A-4147-A177-3AD203B41FA5}">
                      <a16:colId xmlns:a16="http://schemas.microsoft.com/office/drawing/2014/main" val="4255242838"/>
                    </a:ext>
                  </a:extLst>
                </a:gridCol>
              </a:tblGrid>
              <a:tr h="425827">
                <a:tc gridSpan="5">
                  <a:txBody>
                    <a:bodyPr/>
                    <a:lstStyle/>
                    <a:p>
                      <a:pPr algn="l" fontAlgn="ctr"/>
                      <a:r>
                        <a:rPr lang="en-GB" sz="1200" u="none" strike="noStrike">
                          <a:effectLst/>
                        </a:rPr>
                        <a:t>Patients' Perceptions Towards The Participation Of Medical Students In Their Care</a:t>
                      </a:r>
                      <a:endParaRPr lang="en-GB" sz="1200" b="1" i="0" u="none" strike="noStrike" dirty="0">
                        <a:solidFill>
                          <a:srgbClr val="000000"/>
                        </a:solidFill>
                        <a:effectLst/>
                        <a:latin typeface="Calibri Light" panose="020F0302020204030204" pitchFamily="34" charset="0"/>
                      </a:endParaRPr>
                    </a:p>
                  </a:txBody>
                  <a:tcPr marL="7187" marR="7187" marT="7187" marB="54984"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8501039"/>
                  </a:ext>
                </a:extLst>
              </a:tr>
              <a:tr h="380296">
                <a:tc rowSpan="2">
                  <a:txBody>
                    <a:bodyPr/>
                    <a:lstStyle/>
                    <a:p>
                      <a:pPr algn="ctr" fontAlgn="t">
                        <a:lnSpc>
                          <a:spcPct val="150000"/>
                        </a:lnSpc>
                      </a:pPr>
                      <a:r>
                        <a:rPr lang="en-GB" sz="2400" u="none" strike="noStrike" dirty="0">
                          <a:effectLst/>
                        </a:rPr>
                        <a:t>Questions </a:t>
                      </a:r>
                      <a:endParaRPr lang="en-GB" sz="2400" b="1" i="0" u="none" strike="noStrike" dirty="0">
                        <a:solidFill>
                          <a:srgbClr val="000000"/>
                        </a:solidFill>
                        <a:effectLst/>
                        <a:latin typeface="Calibri" panose="020F0502020204030204" pitchFamily="34" charset="0"/>
                      </a:endParaRPr>
                    </a:p>
                  </a:txBody>
                  <a:tcPr marL="7187" marR="7187" marT="7187" marB="54984"/>
                </a:tc>
                <a:tc gridSpan="4">
                  <a:txBody>
                    <a:bodyPr/>
                    <a:lstStyle/>
                    <a:p>
                      <a:pPr algn="ctr" fontAlgn="ctr"/>
                      <a:r>
                        <a:rPr lang="en-GB" sz="1200" u="none" strike="noStrike">
                          <a:effectLst/>
                        </a:rPr>
                        <a:t>Answers N(%)</a:t>
                      </a:r>
                      <a:endParaRPr lang="en-GB" sz="1200" b="1" i="0" u="none" strike="noStrike">
                        <a:solidFill>
                          <a:srgbClr val="000000"/>
                        </a:solidFill>
                        <a:effectLst/>
                        <a:latin typeface="Calibri" panose="020F0502020204030204" pitchFamily="34" charset="0"/>
                      </a:endParaRPr>
                    </a:p>
                  </a:txBody>
                  <a:tcPr marL="7187" marR="7187" marT="7187" marB="54984"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3729283"/>
                  </a:ext>
                </a:extLst>
              </a:tr>
              <a:tr h="380296">
                <a:tc vMerge="1">
                  <a:txBody>
                    <a:bodyPr/>
                    <a:lstStyle/>
                    <a:p>
                      <a:endParaRPr lang="en-US"/>
                    </a:p>
                  </a:txBody>
                  <a:tcPr/>
                </a:tc>
                <a:tc>
                  <a:txBody>
                    <a:bodyPr/>
                    <a:lstStyle/>
                    <a:p>
                      <a:pPr algn="ctr" fontAlgn="ctr"/>
                      <a:r>
                        <a:rPr lang="en-GB" sz="1200" u="none" strike="noStrike">
                          <a:effectLst/>
                        </a:rPr>
                        <a:t>Males only</a:t>
                      </a:r>
                      <a:endParaRPr lang="en-GB" sz="1200" b="1"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200" u="none" strike="noStrike">
                          <a:effectLst/>
                        </a:rPr>
                        <a:t>Females only</a:t>
                      </a:r>
                      <a:endParaRPr lang="en-GB" sz="1200" b="1"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200" u="none" strike="noStrike">
                          <a:effectLst/>
                        </a:rPr>
                        <a:t>Both</a:t>
                      </a:r>
                      <a:endParaRPr lang="en-GB" sz="1200" b="1"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200" u="none" strike="noStrike" dirty="0">
                          <a:effectLst/>
                        </a:rPr>
                        <a:t>Neither</a:t>
                      </a:r>
                      <a:endParaRPr lang="en-GB" sz="1200" b="1" i="0" u="none" strike="noStrike" dirty="0">
                        <a:solidFill>
                          <a:srgbClr val="000000"/>
                        </a:solidFill>
                        <a:effectLst/>
                        <a:latin typeface="Calibri" panose="020F0502020204030204" pitchFamily="34" charset="0"/>
                      </a:endParaRPr>
                    </a:p>
                  </a:txBody>
                  <a:tcPr marL="7187" marR="7187" marT="7187" marB="54984" anchor="ctr"/>
                </a:tc>
                <a:extLst>
                  <a:ext uri="{0D108BD9-81ED-4DB2-BD59-A6C34878D82A}">
                    <a16:rowId xmlns:a16="http://schemas.microsoft.com/office/drawing/2014/main" val="3426554730"/>
                  </a:ext>
                </a:extLst>
              </a:tr>
              <a:tr h="380296">
                <a:tc>
                  <a:txBody>
                    <a:bodyPr/>
                    <a:lstStyle/>
                    <a:p>
                      <a:pPr algn="l" fontAlgn="ctr"/>
                      <a:r>
                        <a:rPr lang="en-GB" sz="1200" u="none" strike="noStrike" dirty="0">
                          <a:effectLst/>
                        </a:rPr>
                        <a:t>Would you permit medical students to read your medical file?</a:t>
                      </a:r>
                      <a:endParaRPr lang="en-GB" sz="1200" b="0" i="0" u="none" strike="noStrike" dirty="0">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0 (0)</a:t>
                      </a:r>
                      <a:endParaRPr lang="en-GB" sz="1600" b="0" i="0" u="none" strike="noStrike" dirty="0">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3 (1.5)</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197 (95.6)</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6 (2.9)</a:t>
                      </a:r>
                      <a:endParaRPr lang="en-GB" sz="1600" b="0" i="0" u="none" strike="noStrike">
                        <a:solidFill>
                          <a:srgbClr val="000000"/>
                        </a:solidFill>
                        <a:effectLst/>
                        <a:latin typeface="Calibri" panose="020F0502020204030204" pitchFamily="34" charset="0"/>
                      </a:endParaRPr>
                    </a:p>
                  </a:txBody>
                  <a:tcPr marL="7187" marR="7187" marT="7187" marB="54984" anchor="ctr"/>
                </a:tc>
                <a:extLst>
                  <a:ext uri="{0D108BD9-81ED-4DB2-BD59-A6C34878D82A}">
                    <a16:rowId xmlns:a16="http://schemas.microsoft.com/office/drawing/2014/main" val="3820596815"/>
                  </a:ext>
                </a:extLst>
              </a:tr>
              <a:tr h="517871">
                <a:tc>
                  <a:txBody>
                    <a:bodyPr/>
                    <a:lstStyle/>
                    <a:p>
                      <a:pPr algn="l" fontAlgn="ctr"/>
                      <a:r>
                        <a:rPr lang="en-GB" sz="1200" u="none" strike="noStrike">
                          <a:effectLst/>
                        </a:rPr>
                        <a:t>Would you permit medical students to be present in the outpatient clinic if you were having a consultation with your doctor?</a:t>
                      </a:r>
                      <a:endParaRPr lang="en-GB" sz="12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0 (0)</a:t>
                      </a:r>
                      <a:endParaRPr lang="en-GB" sz="1600" b="0" i="0" u="none" strike="noStrike" dirty="0">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30 (14.6)</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156 (75.7)</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20 (9.7)</a:t>
                      </a:r>
                      <a:endParaRPr lang="en-GB" sz="1600" b="0" i="0" u="none" strike="noStrike" dirty="0">
                        <a:solidFill>
                          <a:srgbClr val="000000"/>
                        </a:solidFill>
                        <a:effectLst/>
                        <a:latin typeface="Calibri" panose="020F0502020204030204" pitchFamily="34" charset="0"/>
                      </a:endParaRPr>
                    </a:p>
                  </a:txBody>
                  <a:tcPr marL="7187" marR="7187" marT="7187" marB="54984" anchor="ctr"/>
                </a:tc>
                <a:extLst>
                  <a:ext uri="{0D108BD9-81ED-4DB2-BD59-A6C34878D82A}">
                    <a16:rowId xmlns:a16="http://schemas.microsoft.com/office/drawing/2014/main" val="3797138462"/>
                  </a:ext>
                </a:extLst>
              </a:tr>
              <a:tr h="517871">
                <a:tc>
                  <a:txBody>
                    <a:bodyPr/>
                    <a:lstStyle/>
                    <a:p>
                      <a:pPr algn="l" fontAlgn="ctr"/>
                      <a:r>
                        <a:rPr lang="en-GB" sz="1200" u="none" strike="noStrike">
                          <a:effectLst/>
                        </a:rPr>
                        <a:t>Would you permit medical students to be present in the operation room if you were having a surgery?</a:t>
                      </a:r>
                      <a:endParaRPr lang="en-GB" sz="12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0 (0)</a:t>
                      </a:r>
                      <a:endParaRPr lang="en-GB" sz="1600" b="0" i="0" u="none" strike="noStrike" dirty="0">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35 (17)</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152 (73.8)</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19 (9.2)</a:t>
                      </a:r>
                      <a:endParaRPr lang="en-GB" sz="1600" b="0" i="0" u="none" strike="noStrike">
                        <a:solidFill>
                          <a:srgbClr val="000000"/>
                        </a:solidFill>
                        <a:effectLst/>
                        <a:latin typeface="Calibri" panose="020F0502020204030204" pitchFamily="34" charset="0"/>
                      </a:endParaRPr>
                    </a:p>
                  </a:txBody>
                  <a:tcPr marL="7187" marR="7187" marT="7187" marB="54984" anchor="ctr"/>
                </a:tc>
                <a:extLst>
                  <a:ext uri="{0D108BD9-81ED-4DB2-BD59-A6C34878D82A}">
                    <a16:rowId xmlns:a16="http://schemas.microsoft.com/office/drawing/2014/main" val="3048847839"/>
                  </a:ext>
                </a:extLst>
              </a:tr>
              <a:tr h="517871">
                <a:tc>
                  <a:txBody>
                    <a:bodyPr/>
                    <a:lstStyle/>
                    <a:p>
                      <a:pPr algn="l" fontAlgn="ctr"/>
                      <a:r>
                        <a:rPr lang="en-GB" sz="1200" u="none" strike="noStrike">
                          <a:effectLst/>
                        </a:rPr>
                        <a:t>Would you permit medical students to take your medical history and personal details from you with the presence of a doctor?</a:t>
                      </a:r>
                      <a:endParaRPr lang="en-GB" sz="12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0 (0)</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7 (3.4)</a:t>
                      </a:r>
                      <a:endParaRPr lang="en-GB" sz="1600" b="0" i="0" u="none" strike="noStrike" dirty="0">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195 (94.7)</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4 (1.9)</a:t>
                      </a:r>
                      <a:endParaRPr lang="en-GB" sz="1600" b="0" i="0" u="none" strike="noStrike">
                        <a:solidFill>
                          <a:srgbClr val="000000"/>
                        </a:solidFill>
                        <a:effectLst/>
                        <a:latin typeface="Calibri" panose="020F0502020204030204" pitchFamily="34" charset="0"/>
                      </a:endParaRPr>
                    </a:p>
                  </a:txBody>
                  <a:tcPr marL="7187" marR="7187" marT="7187" marB="54984" anchor="ctr"/>
                </a:tc>
                <a:extLst>
                  <a:ext uri="{0D108BD9-81ED-4DB2-BD59-A6C34878D82A}">
                    <a16:rowId xmlns:a16="http://schemas.microsoft.com/office/drawing/2014/main" val="1699126192"/>
                  </a:ext>
                </a:extLst>
              </a:tr>
              <a:tr h="517871">
                <a:tc>
                  <a:txBody>
                    <a:bodyPr/>
                    <a:lstStyle/>
                    <a:p>
                      <a:pPr algn="l" fontAlgn="ctr"/>
                      <a:r>
                        <a:rPr lang="en-GB" sz="1200" u="none" strike="noStrike">
                          <a:effectLst/>
                        </a:rPr>
                        <a:t>Would you permit medical students to take your medical history and personal details from you without the presence of a doctor?</a:t>
                      </a:r>
                      <a:endParaRPr lang="en-GB" sz="12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0 (0)</a:t>
                      </a:r>
                      <a:endParaRPr lang="en-GB" sz="1600" b="0" i="0" u="none" strike="noStrike" dirty="0">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7 (3.4)</a:t>
                      </a:r>
                      <a:endParaRPr lang="en-GB" sz="1600" b="0" i="0" u="none" strike="noStrike" dirty="0">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182 (88.3)</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17 (8.3)</a:t>
                      </a:r>
                      <a:endParaRPr lang="en-GB" sz="1600" b="0" i="0" u="none" strike="noStrike">
                        <a:solidFill>
                          <a:srgbClr val="000000"/>
                        </a:solidFill>
                        <a:effectLst/>
                        <a:latin typeface="Calibri" panose="020F0502020204030204" pitchFamily="34" charset="0"/>
                      </a:endParaRPr>
                    </a:p>
                  </a:txBody>
                  <a:tcPr marL="7187" marR="7187" marT="7187" marB="54984" anchor="ctr"/>
                </a:tc>
                <a:extLst>
                  <a:ext uri="{0D108BD9-81ED-4DB2-BD59-A6C34878D82A}">
                    <a16:rowId xmlns:a16="http://schemas.microsoft.com/office/drawing/2014/main" val="143348753"/>
                  </a:ext>
                </a:extLst>
              </a:tr>
              <a:tr h="517871">
                <a:tc>
                  <a:txBody>
                    <a:bodyPr/>
                    <a:lstStyle/>
                    <a:p>
                      <a:pPr algn="l" fontAlgn="ctr"/>
                      <a:r>
                        <a:rPr lang="en-GB" sz="1200" u="none" strike="noStrike">
                          <a:effectLst/>
                        </a:rPr>
                        <a:t>Would you permit medical students to be present while your doctor examining you?</a:t>
                      </a:r>
                      <a:endParaRPr lang="en-GB" sz="12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0 (0)</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49 (23.8)</a:t>
                      </a:r>
                      <a:endParaRPr lang="en-GB" sz="1600" b="0" i="0" u="none" strike="noStrike" dirty="0">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141 (68.4)</a:t>
                      </a:r>
                      <a:endParaRPr lang="en-GB" sz="1600" b="0" i="0" u="none" strike="noStrike" dirty="0">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16 (7.8)</a:t>
                      </a:r>
                      <a:endParaRPr lang="en-GB" sz="1600" b="0" i="0" u="none" strike="noStrike">
                        <a:solidFill>
                          <a:srgbClr val="000000"/>
                        </a:solidFill>
                        <a:effectLst/>
                        <a:latin typeface="Calibri" panose="020F0502020204030204" pitchFamily="34" charset="0"/>
                      </a:endParaRPr>
                    </a:p>
                  </a:txBody>
                  <a:tcPr marL="7187" marR="7187" marT="7187" marB="54984" anchor="ctr"/>
                </a:tc>
                <a:extLst>
                  <a:ext uri="{0D108BD9-81ED-4DB2-BD59-A6C34878D82A}">
                    <a16:rowId xmlns:a16="http://schemas.microsoft.com/office/drawing/2014/main" val="1625607033"/>
                  </a:ext>
                </a:extLst>
              </a:tr>
              <a:tr h="517871">
                <a:tc>
                  <a:txBody>
                    <a:bodyPr/>
                    <a:lstStyle/>
                    <a:p>
                      <a:pPr algn="l" fontAlgn="ctr"/>
                      <a:r>
                        <a:rPr lang="en-GB" sz="1200" u="none" strike="noStrike">
                          <a:effectLst/>
                        </a:rPr>
                        <a:t>Would you permit medical students to examine you with the presence of a doctor?</a:t>
                      </a:r>
                      <a:endParaRPr lang="en-GB" sz="12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0 (0)</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52 (25.2)</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130 (63.1)</a:t>
                      </a:r>
                      <a:endParaRPr lang="en-GB" sz="1600" b="0" i="0" u="none" strike="noStrike" dirty="0">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24 (11.7)</a:t>
                      </a:r>
                      <a:endParaRPr lang="en-GB" sz="1600" b="0" i="0" u="none" strike="noStrike">
                        <a:solidFill>
                          <a:srgbClr val="000000"/>
                        </a:solidFill>
                        <a:effectLst/>
                        <a:latin typeface="Calibri" panose="020F0502020204030204" pitchFamily="34" charset="0"/>
                      </a:endParaRPr>
                    </a:p>
                  </a:txBody>
                  <a:tcPr marL="7187" marR="7187" marT="7187" marB="54984" anchor="ctr"/>
                </a:tc>
                <a:extLst>
                  <a:ext uri="{0D108BD9-81ED-4DB2-BD59-A6C34878D82A}">
                    <a16:rowId xmlns:a16="http://schemas.microsoft.com/office/drawing/2014/main" val="2980081332"/>
                  </a:ext>
                </a:extLst>
              </a:tr>
              <a:tr h="517871">
                <a:tc>
                  <a:txBody>
                    <a:bodyPr/>
                    <a:lstStyle/>
                    <a:p>
                      <a:pPr algn="l" fontAlgn="ctr"/>
                      <a:r>
                        <a:rPr lang="en-GB" sz="1200" u="none" strike="noStrike">
                          <a:effectLst/>
                        </a:rPr>
                        <a:t>Would you permit medical students to examine you without the presence of a doctor?</a:t>
                      </a:r>
                      <a:endParaRPr lang="en-GB" sz="12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0 (0)</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42 (20.4)</a:t>
                      </a:r>
                      <a:endParaRPr lang="en-GB" sz="1600" b="0" i="0" u="none" strike="noStrike" dirty="0">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94 (45.6)</a:t>
                      </a:r>
                      <a:endParaRPr lang="en-GB" sz="1600" b="0" i="0" u="none" strike="noStrike" dirty="0">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70 (34)</a:t>
                      </a:r>
                      <a:endParaRPr lang="en-GB" sz="1600" b="0" i="0" u="none" strike="noStrike">
                        <a:solidFill>
                          <a:srgbClr val="000000"/>
                        </a:solidFill>
                        <a:effectLst/>
                        <a:latin typeface="Calibri" panose="020F0502020204030204" pitchFamily="34" charset="0"/>
                      </a:endParaRPr>
                    </a:p>
                  </a:txBody>
                  <a:tcPr marL="7187" marR="7187" marT="7187" marB="54984" anchor="ctr"/>
                </a:tc>
                <a:extLst>
                  <a:ext uri="{0D108BD9-81ED-4DB2-BD59-A6C34878D82A}">
                    <a16:rowId xmlns:a16="http://schemas.microsoft.com/office/drawing/2014/main" val="835789210"/>
                  </a:ext>
                </a:extLst>
              </a:tr>
              <a:tr h="739187">
                <a:tc>
                  <a:txBody>
                    <a:bodyPr/>
                    <a:lstStyle/>
                    <a:p>
                      <a:pPr algn="l" fontAlgn="ctr"/>
                      <a:r>
                        <a:rPr lang="en-GB" sz="1200" u="none" strike="noStrike">
                          <a:effectLst/>
                        </a:rPr>
                        <a:t>Would you permit medical students to be present while you're having diagnostic/other procedures (e.g. drawing blood, inserting catheter, etc.)</a:t>
                      </a:r>
                      <a:endParaRPr lang="en-GB" sz="12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0 (0)</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9 (4.4)</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193 (93.7)</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4 (1.9)</a:t>
                      </a:r>
                      <a:endParaRPr lang="en-GB" sz="1600" b="0" i="0" u="none" strike="noStrike" dirty="0">
                        <a:solidFill>
                          <a:srgbClr val="000000"/>
                        </a:solidFill>
                        <a:effectLst/>
                        <a:latin typeface="Calibri" panose="020F0502020204030204" pitchFamily="34" charset="0"/>
                      </a:endParaRPr>
                    </a:p>
                  </a:txBody>
                  <a:tcPr marL="7187" marR="7187" marT="7187" marB="54984" anchor="ctr"/>
                </a:tc>
                <a:extLst>
                  <a:ext uri="{0D108BD9-81ED-4DB2-BD59-A6C34878D82A}">
                    <a16:rowId xmlns:a16="http://schemas.microsoft.com/office/drawing/2014/main" val="2593417079"/>
                  </a:ext>
                </a:extLst>
              </a:tr>
              <a:tr h="517871">
                <a:tc>
                  <a:txBody>
                    <a:bodyPr/>
                    <a:lstStyle/>
                    <a:p>
                      <a:pPr algn="l" fontAlgn="ctr"/>
                      <a:r>
                        <a:rPr lang="en-GB" sz="1200" u="none" strike="noStrike">
                          <a:effectLst/>
                        </a:rPr>
                        <a:t>Would you permit medical students to perform diagnostic/other procedures on you (e.g. drawing blood, inserting catheter... etc.)</a:t>
                      </a:r>
                      <a:endParaRPr lang="en-GB" sz="12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0 (0)</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8 (3.9)</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a:effectLst/>
                        </a:rPr>
                        <a:t>113 (54.9)</a:t>
                      </a:r>
                      <a:endParaRPr lang="en-GB" sz="1600" b="0" i="0" u="none" strike="noStrike">
                        <a:solidFill>
                          <a:srgbClr val="000000"/>
                        </a:solidFill>
                        <a:effectLst/>
                        <a:latin typeface="Calibri" panose="020F0502020204030204" pitchFamily="34" charset="0"/>
                      </a:endParaRPr>
                    </a:p>
                  </a:txBody>
                  <a:tcPr marL="7187" marR="7187" marT="7187" marB="54984" anchor="ctr"/>
                </a:tc>
                <a:tc>
                  <a:txBody>
                    <a:bodyPr/>
                    <a:lstStyle/>
                    <a:p>
                      <a:pPr algn="ctr" fontAlgn="ctr"/>
                      <a:r>
                        <a:rPr lang="en-GB" sz="1600" u="none" strike="noStrike" dirty="0">
                          <a:effectLst/>
                        </a:rPr>
                        <a:t>85 (41.3)</a:t>
                      </a:r>
                      <a:endParaRPr lang="en-GB" sz="1600" b="0" i="0" u="none" strike="noStrike" dirty="0">
                        <a:solidFill>
                          <a:srgbClr val="000000"/>
                        </a:solidFill>
                        <a:effectLst/>
                        <a:latin typeface="Calibri" panose="020F0502020204030204" pitchFamily="34" charset="0"/>
                      </a:endParaRPr>
                    </a:p>
                  </a:txBody>
                  <a:tcPr marL="7187" marR="7187" marT="7187" marB="54984" anchor="ctr"/>
                </a:tc>
                <a:extLst>
                  <a:ext uri="{0D108BD9-81ED-4DB2-BD59-A6C34878D82A}">
                    <a16:rowId xmlns:a16="http://schemas.microsoft.com/office/drawing/2014/main" val="2179459684"/>
                  </a:ext>
                </a:extLst>
              </a:tr>
              <a:tr h="409132">
                <a:tc>
                  <a:txBody>
                    <a:bodyPr/>
                    <a:lstStyle/>
                    <a:p>
                      <a:pPr algn="ctr" fontAlgn="b"/>
                      <a:endParaRPr lang="en-GB" sz="1200" b="0" i="0" u="none" strike="noStrike">
                        <a:solidFill>
                          <a:srgbClr val="000000"/>
                        </a:solidFill>
                        <a:effectLst/>
                        <a:latin typeface="Calibri" panose="020F0502020204030204" pitchFamily="34" charset="0"/>
                      </a:endParaRPr>
                    </a:p>
                  </a:txBody>
                  <a:tcPr marL="7187" marR="7187" marT="7187" marB="54984" anchor="b"/>
                </a:tc>
                <a:tc>
                  <a:txBody>
                    <a:bodyPr/>
                    <a:lstStyle/>
                    <a:p>
                      <a:pPr algn="ctr" fontAlgn="b"/>
                      <a:endParaRPr lang="en-GB" sz="1200" b="0" i="0" u="none" strike="noStrike">
                        <a:solidFill>
                          <a:srgbClr val="000000"/>
                        </a:solidFill>
                        <a:effectLst/>
                        <a:latin typeface="Calibri" panose="020F0502020204030204" pitchFamily="34" charset="0"/>
                      </a:endParaRPr>
                    </a:p>
                  </a:txBody>
                  <a:tcPr marL="7187" marR="7187" marT="7187" marB="54984" anchor="b"/>
                </a:tc>
                <a:tc>
                  <a:txBody>
                    <a:bodyPr/>
                    <a:lstStyle/>
                    <a:p>
                      <a:pPr algn="ctr" fontAlgn="b"/>
                      <a:endParaRPr lang="en-GB" sz="1200" b="0" i="0" u="none" strike="noStrike">
                        <a:solidFill>
                          <a:srgbClr val="000000"/>
                        </a:solidFill>
                        <a:effectLst/>
                        <a:latin typeface="Calibri" panose="020F0502020204030204" pitchFamily="34" charset="0"/>
                      </a:endParaRPr>
                    </a:p>
                  </a:txBody>
                  <a:tcPr marL="7187" marR="7187" marT="7187" marB="54984" anchor="b"/>
                </a:tc>
                <a:tc>
                  <a:txBody>
                    <a:bodyPr/>
                    <a:lstStyle/>
                    <a:p>
                      <a:pPr algn="ctr" fontAlgn="b"/>
                      <a:endParaRPr lang="en-GB" sz="1200" b="0" i="0" u="none" strike="noStrike">
                        <a:solidFill>
                          <a:srgbClr val="000000"/>
                        </a:solidFill>
                        <a:effectLst/>
                        <a:latin typeface="Calibri" panose="020F0502020204030204" pitchFamily="34" charset="0"/>
                      </a:endParaRPr>
                    </a:p>
                  </a:txBody>
                  <a:tcPr marL="7187" marR="7187" marT="7187" marB="54984" anchor="b"/>
                </a:tc>
                <a:tc>
                  <a:txBody>
                    <a:bodyPr/>
                    <a:lstStyle/>
                    <a:p>
                      <a:pPr algn="ctr" fontAlgn="b"/>
                      <a:endParaRPr lang="en-GB" sz="1200" b="0" i="0" u="none" strike="noStrike" dirty="0">
                        <a:solidFill>
                          <a:srgbClr val="000000"/>
                        </a:solidFill>
                        <a:effectLst/>
                        <a:latin typeface="Calibri" panose="020F0502020204030204" pitchFamily="34" charset="0"/>
                      </a:endParaRPr>
                    </a:p>
                  </a:txBody>
                  <a:tcPr marL="7187" marR="7187" marT="7187" marB="54984" anchor="b"/>
                </a:tc>
                <a:extLst>
                  <a:ext uri="{0D108BD9-81ED-4DB2-BD59-A6C34878D82A}">
                    <a16:rowId xmlns:a16="http://schemas.microsoft.com/office/drawing/2014/main" val="604120657"/>
                  </a:ext>
                </a:extLst>
              </a:tr>
            </a:tbl>
          </a:graphicData>
        </a:graphic>
      </p:graphicFrame>
    </p:spTree>
    <p:extLst>
      <p:ext uri="{BB962C8B-B14F-4D97-AF65-F5344CB8AC3E}">
        <p14:creationId xmlns:p14="http://schemas.microsoft.com/office/powerpoint/2010/main" val="20117960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1">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3">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5">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0236D6E6-23D8-51F9-E468-A2AE7DFB6940}"/>
              </a:ext>
            </a:extLst>
          </p:cNvPr>
          <p:cNvGraphicFramePr/>
          <p:nvPr>
            <p:extLst>
              <p:ext uri="{D42A27DB-BD31-4B8C-83A1-F6EECF244321}">
                <p14:modId xmlns:p14="http://schemas.microsoft.com/office/powerpoint/2010/main" val="2904280834"/>
              </p:ext>
            </p:extLst>
          </p:nvPr>
        </p:nvGraphicFramePr>
        <p:xfrm>
          <a:off x="2" y="27778"/>
          <a:ext cx="12701708" cy="6877356"/>
        </p:xfrm>
        <a:graphic>
          <a:graphicData uri="http://schemas.openxmlformats.org/drawingml/2006/table">
            <a:tbl>
              <a:tblPr>
                <a:tableStyleId>{5C22544A-7EE6-4342-B048-85BDC9FD1C3A}</a:tableStyleId>
              </a:tblPr>
              <a:tblGrid>
                <a:gridCol w="2346669">
                  <a:extLst>
                    <a:ext uri="{9D8B030D-6E8A-4147-A177-3AD203B41FA5}">
                      <a16:colId xmlns:a16="http://schemas.microsoft.com/office/drawing/2014/main" val="3962654087"/>
                    </a:ext>
                  </a:extLst>
                </a:gridCol>
                <a:gridCol w="1947518">
                  <a:extLst>
                    <a:ext uri="{9D8B030D-6E8A-4147-A177-3AD203B41FA5}">
                      <a16:colId xmlns:a16="http://schemas.microsoft.com/office/drawing/2014/main" val="1686254995"/>
                    </a:ext>
                  </a:extLst>
                </a:gridCol>
                <a:gridCol w="2190050">
                  <a:extLst>
                    <a:ext uri="{9D8B030D-6E8A-4147-A177-3AD203B41FA5}">
                      <a16:colId xmlns:a16="http://schemas.microsoft.com/office/drawing/2014/main" val="2232509265"/>
                    </a:ext>
                  </a:extLst>
                </a:gridCol>
                <a:gridCol w="1926339">
                  <a:extLst>
                    <a:ext uri="{9D8B030D-6E8A-4147-A177-3AD203B41FA5}">
                      <a16:colId xmlns:a16="http://schemas.microsoft.com/office/drawing/2014/main" val="1867253212"/>
                    </a:ext>
                  </a:extLst>
                </a:gridCol>
                <a:gridCol w="1926339">
                  <a:extLst>
                    <a:ext uri="{9D8B030D-6E8A-4147-A177-3AD203B41FA5}">
                      <a16:colId xmlns:a16="http://schemas.microsoft.com/office/drawing/2014/main" val="3429995788"/>
                    </a:ext>
                  </a:extLst>
                </a:gridCol>
                <a:gridCol w="1903695">
                  <a:extLst>
                    <a:ext uri="{9D8B030D-6E8A-4147-A177-3AD203B41FA5}">
                      <a16:colId xmlns:a16="http://schemas.microsoft.com/office/drawing/2014/main" val="788720387"/>
                    </a:ext>
                  </a:extLst>
                </a:gridCol>
                <a:gridCol w="461098">
                  <a:extLst>
                    <a:ext uri="{9D8B030D-6E8A-4147-A177-3AD203B41FA5}">
                      <a16:colId xmlns:a16="http://schemas.microsoft.com/office/drawing/2014/main" val="3236660615"/>
                    </a:ext>
                  </a:extLst>
                </a:gridCol>
              </a:tblGrid>
              <a:tr h="234567">
                <a:tc rowSpan="3">
                  <a:txBody>
                    <a:bodyPr/>
                    <a:lstStyle/>
                    <a:p>
                      <a:pPr algn="ctr" fontAlgn="b"/>
                      <a:endParaRPr lang="en-GB" sz="1200" b="0" i="0" u="none" strike="noStrike" dirty="0">
                        <a:solidFill>
                          <a:srgbClr val="000000"/>
                        </a:solidFill>
                        <a:effectLst/>
                        <a:latin typeface="Calibri" panose="020F0502020204030204" pitchFamily="34" charset="0"/>
                      </a:endParaRPr>
                    </a:p>
                  </a:txBody>
                  <a:tcPr marL="4064" marR="4064" marT="4064" marB="31096" anchor="b">
                    <a:solidFill>
                      <a:schemeClr val="accent1"/>
                    </a:solidFill>
                  </a:tcPr>
                </a:tc>
                <a:tc gridSpan="5">
                  <a:txBody>
                    <a:bodyPr/>
                    <a:lstStyle/>
                    <a:p>
                      <a:pPr algn="ctr" fontAlgn="b"/>
                      <a:r>
                        <a:rPr lang="en-GB" dirty="0">
                          <a:solidFill>
                            <a:schemeClr val="bg1"/>
                          </a:solidFill>
                        </a:rPr>
                        <a:t>Would you permit medical students to be present in the operation room if you were having a surgery?</a:t>
                      </a:r>
                      <a:endParaRPr lang="en-GB" sz="1200" b="1" i="0" u="none" strike="noStrike" dirty="0">
                        <a:solidFill>
                          <a:schemeClr val="bg1"/>
                        </a:solidFill>
                        <a:effectLst/>
                        <a:latin typeface="Calibri" panose="020F0502020204030204" pitchFamily="34" charset="0"/>
                      </a:endParaRPr>
                    </a:p>
                  </a:txBody>
                  <a:tcPr marL="4064" marR="4064" marT="4064" marB="31096" anchor="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3272657224"/>
                  </a:ext>
                </a:extLst>
              </a:tr>
              <a:tr h="234567">
                <a:tc vMerge="1">
                  <a:txBody>
                    <a:bodyPr/>
                    <a:lstStyle/>
                    <a:p>
                      <a:endParaRPr lang="en-US"/>
                    </a:p>
                  </a:txBody>
                  <a:tcPr/>
                </a:tc>
                <a:tc gridSpan="5">
                  <a:txBody>
                    <a:bodyPr/>
                    <a:lstStyle/>
                    <a:p>
                      <a:pPr algn="ctr" fontAlgn="b"/>
                      <a:r>
                        <a:rPr lang="en-GB" sz="1200" u="none" strike="noStrike">
                          <a:effectLst/>
                        </a:rPr>
                        <a:t>N ( % )</a:t>
                      </a:r>
                      <a:endParaRPr lang="en-GB" sz="1200" b="0" i="0" u="none" strike="noStrike">
                        <a:solidFill>
                          <a:srgbClr val="000000"/>
                        </a:solidFill>
                        <a:effectLst/>
                        <a:latin typeface="Calibri" panose="020F0502020204030204" pitchFamily="34" charset="0"/>
                      </a:endParaRPr>
                    </a:p>
                  </a:txBody>
                  <a:tcPr marL="4064" marR="4064" marT="4064" marB="31096"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3771298469"/>
                  </a:ext>
                </a:extLst>
              </a:tr>
              <a:tr h="234567">
                <a:tc vMerge="1">
                  <a:txBody>
                    <a:bodyPr/>
                    <a:lstStyle/>
                    <a:p>
                      <a:endParaRPr lang="en-US"/>
                    </a:p>
                  </a:txBody>
                  <a:tcPr/>
                </a:tc>
                <a:tc>
                  <a:txBody>
                    <a:bodyPr/>
                    <a:lstStyle/>
                    <a:p>
                      <a:pPr algn="ctr" fontAlgn="t"/>
                      <a:r>
                        <a:rPr lang="en-GB" sz="1200" u="none" strike="noStrike" dirty="0">
                          <a:solidFill>
                            <a:schemeClr val="bg1"/>
                          </a:solidFill>
                          <a:effectLst/>
                        </a:rPr>
                        <a:t>Male Students</a:t>
                      </a:r>
                      <a:endParaRPr lang="en-GB" sz="1200" b="1" i="0" u="none" strike="noStrike" dirty="0">
                        <a:solidFill>
                          <a:schemeClr val="bg1"/>
                        </a:solidFill>
                        <a:effectLst/>
                        <a:latin typeface="Calibri" panose="020F0502020204030204" pitchFamily="34" charset="0"/>
                      </a:endParaRPr>
                    </a:p>
                  </a:txBody>
                  <a:tcPr marL="4064" marR="4064" marT="4064" marB="31096">
                    <a:solidFill>
                      <a:schemeClr val="tx1"/>
                    </a:solidFill>
                  </a:tcPr>
                </a:tc>
                <a:tc>
                  <a:txBody>
                    <a:bodyPr/>
                    <a:lstStyle/>
                    <a:p>
                      <a:pPr algn="ctr" fontAlgn="t"/>
                      <a:r>
                        <a:rPr lang="en-GB" sz="1200" u="none" strike="noStrike">
                          <a:solidFill>
                            <a:schemeClr val="bg1"/>
                          </a:solidFill>
                          <a:effectLst/>
                        </a:rPr>
                        <a:t>Female Students</a:t>
                      </a:r>
                      <a:endParaRPr lang="en-GB" sz="1200" b="1" i="0" u="none" strike="noStrike">
                        <a:solidFill>
                          <a:schemeClr val="bg1"/>
                        </a:solidFill>
                        <a:effectLst/>
                        <a:latin typeface="Calibri" panose="020F0502020204030204" pitchFamily="34" charset="0"/>
                      </a:endParaRPr>
                    </a:p>
                  </a:txBody>
                  <a:tcPr marL="4064" marR="4064" marT="4064" marB="31096">
                    <a:solidFill>
                      <a:schemeClr val="tx1"/>
                    </a:solidFill>
                  </a:tcPr>
                </a:tc>
                <a:tc>
                  <a:txBody>
                    <a:bodyPr/>
                    <a:lstStyle/>
                    <a:p>
                      <a:pPr algn="ctr" fontAlgn="t"/>
                      <a:r>
                        <a:rPr lang="en-GB" sz="1200" u="none" strike="noStrike">
                          <a:solidFill>
                            <a:schemeClr val="bg1"/>
                          </a:solidFill>
                          <a:effectLst/>
                        </a:rPr>
                        <a:t>Both</a:t>
                      </a:r>
                      <a:endParaRPr lang="en-GB" sz="1200" b="1" i="0" u="none" strike="noStrike">
                        <a:solidFill>
                          <a:schemeClr val="bg1"/>
                        </a:solidFill>
                        <a:effectLst/>
                        <a:latin typeface="Calibri" panose="020F0502020204030204" pitchFamily="34" charset="0"/>
                      </a:endParaRPr>
                    </a:p>
                  </a:txBody>
                  <a:tcPr marL="4064" marR="4064" marT="4064" marB="31096">
                    <a:solidFill>
                      <a:schemeClr val="tx1"/>
                    </a:solidFill>
                  </a:tcPr>
                </a:tc>
                <a:tc>
                  <a:txBody>
                    <a:bodyPr/>
                    <a:lstStyle/>
                    <a:p>
                      <a:pPr algn="ctr" fontAlgn="t"/>
                      <a:r>
                        <a:rPr lang="en-GB" sz="1200" u="none" strike="noStrike" dirty="0">
                          <a:solidFill>
                            <a:schemeClr val="bg1"/>
                          </a:solidFill>
                          <a:effectLst/>
                        </a:rPr>
                        <a:t>Neither</a:t>
                      </a:r>
                      <a:endParaRPr lang="en-GB" sz="1200" b="1" i="0" u="none" strike="noStrike" dirty="0">
                        <a:solidFill>
                          <a:schemeClr val="bg1"/>
                        </a:solidFill>
                        <a:effectLst/>
                        <a:latin typeface="Calibri" panose="020F0502020204030204" pitchFamily="34" charset="0"/>
                      </a:endParaRPr>
                    </a:p>
                  </a:txBody>
                  <a:tcPr marL="4064" marR="4064" marT="4064" marB="31096">
                    <a:solidFill>
                      <a:schemeClr val="tx1"/>
                    </a:solidFill>
                  </a:tcPr>
                </a:tc>
                <a:tc>
                  <a:txBody>
                    <a:bodyPr/>
                    <a:lstStyle/>
                    <a:p>
                      <a:pPr algn="ctr" fontAlgn="t"/>
                      <a:r>
                        <a:rPr lang="en-GB" sz="1200" u="none" strike="noStrike" dirty="0">
                          <a:solidFill>
                            <a:schemeClr val="bg1"/>
                          </a:solidFill>
                          <a:effectLst/>
                        </a:rPr>
                        <a:t>P</a:t>
                      </a:r>
                      <a:endParaRPr lang="en-GB" sz="1200" b="1" i="1" u="none" strike="noStrike" dirty="0">
                        <a:solidFill>
                          <a:schemeClr val="bg1"/>
                        </a:solidFill>
                        <a:effectLst/>
                        <a:latin typeface="Calibri" panose="020F0502020204030204" pitchFamily="34" charset="0"/>
                      </a:endParaRPr>
                    </a:p>
                  </a:txBody>
                  <a:tcPr marL="4064" marR="4064" marT="4064" marB="31096">
                    <a:solidFill>
                      <a:schemeClr val="tx1"/>
                    </a:solidFill>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764971062"/>
                  </a:ext>
                </a:extLst>
              </a:tr>
              <a:tr h="234567">
                <a:tc gridSpan="6">
                  <a:txBody>
                    <a:bodyPr/>
                    <a:lstStyle/>
                    <a:p>
                      <a:pPr algn="l" fontAlgn="b"/>
                      <a:r>
                        <a:rPr lang="en-GB" sz="1200" u="none" strike="noStrike" dirty="0">
                          <a:solidFill>
                            <a:schemeClr val="bg1"/>
                          </a:solidFill>
                          <a:effectLst/>
                        </a:rPr>
                        <a:t>Age</a:t>
                      </a:r>
                      <a:endParaRPr lang="en-GB" sz="1200" b="1" i="0" u="none" strike="noStrike" dirty="0">
                        <a:solidFill>
                          <a:schemeClr val="bg1"/>
                        </a:solidFill>
                        <a:effectLst/>
                        <a:latin typeface="Calibri" panose="020F0502020204030204" pitchFamily="34" charset="0"/>
                      </a:endParaRPr>
                    </a:p>
                  </a:txBody>
                  <a:tcPr marL="4064" marR="4064" marT="4064" marB="31096" anchor="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903285731"/>
                  </a:ext>
                </a:extLst>
              </a:tr>
              <a:tr h="234567">
                <a:tc>
                  <a:txBody>
                    <a:bodyPr/>
                    <a:lstStyle/>
                    <a:p>
                      <a:pPr algn="ctr" fontAlgn="ctr"/>
                      <a:r>
                        <a:rPr lang="en-GB" sz="1200" u="none" strike="noStrike">
                          <a:effectLst/>
                        </a:rPr>
                        <a:t>≤ 15 years</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0 (0)</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52 (94.5)</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3 (5.5)</a:t>
                      </a:r>
                      <a:endParaRPr lang="en-GB" sz="1200" b="0" i="0" u="none" strike="noStrike">
                        <a:solidFill>
                          <a:srgbClr val="000000"/>
                        </a:solidFill>
                        <a:effectLst/>
                        <a:latin typeface="Calibri" panose="020F0502020204030204" pitchFamily="34" charset="0"/>
                      </a:endParaRPr>
                    </a:p>
                  </a:txBody>
                  <a:tcPr marL="4064" marR="4064" marT="4064" marB="31096" anchor="ctr"/>
                </a:tc>
                <a:tc rowSpan="4">
                  <a:txBody>
                    <a:bodyPr/>
                    <a:lstStyle/>
                    <a:p>
                      <a:pPr algn="ctr" fontAlgn="ctr"/>
                      <a:r>
                        <a:rPr lang="en-GB" sz="1200" u="none" strike="noStrike" dirty="0">
                          <a:solidFill>
                            <a:schemeClr val="bg1"/>
                          </a:solidFill>
                          <a:effectLst/>
                        </a:rPr>
                        <a:t>&lt; 0.001</a:t>
                      </a:r>
                      <a:endParaRPr lang="en-GB" sz="1200" b="0" i="0" u="none" strike="noStrike" dirty="0">
                        <a:solidFill>
                          <a:schemeClr val="bg1"/>
                        </a:solidFill>
                        <a:effectLst/>
                        <a:latin typeface="Calibri" panose="020F0502020204030204" pitchFamily="34" charset="0"/>
                      </a:endParaRPr>
                    </a:p>
                  </a:txBody>
                  <a:tcPr marL="4064" marR="4064" marT="4064" marB="31096" anchor="ctr">
                    <a:solidFill>
                      <a:schemeClr val="accent1">
                        <a:lumMod val="90000"/>
                        <a:lumOff val="10000"/>
                      </a:schemeClr>
                    </a:solidFill>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21366708"/>
                  </a:ext>
                </a:extLst>
              </a:tr>
              <a:tr h="234567">
                <a:tc>
                  <a:txBody>
                    <a:bodyPr/>
                    <a:lstStyle/>
                    <a:p>
                      <a:pPr algn="ctr" fontAlgn="ctr"/>
                      <a:r>
                        <a:rPr lang="en-GB" sz="1200" u="none" strike="noStrike">
                          <a:effectLst/>
                        </a:rPr>
                        <a:t>16-25 years</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0 (0)</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12 (30)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23 (57.5)</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5 (12.5)</a:t>
                      </a:r>
                      <a:endParaRPr lang="en-GB" sz="1200" b="0" i="0" u="none" strike="noStrike">
                        <a:solidFill>
                          <a:srgbClr val="000000"/>
                        </a:solidFill>
                        <a:effectLst/>
                        <a:latin typeface="Calibri" panose="020F0502020204030204" pitchFamily="34" charset="0"/>
                      </a:endParaRPr>
                    </a:p>
                  </a:txBody>
                  <a:tcPr marL="4064" marR="4064" marT="4064" marB="31096" anchor="ctr"/>
                </a:tc>
                <a:tc vMerge="1">
                  <a:txBody>
                    <a:bodyPr/>
                    <a:lstStyle/>
                    <a:p>
                      <a:endParaRPr lang="en-US"/>
                    </a:p>
                  </a:txBody>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524686093"/>
                  </a:ext>
                </a:extLst>
              </a:tr>
              <a:tr h="234567">
                <a:tc>
                  <a:txBody>
                    <a:bodyPr/>
                    <a:lstStyle/>
                    <a:p>
                      <a:pPr algn="ctr" fontAlgn="ctr"/>
                      <a:r>
                        <a:rPr lang="en-GB" sz="1200" u="none" strike="noStrike">
                          <a:effectLst/>
                        </a:rPr>
                        <a:t>26-45 years</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21 (31.3)</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42 (62.7)</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4 (6)</a:t>
                      </a:r>
                      <a:endParaRPr lang="en-GB" sz="1200" b="0" i="0" u="none" strike="noStrike">
                        <a:solidFill>
                          <a:srgbClr val="000000"/>
                        </a:solidFill>
                        <a:effectLst/>
                        <a:latin typeface="Calibri" panose="020F0502020204030204" pitchFamily="34" charset="0"/>
                      </a:endParaRPr>
                    </a:p>
                  </a:txBody>
                  <a:tcPr marL="4064" marR="4064" marT="4064" marB="31096" anchor="ctr"/>
                </a:tc>
                <a:tc v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350213972"/>
                  </a:ext>
                </a:extLst>
              </a:tr>
              <a:tr h="234567">
                <a:tc>
                  <a:txBody>
                    <a:bodyPr/>
                    <a:lstStyle/>
                    <a:p>
                      <a:pPr algn="ctr" fontAlgn="ctr"/>
                      <a:r>
                        <a:rPr lang="en-GB" sz="1200" u="none" strike="noStrike" dirty="0">
                          <a:effectLst/>
                        </a:rPr>
                        <a:t>≥ 46 years</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0 (0)</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2 (4.5)</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35 (79.5)</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7 (15.9)</a:t>
                      </a:r>
                      <a:endParaRPr lang="en-GB" sz="1200" b="0" i="0" u="none" strike="noStrike" dirty="0">
                        <a:solidFill>
                          <a:srgbClr val="000000"/>
                        </a:solidFill>
                        <a:effectLst/>
                        <a:latin typeface="Calibri" panose="020F0502020204030204" pitchFamily="34" charset="0"/>
                      </a:endParaRPr>
                    </a:p>
                  </a:txBody>
                  <a:tcPr marL="4064" marR="4064" marT="4064" marB="31096" anchor="ctr"/>
                </a:tc>
                <a:tc v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00692100"/>
                  </a:ext>
                </a:extLst>
              </a:tr>
              <a:tr h="234567">
                <a:tc gridSpan="6">
                  <a:txBody>
                    <a:bodyPr/>
                    <a:lstStyle/>
                    <a:p>
                      <a:pPr algn="l" fontAlgn="ctr"/>
                      <a:r>
                        <a:rPr lang="en-GB" sz="1200" u="none" strike="noStrike" dirty="0">
                          <a:solidFill>
                            <a:schemeClr val="bg1"/>
                          </a:solidFill>
                          <a:effectLst/>
                        </a:rPr>
                        <a:t>Gender</a:t>
                      </a:r>
                      <a:endParaRPr lang="en-GB" sz="1200" b="1" i="0" u="none" strike="noStrike" dirty="0">
                        <a:solidFill>
                          <a:schemeClr val="bg1"/>
                        </a:solidFill>
                        <a:effectLst/>
                        <a:latin typeface="Calibri" panose="020F0502020204030204" pitchFamily="34" charset="0"/>
                      </a:endParaRPr>
                    </a:p>
                  </a:txBody>
                  <a:tcPr marL="4064" marR="4064" marT="4064" marB="31096"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2996804542"/>
                  </a:ext>
                </a:extLst>
              </a:tr>
              <a:tr h="234567">
                <a:tc>
                  <a:txBody>
                    <a:bodyPr/>
                    <a:lstStyle/>
                    <a:p>
                      <a:pPr algn="ctr" fontAlgn="ctr"/>
                      <a:r>
                        <a:rPr lang="en-GB" sz="1200" u="none" strike="noStrike">
                          <a:effectLst/>
                        </a:rPr>
                        <a:t>male</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69 (88.5)</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9 (11.5)</a:t>
                      </a:r>
                      <a:endParaRPr lang="en-GB" sz="1200" b="0" i="0" u="none" strike="noStrike" dirty="0">
                        <a:solidFill>
                          <a:srgbClr val="000000"/>
                        </a:solidFill>
                        <a:effectLst/>
                        <a:latin typeface="Calibri" panose="020F0502020204030204" pitchFamily="34" charset="0"/>
                      </a:endParaRPr>
                    </a:p>
                  </a:txBody>
                  <a:tcPr marL="4064" marR="4064" marT="4064" marB="31096" anchor="ctr"/>
                </a:tc>
                <a:tc rowSpan="2">
                  <a:txBody>
                    <a:bodyPr/>
                    <a:lstStyle/>
                    <a:p>
                      <a:pPr algn="ctr" fontAlgn="ctr"/>
                      <a:r>
                        <a:rPr lang="en-GB" sz="1200" u="none" strike="noStrike" dirty="0">
                          <a:solidFill>
                            <a:schemeClr val="bg1"/>
                          </a:solidFill>
                          <a:effectLst/>
                        </a:rPr>
                        <a:t>&lt; 0.001</a:t>
                      </a:r>
                      <a:endParaRPr lang="en-GB" sz="1200" b="0" i="0" u="none" strike="noStrike" dirty="0">
                        <a:solidFill>
                          <a:schemeClr val="bg1"/>
                        </a:solidFill>
                        <a:effectLst/>
                        <a:latin typeface="Calibri" panose="020F0502020204030204" pitchFamily="34" charset="0"/>
                      </a:endParaRPr>
                    </a:p>
                  </a:txBody>
                  <a:tcPr marL="4064" marR="4064" marT="4064" marB="31096" anchor="ctr">
                    <a:solidFill>
                      <a:schemeClr val="accent1">
                        <a:lumMod val="90000"/>
                        <a:lumOff val="10000"/>
                      </a:schemeClr>
                    </a:solidFill>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525836609"/>
                  </a:ext>
                </a:extLst>
              </a:tr>
              <a:tr h="234567">
                <a:tc>
                  <a:txBody>
                    <a:bodyPr/>
                    <a:lstStyle/>
                    <a:p>
                      <a:pPr algn="ctr" fontAlgn="ctr"/>
                      <a:r>
                        <a:rPr lang="en-GB" sz="1200" u="none" strike="noStrike">
                          <a:effectLst/>
                        </a:rPr>
                        <a:t>Female</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35 (27.3)</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83 (64.8)</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10 (7.8)</a:t>
                      </a:r>
                      <a:endParaRPr lang="en-GB" sz="1200" b="0" i="0" u="none" strike="noStrike" dirty="0">
                        <a:solidFill>
                          <a:srgbClr val="000000"/>
                        </a:solidFill>
                        <a:effectLst/>
                        <a:latin typeface="Calibri" panose="020F0502020204030204" pitchFamily="34" charset="0"/>
                      </a:endParaRPr>
                    </a:p>
                  </a:txBody>
                  <a:tcPr marL="4064" marR="4064" marT="4064" marB="31096" anchor="ctr"/>
                </a:tc>
                <a:tc v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006075649"/>
                  </a:ext>
                </a:extLst>
              </a:tr>
              <a:tr h="234567">
                <a:tc gridSpan="6">
                  <a:txBody>
                    <a:bodyPr/>
                    <a:lstStyle/>
                    <a:p>
                      <a:pPr algn="l" fontAlgn="ctr"/>
                      <a:r>
                        <a:rPr lang="en-GB" sz="1200" u="none" strike="noStrike" dirty="0">
                          <a:solidFill>
                            <a:schemeClr val="bg1"/>
                          </a:solidFill>
                          <a:effectLst/>
                        </a:rPr>
                        <a:t>Marital Status</a:t>
                      </a:r>
                      <a:endParaRPr lang="en-GB" sz="1200" b="1" i="0" u="none" strike="noStrike" dirty="0">
                        <a:solidFill>
                          <a:schemeClr val="bg1"/>
                        </a:solidFill>
                        <a:effectLst/>
                        <a:latin typeface="Calibri" panose="020F0502020204030204" pitchFamily="34" charset="0"/>
                      </a:endParaRPr>
                    </a:p>
                  </a:txBody>
                  <a:tcPr marL="4064" marR="4064" marT="4064" marB="31096"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232301204"/>
                  </a:ext>
                </a:extLst>
              </a:tr>
              <a:tr h="234567">
                <a:tc>
                  <a:txBody>
                    <a:bodyPr/>
                    <a:lstStyle/>
                    <a:p>
                      <a:pPr algn="ctr" fontAlgn="ctr"/>
                      <a:r>
                        <a:rPr lang="en-GB" sz="1200" u="none" strike="noStrike" dirty="0">
                          <a:effectLst/>
                        </a:rPr>
                        <a:t>Married</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31 (24.8)</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81 (64.8)</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13 (10.4)</a:t>
                      </a:r>
                      <a:endParaRPr lang="en-GB" sz="1200" b="0" i="0" u="none" strike="noStrike" dirty="0">
                        <a:solidFill>
                          <a:srgbClr val="000000"/>
                        </a:solidFill>
                        <a:effectLst/>
                        <a:latin typeface="Calibri" panose="020F0502020204030204" pitchFamily="34" charset="0"/>
                      </a:endParaRPr>
                    </a:p>
                  </a:txBody>
                  <a:tcPr marL="4064" marR="4064" marT="4064" marB="31096" anchor="ctr"/>
                </a:tc>
                <a:tc rowSpan="2">
                  <a:txBody>
                    <a:bodyPr/>
                    <a:lstStyle/>
                    <a:p>
                      <a:pPr algn="ctr" fontAlgn="ctr"/>
                      <a:r>
                        <a:rPr lang="en-GB" sz="1200" u="none" strike="noStrike" dirty="0">
                          <a:solidFill>
                            <a:schemeClr val="bg1"/>
                          </a:solidFill>
                          <a:effectLst/>
                        </a:rPr>
                        <a:t>&lt; 0.001</a:t>
                      </a:r>
                      <a:endParaRPr lang="en-GB" sz="1200" b="0" i="0" u="none" strike="noStrike" dirty="0">
                        <a:solidFill>
                          <a:schemeClr val="bg1"/>
                        </a:solidFill>
                        <a:effectLst/>
                        <a:latin typeface="Calibri" panose="020F0502020204030204" pitchFamily="34" charset="0"/>
                      </a:endParaRPr>
                    </a:p>
                  </a:txBody>
                  <a:tcPr marL="4064" marR="4064" marT="4064" marB="31096" anchor="ctr">
                    <a:solidFill>
                      <a:schemeClr val="accent1">
                        <a:lumMod val="90000"/>
                        <a:lumOff val="1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306661115"/>
                  </a:ext>
                </a:extLst>
              </a:tr>
              <a:tr h="234567">
                <a:tc>
                  <a:txBody>
                    <a:bodyPr/>
                    <a:lstStyle/>
                    <a:p>
                      <a:pPr algn="ctr" fontAlgn="ctr"/>
                      <a:r>
                        <a:rPr lang="en-GB" sz="1200" u="none" strike="noStrike">
                          <a:effectLst/>
                        </a:rPr>
                        <a:t>Unmarried</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4 (4.9)</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71 (87.7)</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6 (7.4)</a:t>
                      </a:r>
                      <a:endParaRPr lang="en-GB" sz="1200" b="0" i="0" u="none" strike="noStrike" dirty="0">
                        <a:solidFill>
                          <a:srgbClr val="000000"/>
                        </a:solidFill>
                        <a:effectLst/>
                        <a:latin typeface="Calibri" panose="020F0502020204030204" pitchFamily="34" charset="0"/>
                      </a:endParaRPr>
                    </a:p>
                  </a:txBody>
                  <a:tcPr marL="4064" marR="4064" marT="4064" marB="31096" anchor="ctr"/>
                </a:tc>
                <a:tc vMerge="1">
                  <a:txBody>
                    <a:bodyPr/>
                    <a:lstStyle/>
                    <a:p>
                      <a:endParaRPr lang="en-US"/>
                    </a:p>
                  </a:txBody>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2232487859"/>
                  </a:ext>
                </a:extLst>
              </a:tr>
              <a:tr h="234567">
                <a:tc gridSpan="6">
                  <a:txBody>
                    <a:bodyPr/>
                    <a:lstStyle/>
                    <a:p>
                      <a:pPr algn="l" fontAlgn="ctr"/>
                      <a:r>
                        <a:rPr lang="en-GB" sz="1200" u="none" strike="noStrike" dirty="0">
                          <a:solidFill>
                            <a:schemeClr val="bg1"/>
                          </a:solidFill>
                          <a:effectLst/>
                        </a:rPr>
                        <a:t>Educational Level</a:t>
                      </a:r>
                      <a:endParaRPr lang="en-GB" sz="1200" b="1" i="0" u="none" strike="noStrike" dirty="0">
                        <a:solidFill>
                          <a:schemeClr val="bg1"/>
                        </a:solidFill>
                        <a:effectLst/>
                        <a:latin typeface="Calibri" panose="020F0502020204030204" pitchFamily="34" charset="0"/>
                      </a:endParaRPr>
                    </a:p>
                  </a:txBody>
                  <a:tcPr marL="4064" marR="4064" marT="4064" marB="31096"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4199315762"/>
                  </a:ext>
                </a:extLst>
              </a:tr>
              <a:tr h="234567">
                <a:tc>
                  <a:txBody>
                    <a:bodyPr/>
                    <a:lstStyle/>
                    <a:p>
                      <a:pPr algn="ctr" fontAlgn="ctr"/>
                      <a:r>
                        <a:rPr lang="en-GB" sz="1200" u="none" strike="noStrike">
                          <a:effectLst/>
                        </a:rPr>
                        <a:t>Non Formal Education</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23 (14.5)</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121 (76.1)</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15 (9.4)</a:t>
                      </a:r>
                      <a:endParaRPr lang="en-GB" sz="1200" b="0" i="0" u="none" strike="noStrike" dirty="0">
                        <a:solidFill>
                          <a:srgbClr val="000000"/>
                        </a:solidFill>
                        <a:effectLst/>
                        <a:latin typeface="Calibri" panose="020F0502020204030204" pitchFamily="34" charset="0"/>
                      </a:endParaRPr>
                    </a:p>
                  </a:txBody>
                  <a:tcPr marL="4064" marR="4064" marT="4064" marB="31096" anchor="ctr"/>
                </a:tc>
                <a:tc rowSpan="3">
                  <a:txBody>
                    <a:bodyPr/>
                    <a:lstStyle/>
                    <a:p>
                      <a:pPr algn="ctr" fontAlgn="ctr"/>
                      <a:r>
                        <a:rPr lang="en-GB" sz="1200" u="none" strike="noStrike">
                          <a:effectLst/>
                        </a:rPr>
                        <a:t>0.304</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441696761"/>
                  </a:ext>
                </a:extLst>
              </a:tr>
              <a:tr h="234567">
                <a:tc>
                  <a:txBody>
                    <a:bodyPr/>
                    <a:lstStyle/>
                    <a:p>
                      <a:pPr algn="ctr" fontAlgn="ctr"/>
                      <a:r>
                        <a:rPr lang="en-GB" sz="1200" u="none" strike="noStrike">
                          <a:effectLst/>
                        </a:rPr>
                        <a:t>Basic Education</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6 (20.7)</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21 (72.4)</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2 (6.9)</a:t>
                      </a:r>
                      <a:endParaRPr lang="en-GB" sz="1200" b="0" i="0" u="none" strike="noStrike" dirty="0">
                        <a:solidFill>
                          <a:srgbClr val="000000"/>
                        </a:solidFill>
                        <a:effectLst/>
                        <a:latin typeface="Calibri" panose="020F0502020204030204" pitchFamily="34" charset="0"/>
                      </a:endParaRPr>
                    </a:p>
                  </a:txBody>
                  <a:tcPr marL="4064" marR="4064" marT="4064" marB="31096" anchor="ctr"/>
                </a:tc>
                <a:tc v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578120313"/>
                  </a:ext>
                </a:extLst>
              </a:tr>
              <a:tr h="234567">
                <a:tc>
                  <a:txBody>
                    <a:bodyPr/>
                    <a:lstStyle/>
                    <a:p>
                      <a:pPr algn="ctr" fontAlgn="ctr"/>
                      <a:r>
                        <a:rPr lang="en-GB" sz="1200" u="none" strike="noStrike" dirty="0">
                          <a:effectLst/>
                        </a:rPr>
                        <a:t>High Education</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6 (33.3)</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10 (55.6)</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2 (11.1)</a:t>
                      </a:r>
                      <a:endParaRPr lang="en-GB" sz="1200" b="0" i="0" u="none" strike="noStrike">
                        <a:solidFill>
                          <a:srgbClr val="000000"/>
                        </a:solidFill>
                        <a:effectLst/>
                        <a:latin typeface="Calibri" panose="020F0502020204030204" pitchFamily="34" charset="0"/>
                      </a:endParaRPr>
                    </a:p>
                  </a:txBody>
                  <a:tcPr marL="4064" marR="4064" marT="4064" marB="31096" anchor="ctr"/>
                </a:tc>
                <a:tc v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507740479"/>
                  </a:ext>
                </a:extLst>
              </a:tr>
              <a:tr h="234567">
                <a:tc gridSpan="6">
                  <a:txBody>
                    <a:bodyPr/>
                    <a:lstStyle/>
                    <a:p>
                      <a:pPr algn="l" fontAlgn="ctr"/>
                      <a:r>
                        <a:rPr lang="en-GB" sz="1200" b="0" u="none" strike="noStrike" dirty="0">
                          <a:solidFill>
                            <a:schemeClr val="bg1"/>
                          </a:solidFill>
                          <a:effectLst/>
                        </a:rPr>
                        <a:t>How many times did the patient visit the hospital for the same illness</a:t>
                      </a:r>
                      <a:endParaRPr lang="en-GB" sz="1200" b="0" i="0" u="none" strike="noStrike" dirty="0">
                        <a:solidFill>
                          <a:schemeClr val="bg1"/>
                        </a:solidFill>
                        <a:effectLst/>
                        <a:latin typeface="Calibri" panose="020F0502020204030204" pitchFamily="34" charset="0"/>
                      </a:endParaRPr>
                    </a:p>
                  </a:txBody>
                  <a:tcPr marL="4064" marR="4064" marT="4064" marB="31096"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296691974"/>
                  </a:ext>
                </a:extLst>
              </a:tr>
              <a:tr h="234567">
                <a:tc>
                  <a:txBody>
                    <a:bodyPr/>
                    <a:lstStyle/>
                    <a:p>
                      <a:pPr algn="ctr" fontAlgn="ctr"/>
                      <a:r>
                        <a:rPr lang="en-GB" sz="1200" u="none" strike="noStrike">
                          <a:effectLst/>
                        </a:rPr>
                        <a:t>0-3 times</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29 (16.4)</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130 (73.4)</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18 (10.2)</a:t>
                      </a:r>
                      <a:endParaRPr lang="en-GB" sz="1200" b="0" i="0" u="none" strike="noStrike" dirty="0">
                        <a:solidFill>
                          <a:srgbClr val="000000"/>
                        </a:solidFill>
                        <a:effectLst/>
                        <a:latin typeface="Calibri" panose="020F0502020204030204" pitchFamily="34" charset="0"/>
                      </a:endParaRPr>
                    </a:p>
                  </a:txBody>
                  <a:tcPr marL="4064" marR="4064" marT="4064" marB="31096" anchor="ctr"/>
                </a:tc>
                <a:tc rowSpan="2">
                  <a:txBody>
                    <a:bodyPr/>
                    <a:lstStyle/>
                    <a:p>
                      <a:pPr algn="ctr" fontAlgn="ctr"/>
                      <a:r>
                        <a:rPr lang="en-GB" sz="1200" u="none" strike="noStrike">
                          <a:effectLst/>
                        </a:rPr>
                        <a:t>0.756</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270315568"/>
                  </a:ext>
                </a:extLst>
              </a:tr>
              <a:tr h="234567">
                <a:tc>
                  <a:txBody>
                    <a:bodyPr/>
                    <a:lstStyle/>
                    <a:p>
                      <a:pPr algn="ctr" fontAlgn="ctr"/>
                      <a:r>
                        <a:rPr lang="en-GB" sz="1200" u="none" strike="noStrike">
                          <a:effectLst/>
                        </a:rPr>
                        <a:t>≥ 4 times</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6 (20.7)</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22 (75.9)</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1 (3.4)</a:t>
                      </a:r>
                      <a:endParaRPr lang="en-GB" sz="1200" b="0" i="0" u="none" strike="noStrike" dirty="0">
                        <a:solidFill>
                          <a:srgbClr val="000000"/>
                        </a:solidFill>
                        <a:effectLst/>
                        <a:latin typeface="Calibri" panose="020F0502020204030204" pitchFamily="34" charset="0"/>
                      </a:endParaRPr>
                    </a:p>
                  </a:txBody>
                  <a:tcPr marL="4064" marR="4064" marT="4064" marB="31096" anchor="ctr"/>
                </a:tc>
                <a:tc v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089068509"/>
                  </a:ext>
                </a:extLst>
              </a:tr>
              <a:tr h="234567">
                <a:tc gridSpan="6">
                  <a:txBody>
                    <a:bodyPr/>
                    <a:lstStyle/>
                    <a:p>
                      <a:pPr algn="l" fontAlgn="ctr"/>
                      <a:r>
                        <a:rPr lang="en-GB" sz="1200" u="none" strike="noStrike" dirty="0">
                          <a:solidFill>
                            <a:schemeClr val="bg1"/>
                          </a:solidFill>
                          <a:effectLst/>
                        </a:rPr>
                        <a:t>how long did the patient stay in the hospital</a:t>
                      </a:r>
                      <a:endParaRPr lang="en-GB" sz="1200" b="1" i="0" u="none" strike="noStrike" dirty="0">
                        <a:solidFill>
                          <a:schemeClr val="bg1"/>
                        </a:solidFill>
                        <a:effectLst/>
                        <a:latin typeface="Calibri" panose="020F0502020204030204" pitchFamily="34" charset="0"/>
                      </a:endParaRPr>
                    </a:p>
                  </a:txBody>
                  <a:tcPr marL="4064" marR="4064" marT="4064" marB="31096"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705451400"/>
                  </a:ext>
                </a:extLst>
              </a:tr>
              <a:tr h="234567">
                <a:tc>
                  <a:txBody>
                    <a:bodyPr/>
                    <a:lstStyle/>
                    <a:p>
                      <a:pPr algn="ctr" fontAlgn="ctr"/>
                      <a:r>
                        <a:rPr lang="en-GB" sz="1200" u="none" strike="noStrike">
                          <a:effectLst/>
                        </a:rPr>
                        <a:t>0-5 days</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34 (18.6)</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134 (73.2)</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15 (8.2)</a:t>
                      </a:r>
                      <a:endParaRPr lang="en-GB" sz="1200" b="0" i="0" u="none" strike="noStrike" dirty="0">
                        <a:solidFill>
                          <a:srgbClr val="000000"/>
                        </a:solidFill>
                        <a:effectLst/>
                        <a:latin typeface="Calibri" panose="020F0502020204030204" pitchFamily="34" charset="0"/>
                      </a:endParaRPr>
                    </a:p>
                  </a:txBody>
                  <a:tcPr marL="4064" marR="4064" marT="4064" marB="31096" anchor="ctr"/>
                </a:tc>
                <a:tc rowSpan="2">
                  <a:txBody>
                    <a:bodyPr/>
                    <a:lstStyle/>
                    <a:p>
                      <a:pPr algn="ctr" fontAlgn="ctr"/>
                      <a:r>
                        <a:rPr lang="en-GB" sz="1200" u="none" strike="noStrike" dirty="0">
                          <a:effectLst/>
                        </a:rPr>
                        <a:t>0.078</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330847278"/>
                  </a:ext>
                </a:extLst>
              </a:tr>
              <a:tr h="234567">
                <a:tc>
                  <a:txBody>
                    <a:bodyPr/>
                    <a:lstStyle/>
                    <a:p>
                      <a:pPr algn="ctr" fontAlgn="ctr"/>
                      <a:r>
                        <a:rPr lang="en-GB" sz="1200" u="none" strike="noStrike">
                          <a:effectLst/>
                        </a:rPr>
                        <a:t>≥ 6 days</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1 (4.3)</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18 (78.3)</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4 (17.4)</a:t>
                      </a:r>
                      <a:endParaRPr lang="en-GB" sz="1200" b="0" i="0" u="none" strike="noStrike" dirty="0">
                        <a:solidFill>
                          <a:srgbClr val="000000"/>
                        </a:solidFill>
                        <a:effectLst/>
                        <a:latin typeface="Calibri" panose="020F0502020204030204" pitchFamily="34" charset="0"/>
                      </a:endParaRPr>
                    </a:p>
                  </a:txBody>
                  <a:tcPr marL="4064" marR="4064" marT="4064" marB="31096" anchor="ctr"/>
                </a:tc>
                <a:tc v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484804953"/>
                  </a:ext>
                </a:extLst>
              </a:tr>
              <a:tr h="234567">
                <a:tc gridSpan="6">
                  <a:txBody>
                    <a:bodyPr/>
                    <a:lstStyle/>
                    <a:p>
                      <a:pPr algn="l" fontAlgn="ctr"/>
                      <a:r>
                        <a:rPr lang="en-GB" sz="1200" u="none" strike="noStrike" dirty="0">
                          <a:solidFill>
                            <a:schemeClr val="bg1"/>
                          </a:solidFill>
                          <a:effectLst/>
                        </a:rPr>
                        <a:t>Department</a:t>
                      </a:r>
                      <a:endParaRPr lang="en-GB" sz="1200" b="1" i="0" u="none" strike="noStrike" dirty="0">
                        <a:solidFill>
                          <a:schemeClr val="bg1"/>
                        </a:solidFill>
                        <a:effectLst/>
                        <a:latin typeface="Calibri" panose="020F0502020204030204" pitchFamily="34" charset="0"/>
                      </a:endParaRPr>
                    </a:p>
                  </a:txBody>
                  <a:tcPr marL="4064" marR="4064" marT="4064" marB="31096"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2793166758"/>
                  </a:ext>
                </a:extLst>
              </a:tr>
              <a:tr h="234567">
                <a:tc>
                  <a:txBody>
                    <a:bodyPr/>
                    <a:lstStyle/>
                    <a:p>
                      <a:pPr algn="ctr" fontAlgn="ctr"/>
                      <a:r>
                        <a:rPr lang="en-GB" sz="1200" u="none" strike="noStrike">
                          <a:effectLst/>
                        </a:rPr>
                        <a:t>Internal medicine </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6 (10.9)</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43 (78.2)</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6 (10.9)</a:t>
                      </a:r>
                      <a:endParaRPr lang="en-GB" sz="1200" b="0" i="0" u="none" strike="noStrike" dirty="0">
                        <a:solidFill>
                          <a:srgbClr val="000000"/>
                        </a:solidFill>
                        <a:effectLst/>
                        <a:latin typeface="Calibri" panose="020F0502020204030204" pitchFamily="34" charset="0"/>
                      </a:endParaRPr>
                    </a:p>
                  </a:txBody>
                  <a:tcPr marL="4064" marR="4064" marT="4064" marB="31096" anchor="ctr"/>
                </a:tc>
                <a:tc rowSpan="4">
                  <a:txBody>
                    <a:bodyPr/>
                    <a:lstStyle/>
                    <a:p>
                      <a:pPr algn="ctr" fontAlgn="ctr"/>
                      <a:r>
                        <a:rPr lang="en-GB" sz="1200" u="none" strike="noStrike" dirty="0">
                          <a:solidFill>
                            <a:schemeClr val="bg1"/>
                          </a:solidFill>
                          <a:effectLst/>
                        </a:rPr>
                        <a:t>&lt; 0.001</a:t>
                      </a:r>
                      <a:endParaRPr lang="en-GB" sz="1200" b="0" i="0" u="none" strike="noStrike" dirty="0">
                        <a:solidFill>
                          <a:schemeClr val="bg1"/>
                        </a:solidFill>
                        <a:effectLst/>
                        <a:latin typeface="Calibri" panose="020F0502020204030204" pitchFamily="34" charset="0"/>
                      </a:endParaRPr>
                    </a:p>
                  </a:txBody>
                  <a:tcPr marL="4064" marR="4064" marT="4064" marB="31096" anchor="ctr">
                    <a:solidFill>
                      <a:schemeClr val="accent1">
                        <a:lumMod val="90000"/>
                        <a:lumOff val="10000"/>
                      </a:schemeClr>
                    </a:solidFill>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1432945695"/>
                  </a:ext>
                </a:extLst>
              </a:tr>
              <a:tr h="234567">
                <a:tc>
                  <a:txBody>
                    <a:bodyPr/>
                    <a:lstStyle/>
                    <a:p>
                      <a:pPr algn="ctr" fontAlgn="ctr"/>
                      <a:r>
                        <a:rPr lang="en-GB" sz="1200" u="none" strike="noStrike">
                          <a:effectLst/>
                        </a:rPr>
                        <a:t>Surgery</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5 (9.8)</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39 (76.5)</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7 (13.7)</a:t>
                      </a:r>
                      <a:endParaRPr lang="en-GB" sz="1200" b="0" i="0" u="none" strike="noStrike" dirty="0">
                        <a:solidFill>
                          <a:srgbClr val="000000"/>
                        </a:solidFill>
                        <a:effectLst/>
                        <a:latin typeface="Calibri" panose="020F0502020204030204" pitchFamily="34" charset="0"/>
                      </a:endParaRPr>
                    </a:p>
                  </a:txBody>
                  <a:tcPr marL="4064" marR="4064" marT="4064" marB="31096" anchor="ctr"/>
                </a:tc>
                <a:tc v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3130258924"/>
                  </a:ext>
                </a:extLst>
              </a:tr>
              <a:tr h="234567">
                <a:tc>
                  <a:txBody>
                    <a:bodyPr/>
                    <a:lstStyle/>
                    <a:p>
                      <a:pPr algn="ctr" fontAlgn="ctr"/>
                      <a:r>
                        <a:rPr lang="en-GB" sz="1200" u="none" strike="noStrike">
                          <a:effectLst/>
                        </a:rPr>
                        <a:t>Obstetric</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24 (41.4)</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29 (50)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5 (8.6)</a:t>
                      </a:r>
                      <a:endParaRPr lang="en-GB" sz="1200" b="0" i="0" u="none" strike="noStrike" dirty="0">
                        <a:solidFill>
                          <a:srgbClr val="000000"/>
                        </a:solidFill>
                        <a:effectLst/>
                        <a:latin typeface="Calibri" panose="020F0502020204030204" pitchFamily="34" charset="0"/>
                      </a:endParaRPr>
                    </a:p>
                  </a:txBody>
                  <a:tcPr marL="4064" marR="4064" marT="4064" marB="31096" anchor="ctr"/>
                </a:tc>
                <a:tc vMerge="1">
                  <a:txBody>
                    <a:bodyPr/>
                    <a:lstStyle/>
                    <a:p>
                      <a:endParaRPr lang="en-US"/>
                    </a:p>
                  </a:txBody>
                  <a:tcPr/>
                </a:tc>
                <a:tc>
                  <a:txBody>
                    <a:bodyPr/>
                    <a:lstStyle/>
                    <a:p>
                      <a:pPr algn="l" fontAlgn="b"/>
                      <a:endParaRPr lang="en-GB" sz="1200" b="0" i="0" u="none" strike="noStrike">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699735134"/>
                  </a:ext>
                </a:extLst>
              </a:tr>
              <a:tr h="234567">
                <a:tc>
                  <a:txBody>
                    <a:bodyPr/>
                    <a:lstStyle/>
                    <a:p>
                      <a:pPr algn="ctr" fontAlgn="ctr"/>
                      <a:r>
                        <a:rPr lang="en-GB" sz="1200" u="none" strike="noStrike" dirty="0">
                          <a:effectLst/>
                        </a:rPr>
                        <a:t>Pediatric</a:t>
                      </a:r>
                      <a:endParaRPr lang="en-GB" sz="1200" b="0" i="0" u="none" strike="noStrike" dirty="0">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a:effectLst/>
                        </a:rPr>
                        <a:t>41 (97.6)</a:t>
                      </a:r>
                      <a:endParaRPr lang="en-GB" sz="1200" b="0" i="0" u="none" strike="noStrike">
                        <a:solidFill>
                          <a:srgbClr val="000000"/>
                        </a:solidFill>
                        <a:effectLst/>
                        <a:latin typeface="Calibri" panose="020F0502020204030204" pitchFamily="34" charset="0"/>
                      </a:endParaRPr>
                    </a:p>
                  </a:txBody>
                  <a:tcPr marL="4064" marR="4064" marT="4064" marB="31096" anchor="ctr"/>
                </a:tc>
                <a:tc>
                  <a:txBody>
                    <a:bodyPr/>
                    <a:lstStyle/>
                    <a:p>
                      <a:pPr algn="ctr" fontAlgn="ctr"/>
                      <a:r>
                        <a:rPr lang="en-GB" sz="1200" u="none" strike="noStrike" dirty="0">
                          <a:effectLst/>
                        </a:rPr>
                        <a:t>1 (2.4)</a:t>
                      </a:r>
                      <a:endParaRPr lang="en-GB" sz="1200" b="0" i="0" u="none" strike="noStrike" dirty="0">
                        <a:solidFill>
                          <a:srgbClr val="000000"/>
                        </a:solidFill>
                        <a:effectLst/>
                        <a:latin typeface="Calibri" panose="020F0502020204030204" pitchFamily="34" charset="0"/>
                      </a:endParaRPr>
                    </a:p>
                  </a:txBody>
                  <a:tcPr marL="4064" marR="4064" marT="4064" marB="31096" anchor="ctr"/>
                </a:tc>
                <a:tc vMerge="1">
                  <a:txBody>
                    <a:bodyPr/>
                    <a:lstStyle/>
                    <a:p>
                      <a:endParaRPr lang="en-US"/>
                    </a:p>
                  </a:txBody>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064" marR="4064" marT="4064" marB="31096" anchor="b"/>
                </a:tc>
                <a:extLst>
                  <a:ext uri="{0D108BD9-81ED-4DB2-BD59-A6C34878D82A}">
                    <a16:rowId xmlns:a16="http://schemas.microsoft.com/office/drawing/2014/main" val="4077129558"/>
                  </a:ext>
                </a:extLst>
              </a:tr>
            </a:tbl>
          </a:graphicData>
        </a:graphic>
      </p:graphicFrame>
      <p:cxnSp>
        <p:nvCxnSpPr>
          <p:cNvPr id="3" name="Straight Arrow Connector 2">
            <a:extLst>
              <a:ext uri="{FF2B5EF4-FFF2-40B4-BE49-F238E27FC236}">
                <a16:creationId xmlns:a16="http://schemas.microsoft.com/office/drawing/2014/main" id="{8D389307-7BC0-9162-1189-42F8C71D7296}"/>
              </a:ext>
            </a:extLst>
          </p:cNvPr>
          <p:cNvCxnSpPr>
            <a:cxnSpLocks/>
          </p:cNvCxnSpPr>
          <p:nvPr/>
        </p:nvCxnSpPr>
        <p:spPr>
          <a:xfrm>
            <a:off x="10365052" y="383646"/>
            <a:ext cx="0" cy="6474354"/>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3644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9B0B4EFA-F3F0-0E27-C654-17540251B54B}"/>
              </a:ext>
            </a:extLst>
          </p:cNvPr>
          <p:cNvGraphicFramePr/>
          <p:nvPr>
            <p:extLst>
              <p:ext uri="{D42A27DB-BD31-4B8C-83A1-F6EECF244321}">
                <p14:modId xmlns:p14="http://schemas.microsoft.com/office/powerpoint/2010/main" val="1822486284"/>
              </p:ext>
            </p:extLst>
          </p:nvPr>
        </p:nvGraphicFramePr>
        <p:xfrm>
          <a:off x="0" y="0"/>
          <a:ext cx="12192002" cy="6870689"/>
        </p:xfrm>
        <a:graphic>
          <a:graphicData uri="http://schemas.openxmlformats.org/drawingml/2006/table">
            <a:tbl>
              <a:tblPr>
                <a:tableStyleId>{5C22544A-7EE6-4342-B048-85BDC9FD1C3A}</a:tableStyleId>
              </a:tblPr>
              <a:tblGrid>
                <a:gridCol w="2105063">
                  <a:extLst>
                    <a:ext uri="{9D8B030D-6E8A-4147-A177-3AD203B41FA5}">
                      <a16:colId xmlns:a16="http://schemas.microsoft.com/office/drawing/2014/main" val="682887735"/>
                    </a:ext>
                  </a:extLst>
                </a:gridCol>
                <a:gridCol w="2203487">
                  <a:extLst>
                    <a:ext uri="{9D8B030D-6E8A-4147-A177-3AD203B41FA5}">
                      <a16:colId xmlns:a16="http://schemas.microsoft.com/office/drawing/2014/main" val="2690242745"/>
                    </a:ext>
                  </a:extLst>
                </a:gridCol>
                <a:gridCol w="2275882">
                  <a:extLst>
                    <a:ext uri="{9D8B030D-6E8A-4147-A177-3AD203B41FA5}">
                      <a16:colId xmlns:a16="http://schemas.microsoft.com/office/drawing/2014/main" val="1914805463"/>
                    </a:ext>
                  </a:extLst>
                </a:gridCol>
                <a:gridCol w="2062097">
                  <a:extLst>
                    <a:ext uri="{9D8B030D-6E8A-4147-A177-3AD203B41FA5}">
                      <a16:colId xmlns:a16="http://schemas.microsoft.com/office/drawing/2014/main" val="3766556096"/>
                    </a:ext>
                  </a:extLst>
                </a:gridCol>
                <a:gridCol w="1876906">
                  <a:extLst>
                    <a:ext uri="{9D8B030D-6E8A-4147-A177-3AD203B41FA5}">
                      <a16:colId xmlns:a16="http://schemas.microsoft.com/office/drawing/2014/main" val="490929207"/>
                    </a:ext>
                  </a:extLst>
                </a:gridCol>
                <a:gridCol w="1668567">
                  <a:extLst>
                    <a:ext uri="{9D8B030D-6E8A-4147-A177-3AD203B41FA5}">
                      <a16:colId xmlns:a16="http://schemas.microsoft.com/office/drawing/2014/main" val="3363207299"/>
                    </a:ext>
                  </a:extLst>
                </a:gridCol>
              </a:tblGrid>
              <a:tr h="236482">
                <a:tc rowSpan="3">
                  <a:txBody>
                    <a:bodyPr/>
                    <a:lstStyle/>
                    <a:p>
                      <a:pPr algn="ctr" fontAlgn="ctr"/>
                      <a:endParaRPr lang="en-GB" sz="1200" b="0" i="0" u="none" strike="noStrike" dirty="0">
                        <a:solidFill>
                          <a:srgbClr val="000000"/>
                        </a:solidFill>
                        <a:effectLst/>
                        <a:latin typeface="Calibri" panose="020F0502020204030204" pitchFamily="34" charset="0"/>
                      </a:endParaRPr>
                    </a:p>
                  </a:txBody>
                  <a:tcPr marL="4142" marR="4142" marT="4142" marB="31691" anchor="ctr">
                    <a:solidFill>
                      <a:schemeClr val="accent1"/>
                    </a:solidFill>
                  </a:tcPr>
                </a:tc>
                <a:tc gridSpan="5">
                  <a:txBody>
                    <a:bodyPr/>
                    <a:lstStyle/>
                    <a:p>
                      <a:pPr algn="ctr" fontAlgn="ctr"/>
                      <a:r>
                        <a:rPr lang="en-GB" sz="1400" u="none" strike="noStrike" dirty="0">
                          <a:solidFill>
                            <a:schemeClr val="bg1"/>
                          </a:solidFill>
                          <a:effectLst/>
                        </a:rPr>
                        <a:t>Would you permit medical students to examine you with the presence of a doctor?</a:t>
                      </a:r>
                      <a:endParaRPr lang="en-GB" sz="14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8993200"/>
                  </a:ext>
                </a:extLst>
              </a:tr>
              <a:tr h="236482">
                <a:tc vMerge="1">
                  <a:txBody>
                    <a:bodyPr/>
                    <a:lstStyle/>
                    <a:p>
                      <a:endParaRPr lang="en-US"/>
                    </a:p>
                  </a:txBody>
                  <a:tcPr/>
                </a:tc>
                <a:tc gridSpan="5">
                  <a:txBody>
                    <a:bodyPr/>
                    <a:lstStyle/>
                    <a:p>
                      <a:pPr algn="ctr" fontAlgn="ctr"/>
                      <a:r>
                        <a:rPr lang="en-GB" sz="1200" u="none" strike="noStrike" dirty="0">
                          <a:effectLst/>
                        </a:rPr>
                        <a:t>N ( % )</a:t>
                      </a:r>
                      <a:endParaRPr lang="en-GB" sz="1200" b="0" i="0" u="none" strike="noStrike" dirty="0">
                        <a:solidFill>
                          <a:srgbClr val="000000"/>
                        </a:solidFill>
                        <a:effectLst/>
                        <a:latin typeface="Calibri" panose="020F0502020204030204" pitchFamily="34" charset="0"/>
                      </a:endParaRPr>
                    </a:p>
                  </a:txBody>
                  <a:tcPr marL="4142" marR="4142" marT="4142" marB="3169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4687106"/>
                  </a:ext>
                </a:extLst>
              </a:tr>
              <a:tr h="236482">
                <a:tc vMerge="1">
                  <a:txBody>
                    <a:bodyPr/>
                    <a:lstStyle/>
                    <a:p>
                      <a:endParaRPr lang="en-US"/>
                    </a:p>
                  </a:txBody>
                  <a:tcPr/>
                </a:tc>
                <a:tc>
                  <a:txBody>
                    <a:bodyPr/>
                    <a:lstStyle/>
                    <a:p>
                      <a:pPr algn="ctr" fontAlgn="ctr"/>
                      <a:r>
                        <a:rPr lang="en-GB" sz="1200" u="none" strike="noStrike" dirty="0">
                          <a:solidFill>
                            <a:schemeClr val="bg1"/>
                          </a:solidFill>
                          <a:effectLst/>
                        </a:rPr>
                        <a:t>Male Students</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tx1"/>
                    </a:solidFill>
                  </a:tcPr>
                </a:tc>
                <a:tc>
                  <a:txBody>
                    <a:bodyPr/>
                    <a:lstStyle/>
                    <a:p>
                      <a:pPr algn="ctr" fontAlgn="ctr"/>
                      <a:r>
                        <a:rPr lang="en-GB" sz="1200" u="none" strike="noStrike" dirty="0">
                          <a:solidFill>
                            <a:schemeClr val="bg1"/>
                          </a:solidFill>
                          <a:effectLst/>
                        </a:rPr>
                        <a:t>Female Students</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tx1"/>
                    </a:solidFill>
                  </a:tcPr>
                </a:tc>
                <a:tc>
                  <a:txBody>
                    <a:bodyPr/>
                    <a:lstStyle/>
                    <a:p>
                      <a:pPr algn="ctr" fontAlgn="ctr"/>
                      <a:r>
                        <a:rPr lang="en-GB" sz="1200" u="none" strike="noStrike" dirty="0">
                          <a:solidFill>
                            <a:schemeClr val="bg1"/>
                          </a:solidFill>
                          <a:effectLst/>
                        </a:rPr>
                        <a:t>Both</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tx1"/>
                    </a:solidFill>
                  </a:tcPr>
                </a:tc>
                <a:tc>
                  <a:txBody>
                    <a:bodyPr/>
                    <a:lstStyle/>
                    <a:p>
                      <a:pPr algn="ctr" fontAlgn="ctr"/>
                      <a:r>
                        <a:rPr lang="en-GB" sz="1200" u="none" strike="noStrike" dirty="0">
                          <a:solidFill>
                            <a:schemeClr val="bg1"/>
                          </a:solidFill>
                          <a:effectLst/>
                        </a:rPr>
                        <a:t>Neither</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tx1"/>
                    </a:solidFill>
                  </a:tcPr>
                </a:tc>
                <a:tc>
                  <a:txBody>
                    <a:bodyPr/>
                    <a:lstStyle/>
                    <a:p>
                      <a:pPr algn="ctr" fontAlgn="ctr"/>
                      <a:r>
                        <a:rPr lang="en-GB" sz="1200" u="none" strike="noStrike" dirty="0">
                          <a:solidFill>
                            <a:schemeClr val="bg1"/>
                          </a:solidFill>
                          <a:effectLst/>
                        </a:rPr>
                        <a:t>P</a:t>
                      </a:r>
                      <a:endParaRPr lang="en-GB" sz="1200" b="1" i="1" u="none" strike="noStrike" dirty="0">
                        <a:solidFill>
                          <a:schemeClr val="bg1"/>
                        </a:solidFill>
                        <a:effectLst/>
                        <a:latin typeface="Calibri" panose="020F0502020204030204" pitchFamily="34" charset="0"/>
                      </a:endParaRPr>
                    </a:p>
                  </a:txBody>
                  <a:tcPr marL="4142" marR="4142" marT="4142" marB="31691" anchor="ctr">
                    <a:solidFill>
                      <a:schemeClr val="tx1"/>
                    </a:solidFill>
                  </a:tcPr>
                </a:tc>
                <a:extLst>
                  <a:ext uri="{0D108BD9-81ED-4DB2-BD59-A6C34878D82A}">
                    <a16:rowId xmlns:a16="http://schemas.microsoft.com/office/drawing/2014/main" val="1069934575"/>
                  </a:ext>
                </a:extLst>
              </a:tr>
              <a:tr h="236482">
                <a:tc gridSpan="6">
                  <a:txBody>
                    <a:bodyPr/>
                    <a:lstStyle/>
                    <a:p>
                      <a:pPr algn="l" fontAlgn="ctr"/>
                      <a:r>
                        <a:rPr lang="en-GB" sz="1200" u="none" strike="noStrike" dirty="0">
                          <a:solidFill>
                            <a:schemeClr val="bg1"/>
                          </a:solidFill>
                          <a:effectLst/>
                        </a:rPr>
                        <a:t>Age</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7727675"/>
                  </a:ext>
                </a:extLst>
              </a:tr>
              <a:tr h="236482">
                <a:tc>
                  <a:txBody>
                    <a:bodyPr/>
                    <a:lstStyle/>
                    <a:p>
                      <a:pPr algn="ctr" fontAlgn="ctr"/>
                      <a:r>
                        <a:rPr lang="en-GB" sz="1200" u="none" strike="noStrike">
                          <a:effectLst/>
                        </a:rPr>
                        <a:t>≤ 15 years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 (1.8)</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50 (90.9)</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4 (7.3)</a:t>
                      </a:r>
                      <a:endParaRPr lang="en-GB" sz="1200" b="0" i="0" u="none" strike="noStrike">
                        <a:solidFill>
                          <a:srgbClr val="000000"/>
                        </a:solidFill>
                        <a:effectLst/>
                        <a:latin typeface="Calibri" panose="020F0502020204030204" pitchFamily="34" charset="0"/>
                      </a:endParaRPr>
                    </a:p>
                  </a:txBody>
                  <a:tcPr marL="4142" marR="4142" marT="4142" marB="31691" anchor="ctr"/>
                </a:tc>
                <a:tc rowSpan="4">
                  <a:txBody>
                    <a:bodyPr/>
                    <a:lstStyle/>
                    <a:p>
                      <a:pPr algn="ctr" fontAlgn="ctr"/>
                      <a:r>
                        <a:rPr lang="en-GB" sz="1200" u="none" strike="noStrike" dirty="0">
                          <a:solidFill>
                            <a:schemeClr val="bg1"/>
                          </a:solidFill>
                          <a:effectLst/>
                        </a:rPr>
                        <a:t>&lt; 0.001</a:t>
                      </a:r>
                      <a:endParaRPr lang="en-GB" sz="1200" b="0" i="0" u="none" strike="noStrike" dirty="0">
                        <a:solidFill>
                          <a:schemeClr val="bg1"/>
                        </a:solidFill>
                        <a:effectLst/>
                        <a:latin typeface="Calibri" panose="020F0502020204030204" pitchFamily="34" charset="0"/>
                      </a:endParaRPr>
                    </a:p>
                  </a:txBody>
                  <a:tcPr marL="4142" marR="4142" marT="4142" marB="31691" anchor="ctr">
                    <a:solidFill>
                      <a:schemeClr val="accent1">
                        <a:lumMod val="90000"/>
                        <a:lumOff val="10000"/>
                      </a:schemeClr>
                    </a:solidFill>
                  </a:tcPr>
                </a:tc>
                <a:extLst>
                  <a:ext uri="{0D108BD9-81ED-4DB2-BD59-A6C34878D82A}">
                    <a16:rowId xmlns:a16="http://schemas.microsoft.com/office/drawing/2014/main" val="707566075"/>
                  </a:ext>
                </a:extLst>
              </a:tr>
              <a:tr h="236482">
                <a:tc>
                  <a:txBody>
                    <a:bodyPr/>
                    <a:lstStyle/>
                    <a:p>
                      <a:pPr algn="ctr" fontAlgn="ctr"/>
                      <a:r>
                        <a:rPr lang="en-GB" sz="1200" u="none" strike="noStrike">
                          <a:effectLst/>
                        </a:rPr>
                        <a:t>16-25 years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22 (55)</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11 (27.5)</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7 (17.5)</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3345400383"/>
                  </a:ext>
                </a:extLst>
              </a:tr>
              <a:tr h="236482">
                <a:tc>
                  <a:txBody>
                    <a:bodyPr/>
                    <a:lstStyle/>
                    <a:p>
                      <a:pPr algn="ctr" fontAlgn="ctr"/>
                      <a:r>
                        <a:rPr lang="en-GB" sz="1200" u="none" strike="noStrike">
                          <a:effectLst/>
                        </a:rPr>
                        <a:t>26-45 years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26 (38.8)</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31 (46.3)</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10 (14.9)</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1160795613"/>
                  </a:ext>
                </a:extLst>
              </a:tr>
              <a:tr h="236482">
                <a:tc>
                  <a:txBody>
                    <a:bodyPr/>
                    <a:lstStyle/>
                    <a:p>
                      <a:pPr algn="ctr" fontAlgn="ctr"/>
                      <a:r>
                        <a:rPr lang="en-GB" sz="1200" u="none" strike="noStrike" dirty="0">
                          <a:effectLst/>
                        </a:rPr>
                        <a:t>≥ 46 years</a:t>
                      </a:r>
                      <a:endParaRPr lang="en-GB" sz="1200" b="0" i="0" u="none" strike="noStrike" dirty="0">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dirty="0">
                          <a:effectLst/>
                        </a:rPr>
                        <a:t>0 (0)</a:t>
                      </a:r>
                      <a:endParaRPr lang="en-GB" sz="1200" b="0" i="0" u="none" strike="noStrike" dirty="0">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 (6.8)</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38 (86.4)</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 (6.8)</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1160431973"/>
                  </a:ext>
                </a:extLst>
              </a:tr>
              <a:tr h="236482">
                <a:tc gridSpan="6">
                  <a:txBody>
                    <a:bodyPr/>
                    <a:lstStyle/>
                    <a:p>
                      <a:pPr algn="l" fontAlgn="ctr"/>
                      <a:r>
                        <a:rPr lang="en-GB" sz="1200" u="none" strike="noStrike" dirty="0">
                          <a:solidFill>
                            <a:schemeClr val="bg1"/>
                          </a:solidFill>
                          <a:effectLst/>
                        </a:rPr>
                        <a:t>Gender</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3838884"/>
                  </a:ext>
                </a:extLst>
              </a:tr>
              <a:tr h="236482">
                <a:tc>
                  <a:txBody>
                    <a:bodyPr/>
                    <a:lstStyle/>
                    <a:p>
                      <a:pPr algn="ctr" fontAlgn="ctr"/>
                      <a:r>
                        <a:rPr lang="en-GB" sz="1200" u="none" strike="noStrike">
                          <a:effectLst/>
                        </a:rPr>
                        <a:t>male</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70 (89.7)</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8 (10.3)</a:t>
                      </a:r>
                      <a:endParaRPr lang="en-GB" sz="1200" b="0" i="0" u="none" strike="noStrike">
                        <a:solidFill>
                          <a:srgbClr val="000000"/>
                        </a:solidFill>
                        <a:effectLst/>
                        <a:latin typeface="Calibri" panose="020F0502020204030204" pitchFamily="34" charset="0"/>
                      </a:endParaRPr>
                    </a:p>
                  </a:txBody>
                  <a:tcPr marL="4142" marR="4142" marT="4142" marB="31691" anchor="ctr"/>
                </a:tc>
                <a:tc rowSpan="2">
                  <a:txBody>
                    <a:bodyPr/>
                    <a:lstStyle/>
                    <a:p>
                      <a:pPr algn="ctr" fontAlgn="ctr"/>
                      <a:r>
                        <a:rPr lang="en-GB" sz="1200" u="none" strike="noStrike" dirty="0">
                          <a:solidFill>
                            <a:schemeClr val="bg1"/>
                          </a:solidFill>
                          <a:effectLst/>
                        </a:rPr>
                        <a:t>&lt; 0.001</a:t>
                      </a:r>
                      <a:endParaRPr lang="en-GB" sz="1200" b="0" i="0" u="none" strike="noStrike" dirty="0">
                        <a:solidFill>
                          <a:schemeClr val="bg1"/>
                        </a:solidFill>
                        <a:effectLst/>
                        <a:latin typeface="Calibri" panose="020F0502020204030204" pitchFamily="34" charset="0"/>
                      </a:endParaRPr>
                    </a:p>
                  </a:txBody>
                  <a:tcPr marL="4142" marR="4142" marT="4142" marB="31691" anchor="ctr">
                    <a:solidFill>
                      <a:schemeClr val="accent1">
                        <a:lumMod val="90000"/>
                        <a:lumOff val="10000"/>
                      </a:schemeClr>
                    </a:solidFill>
                  </a:tcPr>
                </a:tc>
                <a:extLst>
                  <a:ext uri="{0D108BD9-81ED-4DB2-BD59-A6C34878D82A}">
                    <a16:rowId xmlns:a16="http://schemas.microsoft.com/office/drawing/2014/main" val="1643897556"/>
                  </a:ext>
                </a:extLst>
              </a:tr>
              <a:tr h="236482">
                <a:tc>
                  <a:txBody>
                    <a:bodyPr/>
                    <a:lstStyle/>
                    <a:p>
                      <a:pPr algn="ctr" fontAlgn="ctr"/>
                      <a:r>
                        <a:rPr lang="en-GB" sz="1200" u="none" strike="noStrike">
                          <a:effectLst/>
                        </a:rPr>
                        <a:t>Female</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52 (40.6)</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60 (46.9)</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16 (12.5)</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4099538288"/>
                  </a:ext>
                </a:extLst>
              </a:tr>
              <a:tr h="236482">
                <a:tc gridSpan="6">
                  <a:txBody>
                    <a:bodyPr/>
                    <a:lstStyle/>
                    <a:p>
                      <a:pPr algn="l" fontAlgn="ctr"/>
                      <a:r>
                        <a:rPr lang="en-GB" sz="1200" u="none" strike="noStrike" dirty="0">
                          <a:solidFill>
                            <a:schemeClr val="bg1"/>
                          </a:solidFill>
                          <a:effectLst/>
                        </a:rPr>
                        <a:t>Marital Status</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4304469"/>
                  </a:ext>
                </a:extLst>
              </a:tr>
              <a:tr h="236482">
                <a:tc>
                  <a:txBody>
                    <a:bodyPr/>
                    <a:lstStyle/>
                    <a:p>
                      <a:pPr algn="ctr" fontAlgn="ctr"/>
                      <a:r>
                        <a:rPr lang="en-GB" sz="1200" u="none" strike="noStrike">
                          <a:effectLst/>
                        </a:rPr>
                        <a:t>Married</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42 (33.6)</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64 (51.2)</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19 (15.2)</a:t>
                      </a:r>
                      <a:endParaRPr lang="en-GB" sz="1200" b="0" i="0" u="none" strike="noStrike">
                        <a:solidFill>
                          <a:srgbClr val="000000"/>
                        </a:solidFill>
                        <a:effectLst/>
                        <a:latin typeface="Calibri" panose="020F0502020204030204" pitchFamily="34" charset="0"/>
                      </a:endParaRPr>
                    </a:p>
                  </a:txBody>
                  <a:tcPr marL="4142" marR="4142" marT="4142" marB="31691" anchor="ctr"/>
                </a:tc>
                <a:tc rowSpan="2">
                  <a:txBody>
                    <a:bodyPr/>
                    <a:lstStyle/>
                    <a:p>
                      <a:pPr algn="ctr" fontAlgn="ctr"/>
                      <a:r>
                        <a:rPr lang="en-GB" sz="1200" u="none" strike="noStrike" dirty="0">
                          <a:solidFill>
                            <a:schemeClr val="bg1"/>
                          </a:solidFill>
                          <a:effectLst/>
                        </a:rPr>
                        <a:t>&lt; 0.001</a:t>
                      </a:r>
                      <a:endParaRPr lang="en-GB" sz="1200" b="0" i="0" u="none" strike="noStrike" dirty="0">
                        <a:solidFill>
                          <a:schemeClr val="bg1"/>
                        </a:solidFill>
                        <a:effectLst/>
                        <a:latin typeface="Calibri" panose="020F0502020204030204" pitchFamily="34" charset="0"/>
                      </a:endParaRPr>
                    </a:p>
                  </a:txBody>
                  <a:tcPr marL="4142" marR="4142" marT="4142" marB="31691" anchor="ctr">
                    <a:solidFill>
                      <a:schemeClr val="accent1">
                        <a:lumMod val="90000"/>
                        <a:lumOff val="10000"/>
                      </a:schemeClr>
                    </a:solidFill>
                  </a:tcPr>
                </a:tc>
                <a:extLst>
                  <a:ext uri="{0D108BD9-81ED-4DB2-BD59-A6C34878D82A}">
                    <a16:rowId xmlns:a16="http://schemas.microsoft.com/office/drawing/2014/main" val="1650199222"/>
                  </a:ext>
                </a:extLst>
              </a:tr>
              <a:tr h="236482">
                <a:tc>
                  <a:txBody>
                    <a:bodyPr/>
                    <a:lstStyle/>
                    <a:p>
                      <a:pPr algn="ctr" fontAlgn="ctr"/>
                      <a:r>
                        <a:rPr lang="en-GB" sz="1200" u="none" strike="noStrike">
                          <a:effectLst/>
                        </a:rPr>
                        <a:t>Unmarried</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10 (12.3)</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66 (81.5)</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5 (6.2)</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3832853200"/>
                  </a:ext>
                </a:extLst>
              </a:tr>
              <a:tr h="236482">
                <a:tc gridSpan="6">
                  <a:txBody>
                    <a:bodyPr/>
                    <a:lstStyle/>
                    <a:p>
                      <a:pPr algn="l" fontAlgn="ctr"/>
                      <a:r>
                        <a:rPr lang="en-GB" sz="1200" u="none" strike="noStrike" dirty="0">
                          <a:solidFill>
                            <a:schemeClr val="bg1"/>
                          </a:solidFill>
                          <a:effectLst/>
                        </a:rPr>
                        <a:t>Educational Level</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4977632"/>
                  </a:ext>
                </a:extLst>
              </a:tr>
              <a:tr h="236482">
                <a:tc>
                  <a:txBody>
                    <a:bodyPr/>
                    <a:lstStyle/>
                    <a:p>
                      <a:pPr algn="ctr" fontAlgn="ctr"/>
                      <a:r>
                        <a:rPr lang="en-GB" sz="1200" u="none" strike="noStrike">
                          <a:effectLst/>
                        </a:rPr>
                        <a:t>Non Formal Education</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38 (23.9)</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106 (66.7)</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15 (9.4)</a:t>
                      </a:r>
                      <a:endParaRPr lang="en-GB" sz="1200" b="0" i="0" u="none" strike="noStrike">
                        <a:solidFill>
                          <a:srgbClr val="000000"/>
                        </a:solidFill>
                        <a:effectLst/>
                        <a:latin typeface="Calibri" panose="020F0502020204030204" pitchFamily="34" charset="0"/>
                      </a:endParaRPr>
                    </a:p>
                  </a:txBody>
                  <a:tcPr marL="4142" marR="4142" marT="4142" marB="31691" anchor="ctr"/>
                </a:tc>
                <a:tc rowSpan="3">
                  <a:txBody>
                    <a:bodyPr/>
                    <a:lstStyle/>
                    <a:p>
                      <a:pPr algn="ctr" fontAlgn="ctr"/>
                      <a:r>
                        <a:rPr lang="en-GB" sz="1200" u="none" strike="noStrike">
                          <a:effectLst/>
                        </a:rPr>
                        <a:t>0.118</a:t>
                      </a:r>
                      <a:endParaRPr lang="en-GB" sz="1200" b="0" i="0" u="none" strike="noStrike">
                        <a:solidFill>
                          <a:srgbClr val="000000"/>
                        </a:solidFill>
                        <a:effectLst/>
                        <a:latin typeface="Calibri" panose="020F0502020204030204" pitchFamily="34" charset="0"/>
                      </a:endParaRPr>
                    </a:p>
                  </a:txBody>
                  <a:tcPr marL="4142" marR="4142" marT="4142" marB="31691" anchor="ctr"/>
                </a:tc>
                <a:extLst>
                  <a:ext uri="{0D108BD9-81ED-4DB2-BD59-A6C34878D82A}">
                    <a16:rowId xmlns:a16="http://schemas.microsoft.com/office/drawing/2014/main" val="2731500302"/>
                  </a:ext>
                </a:extLst>
              </a:tr>
              <a:tr h="236482">
                <a:tc>
                  <a:txBody>
                    <a:bodyPr/>
                    <a:lstStyle/>
                    <a:p>
                      <a:pPr algn="ctr" fontAlgn="ctr"/>
                      <a:r>
                        <a:rPr lang="en-GB" sz="1200" u="none" strike="noStrike">
                          <a:effectLst/>
                        </a:rPr>
                        <a:t>Basic Education</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10 (34.5)</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15 (51.7)</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4 (13.8)</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3904271130"/>
                  </a:ext>
                </a:extLst>
              </a:tr>
              <a:tr h="236482">
                <a:tc>
                  <a:txBody>
                    <a:bodyPr/>
                    <a:lstStyle/>
                    <a:p>
                      <a:pPr algn="ctr" fontAlgn="ctr"/>
                      <a:r>
                        <a:rPr lang="en-GB" sz="1200" u="none" strike="noStrike">
                          <a:effectLst/>
                        </a:rPr>
                        <a:t>High Education</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4 (22.2)</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9 (50)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5 (27.8)</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659792550"/>
                  </a:ext>
                </a:extLst>
              </a:tr>
              <a:tr h="236482">
                <a:tc gridSpan="6">
                  <a:txBody>
                    <a:bodyPr/>
                    <a:lstStyle/>
                    <a:p>
                      <a:pPr algn="l" fontAlgn="ctr"/>
                      <a:r>
                        <a:rPr lang="en-GB" sz="1200" u="none" strike="noStrike" dirty="0">
                          <a:solidFill>
                            <a:schemeClr val="bg1"/>
                          </a:solidFill>
                          <a:effectLst/>
                        </a:rPr>
                        <a:t>How many times did the patient visit the hospital for the same illness</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7830068"/>
                  </a:ext>
                </a:extLst>
              </a:tr>
              <a:tr h="236482">
                <a:tc>
                  <a:txBody>
                    <a:bodyPr/>
                    <a:lstStyle/>
                    <a:p>
                      <a:pPr algn="ctr" fontAlgn="ctr"/>
                      <a:r>
                        <a:rPr lang="en-GB" sz="1200" u="none" strike="noStrike">
                          <a:effectLst/>
                        </a:rPr>
                        <a:t>0-3 times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37 (20.9)</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117 (66.1)</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23 (13)</a:t>
                      </a:r>
                      <a:endParaRPr lang="en-GB" sz="1200" b="0" i="0" u="none" strike="noStrike">
                        <a:solidFill>
                          <a:srgbClr val="000000"/>
                        </a:solidFill>
                        <a:effectLst/>
                        <a:latin typeface="Calibri" panose="020F0502020204030204" pitchFamily="34" charset="0"/>
                      </a:endParaRPr>
                    </a:p>
                  </a:txBody>
                  <a:tcPr marL="4142" marR="4142" marT="4142" marB="31691" anchor="ctr"/>
                </a:tc>
                <a:tc rowSpan="2">
                  <a:txBody>
                    <a:bodyPr/>
                    <a:lstStyle/>
                    <a:p>
                      <a:pPr algn="ctr" fontAlgn="ctr"/>
                      <a:r>
                        <a:rPr lang="en-GB" sz="1200" u="none" strike="noStrike" dirty="0">
                          <a:solidFill>
                            <a:schemeClr val="bg1"/>
                          </a:solidFill>
                          <a:effectLst/>
                        </a:rPr>
                        <a:t>0.006</a:t>
                      </a:r>
                      <a:endParaRPr lang="en-GB" sz="1200" b="0" i="0" u="none" strike="noStrike" dirty="0">
                        <a:solidFill>
                          <a:schemeClr val="bg1"/>
                        </a:solidFill>
                        <a:effectLst/>
                        <a:latin typeface="Calibri" panose="020F0502020204030204" pitchFamily="34" charset="0"/>
                      </a:endParaRPr>
                    </a:p>
                  </a:txBody>
                  <a:tcPr marL="4142" marR="4142" marT="4142" marB="31691" anchor="ctr">
                    <a:solidFill>
                      <a:schemeClr val="accent1">
                        <a:lumMod val="90000"/>
                        <a:lumOff val="10000"/>
                      </a:schemeClr>
                    </a:solidFill>
                  </a:tcPr>
                </a:tc>
                <a:extLst>
                  <a:ext uri="{0D108BD9-81ED-4DB2-BD59-A6C34878D82A}">
                    <a16:rowId xmlns:a16="http://schemas.microsoft.com/office/drawing/2014/main" val="4122641991"/>
                  </a:ext>
                </a:extLst>
              </a:tr>
              <a:tr h="236482">
                <a:tc>
                  <a:txBody>
                    <a:bodyPr/>
                    <a:lstStyle/>
                    <a:p>
                      <a:pPr algn="ctr" fontAlgn="ctr"/>
                      <a:r>
                        <a:rPr lang="en-GB" sz="1200" u="none" strike="noStrike">
                          <a:effectLst/>
                        </a:rPr>
                        <a:t>≥ 4 times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dirty="0">
                          <a:effectLst/>
                        </a:rPr>
                        <a:t>0 (0)</a:t>
                      </a:r>
                      <a:endParaRPr lang="en-GB" sz="1200" b="0" i="0" u="none" strike="noStrike" dirty="0">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15 (51.7)</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13 (44.8)</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 (3.5)</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2117494571"/>
                  </a:ext>
                </a:extLst>
              </a:tr>
              <a:tr h="236482">
                <a:tc gridSpan="6">
                  <a:txBody>
                    <a:bodyPr/>
                    <a:lstStyle/>
                    <a:p>
                      <a:pPr algn="l" fontAlgn="ctr"/>
                      <a:r>
                        <a:rPr lang="en-GB" sz="1200" u="none" strike="noStrike" dirty="0">
                          <a:solidFill>
                            <a:schemeClr val="bg1"/>
                          </a:solidFill>
                          <a:effectLst/>
                        </a:rPr>
                        <a:t>how long did the patient stay in the hospital</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4922650"/>
                  </a:ext>
                </a:extLst>
              </a:tr>
              <a:tr h="236482">
                <a:tc>
                  <a:txBody>
                    <a:bodyPr/>
                    <a:lstStyle/>
                    <a:p>
                      <a:pPr algn="ctr" fontAlgn="ctr"/>
                      <a:r>
                        <a:rPr lang="en-GB" sz="1200" u="none" strike="noStrike">
                          <a:effectLst/>
                        </a:rPr>
                        <a:t>0-5 days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50 (27.3)</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112 (61.2)</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21 (11.5)</a:t>
                      </a:r>
                      <a:endParaRPr lang="en-GB" sz="1200" b="0" i="0" u="none" strike="noStrike">
                        <a:solidFill>
                          <a:srgbClr val="000000"/>
                        </a:solidFill>
                        <a:effectLst/>
                        <a:latin typeface="Calibri" panose="020F0502020204030204" pitchFamily="34" charset="0"/>
                      </a:endParaRPr>
                    </a:p>
                  </a:txBody>
                  <a:tcPr marL="4142" marR="4142" marT="4142" marB="31691" anchor="ctr"/>
                </a:tc>
                <a:tc rowSpan="2">
                  <a:txBody>
                    <a:bodyPr/>
                    <a:lstStyle/>
                    <a:p>
                      <a:pPr algn="ctr" fontAlgn="ctr"/>
                      <a:r>
                        <a:rPr lang="en-GB" sz="1200" u="none" strike="noStrike">
                          <a:effectLst/>
                        </a:rPr>
                        <a:t>0.169</a:t>
                      </a:r>
                      <a:endParaRPr lang="en-GB" sz="1200" b="0" i="0" u="none" strike="noStrike">
                        <a:solidFill>
                          <a:srgbClr val="000000"/>
                        </a:solidFill>
                        <a:effectLst/>
                        <a:latin typeface="Calibri" panose="020F0502020204030204" pitchFamily="34" charset="0"/>
                      </a:endParaRPr>
                    </a:p>
                  </a:txBody>
                  <a:tcPr marL="4142" marR="4142" marT="4142" marB="31691" anchor="ctr"/>
                </a:tc>
                <a:extLst>
                  <a:ext uri="{0D108BD9-81ED-4DB2-BD59-A6C34878D82A}">
                    <a16:rowId xmlns:a16="http://schemas.microsoft.com/office/drawing/2014/main" val="706541913"/>
                  </a:ext>
                </a:extLst>
              </a:tr>
              <a:tr h="236482">
                <a:tc>
                  <a:txBody>
                    <a:bodyPr/>
                    <a:lstStyle/>
                    <a:p>
                      <a:pPr algn="ctr" fontAlgn="ctr"/>
                      <a:r>
                        <a:rPr lang="en-GB" sz="1200" u="none" strike="noStrike">
                          <a:effectLst/>
                        </a:rPr>
                        <a:t>≥ 6 days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dirty="0">
                          <a:effectLst/>
                        </a:rPr>
                        <a:t>0 (0)</a:t>
                      </a:r>
                      <a:endParaRPr lang="en-GB" sz="1200" b="0" i="0" u="none" strike="noStrike" dirty="0">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 (8.7)</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18 (78.3)</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 (13)</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4250470324"/>
                  </a:ext>
                </a:extLst>
              </a:tr>
              <a:tr h="236482">
                <a:tc gridSpan="6">
                  <a:txBody>
                    <a:bodyPr/>
                    <a:lstStyle/>
                    <a:p>
                      <a:pPr algn="l" fontAlgn="ctr"/>
                      <a:r>
                        <a:rPr lang="en-GB" sz="1200" u="none" strike="noStrike" dirty="0">
                          <a:solidFill>
                            <a:schemeClr val="bg1"/>
                          </a:solidFill>
                          <a:effectLst/>
                        </a:rPr>
                        <a:t>Department</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81658"/>
                  </a:ext>
                </a:extLst>
              </a:tr>
              <a:tr h="236482">
                <a:tc>
                  <a:txBody>
                    <a:bodyPr/>
                    <a:lstStyle/>
                    <a:p>
                      <a:pPr algn="ctr" fontAlgn="ctr"/>
                      <a:r>
                        <a:rPr lang="en-GB" sz="1200" u="none" strike="noStrike">
                          <a:effectLst/>
                        </a:rPr>
                        <a:t>Internal medicine </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9 (16.4)</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43 (78.2)</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 (5.5)</a:t>
                      </a:r>
                      <a:endParaRPr lang="en-GB" sz="1200" b="0" i="0" u="none" strike="noStrike">
                        <a:solidFill>
                          <a:srgbClr val="000000"/>
                        </a:solidFill>
                        <a:effectLst/>
                        <a:latin typeface="Calibri" panose="020F0502020204030204" pitchFamily="34" charset="0"/>
                      </a:endParaRPr>
                    </a:p>
                  </a:txBody>
                  <a:tcPr marL="4142" marR="4142" marT="4142" marB="31691" anchor="ctr"/>
                </a:tc>
                <a:tc rowSpan="4">
                  <a:txBody>
                    <a:bodyPr/>
                    <a:lstStyle/>
                    <a:p>
                      <a:pPr algn="ctr" fontAlgn="ctr"/>
                      <a:r>
                        <a:rPr lang="en-GB" sz="1200" u="none" strike="noStrike" dirty="0">
                          <a:solidFill>
                            <a:schemeClr val="bg1"/>
                          </a:solidFill>
                          <a:effectLst/>
                        </a:rPr>
                        <a:t>&lt; 0.001</a:t>
                      </a:r>
                      <a:endParaRPr lang="en-GB" sz="1200" b="0" i="0" u="none" strike="noStrike" dirty="0">
                        <a:solidFill>
                          <a:schemeClr val="bg1"/>
                        </a:solidFill>
                        <a:effectLst/>
                        <a:latin typeface="Calibri" panose="020F0502020204030204" pitchFamily="34" charset="0"/>
                      </a:endParaRPr>
                    </a:p>
                  </a:txBody>
                  <a:tcPr marL="4142" marR="4142" marT="4142" marB="31691" anchor="ctr">
                    <a:solidFill>
                      <a:schemeClr val="accent1">
                        <a:lumMod val="90000"/>
                        <a:lumOff val="10000"/>
                      </a:schemeClr>
                    </a:solidFill>
                  </a:tcPr>
                </a:tc>
                <a:extLst>
                  <a:ext uri="{0D108BD9-81ED-4DB2-BD59-A6C34878D82A}">
                    <a16:rowId xmlns:a16="http://schemas.microsoft.com/office/drawing/2014/main" val="908943053"/>
                  </a:ext>
                </a:extLst>
              </a:tr>
              <a:tr h="236482">
                <a:tc>
                  <a:txBody>
                    <a:bodyPr/>
                    <a:lstStyle/>
                    <a:p>
                      <a:pPr algn="ctr" fontAlgn="ctr"/>
                      <a:r>
                        <a:rPr lang="en-GB" sz="1200" u="none" strike="noStrike">
                          <a:effectLst/>
                        </a:rPr>
                        <a:t>Surgery</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9 (17.6)</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34 (66.7)</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8 (5.7)</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2548557574"/>
                  </a:ext>
                </a:extLst>
              </a:tr>
              <a:tr h="236482">
                <a:tc>
                  <a:txBody>
                    <a:bodyPr/>
                    <a:lstStyle/>
                    <a:p>
                      <a:pPr algn="ctr" fontAlgn="ctr"/>
                      <a:r>
                        <a:rPr lang="en-GB" sz="1200" u="none" strike="noStrike">
                          <a:effectLst/>
                        </a:rPr>
                        <a:t>Obstetric</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34 (58.6)</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13 (22.4)</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11 (19)</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2091773912"/>
                  </a:ext>
                </a:extLst>
              </a:tr>
              <a:tr h="236482">
                <a:tc>
                  <a:txBody>
                    <a:bodyPr/>
                    <a:lstStyle/>
                    <a:p>
                      <a:pPr algn="ctr" fontAlgn="ctr"/>
                      <a:r>
                        <a:rPr lang="en-GB" sz="1200" u="none" strike="noStrike" dirty="0">
                          <a:effectLst/>
                        </a:rPr>
                        <a:t>Pediatric</a:t>
                      </a:r>
                      <a:endParaRPr lang="en-GB" sz="1200" b="0" i="0" u="none" strike="noStrike" dirty="0">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40 (95.2)</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dirty="0">
                          <a:effectLst/>
                        </a:rPr>
                        <a:t>2 (4.8)</a:t>
                      </a:r>
                      <a:endParaRPr lang="en-GB" sz="1200" b="0" i="0" u="none" strike="noStrike" dirty="0">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3561430707"/>
                  </a:ext>
                </a:extLst>
              </a:tr>
            </a:tbl>
          </a:graphicData>
        </a:graphic>
      </p:graphicFrame>
      <p:cxnSp>
        <p:nvCxnSpPr>
          <p:cNvPr id="3" name="Straight Arrow Connector 2">
            <a:extLst>
              <a:ext uri="{FF2B5EF4-FFF2-40B4-BE49-F238E27FC236}">
                <a16:creationId xmlns:a16="http://schemas.microsoft.com/office/drawing/2014/main" id="{AC9868C0-3C04-87B2-2F87-20819C32C520}"/>
              </a:ext>
            </a:extLst>
          </p:cNvPr>
          <p:cNvCxnSpPr>
            <a:cxnSpLocks/>
          </p:cNvCxnSpPr>
          <p:nvPr/>
        </p:nvCxnSpPr>
        <p:spPr>
          <a:xfrm>
            <a:off x="10509660" y="130083"/>
            <a:ext cx="0" cy="6727917"/>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5615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1">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3">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5">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858C1427-7102-54A5-6FD8-974E6CD212AF}"/>
              </a:ext>
            </a:extLst>
          </p:cNvPr>
          <p:cNvGraphicFramePr/>
          <p:nvPr>
            <p:extLst>
              <p:ext uri="{D42A27DB-BD31-4B8C-83A1-F6EECF244321}">
                <p14:modId xmlns:p14="http://schemas.microsoft.com/office/powerpoint/2010/main" val="2478699550"/>
              </p:ext>
            </p:extLst>
          </p:nvPr>
        </p:nvGraphicFramePr>
        <p:xfrm>
          <a:off x="0" y="0"/>
          <a:ext cx="12192000" cy="6858007"/>
        </p:xfrm>
        <a:graphic>
          <a:graphicData uri="http://schemas.openxmlformats.org/drawingml/2006/table">
            <a:tbl>
              <a:tblPr>
                <a:tableStyleId>{5C22544A-7EE6-4342-B048-85BDC9FD1C3A}</a:tableStyleId>
              </a:tblPr>
              <a:tblGrid>
                <a:gridCol w="2019825">
                  <a:extLst>
                    <a:ext uri="{9D8B030D-6E8A-4147-A177-3AD203B41FA5}">
                      <a16:colId xmlns:a16="http://schemas.microsoft.com/office/drawing/2014/main" val="1259032245"/>
                    </a:ext>
                  </a:extLst>
                </a:gridCol>
                <a:gridCol w="2367731">
                  <a:extLst>
                    <a:ext uri="{9D8B030D-6E8A-4147-A177-3AD203B41FA5}">
                      <a16:colId xmlns:a16="http://schemas.microsoft.com/office/drawing/2014/main" val="3810018760"/>
                    </a:ext>
                  </a:extLst>
                </a:gridCol>
                <a:gridCol w="2440776">
                  <a:extLst>
                    <a:ext uri="{9D8B030D-6E8A-4147-A177-3AD203B41FA5}">
                      <a16:colId xmlns:a16="http://schemas.microsoft.com/office/drawing/2014/main" val="2119775157"/>
                    </a:ext>
                  </a:extLst>
                </a:gridCol>
                <a:gridCol w="1850104">
                  <a:extLst>
                    <a:ext uri="{9D8B030D-6E8A-4147-A177-3AD203B41FA5}">
                      <a16:colId xmlns:a16="http://schemas.microsoft.com/office/drawing/2014/main" val="1567264296"/>
                    </a:ext>
                  </a:extLst>
                </a:gridCol>
                <a:gridCol w="1850104">
                  <a:extLst>
                    <a:ext uri="{9D8B030D-6E8A-4147-A177-3AD203B41FA5}">
                      <a16:colId xmlns:a16="http://schemas.microsoft.com/office/drawing/2014/main" val="65864555"/>
                    </a:ext>
                  </a:extLst>
                </a:gridCol>
                <a:gridCol w="1663460">
                  <a:extLst>
                    <a:ext uri="{9D8B030D-6E8A-4147-A177-3AD203B41FA5}">
                      <a16:colId xmlns:a16="http://schemas.microsoft.com/office/drawing/2014/main" val="2377472748"/>
                    </a:ext>
                  </a:extLst>
                </a:gridCol>
              </a:tblGrid>
              <a:tr h="236483">
                <a:tc rowSpan="3">
                  <a:txBody>
                    <a:bodyPr/>
                    <a:lstStyle/>
                    <a:p>
                      <a:pPr algn="ctr" fontAlgn="ctr"/>
                      <a:endParaRPr lang="en-GB" sz="1200" b="0" i="0" u="none" strike="noStrike" dirty="0">
                        <a:solidFill>
                          <a:srgbClr val="000000"/>
                        </a:solidFill>
                        <a:effectLst/>
                        <a:latin typeface="Calibri" panose="020F0502020204030204" pitchFamily="34" charset="0"/>
                      </a:endParaRPr>
                    </a:p>
                  </a:txBody>
                  <a:tcPr marL="4142" marR="4142" marT="4142" marB="31691" anchor="ctr">
                    <a:solidFill>
                      <a:schemeClr val="accent1"/>
                    </a:solidFill>
                  </a:tcPr>
                </a:tc>
                <a:tc gridSpan="5">
                  <a:txBody>
                    <a:bodyPr/>
                    <a:lstStyle/>
                    <a:p>
                      <a:pPr algn="ctr" fontAlgn="ctr"/>
                      <a:r>
                        <a:rPr lang="en-GB" sz="1200" u="none" strike="noStrike" dirty="0">
                          <a:solidFill>
                            <a:schemeClr val="bg1"/>
                          </a:solidFill>
                          <a:effectLst/>
                        </a:rPr>
                        <a:t>Would you permit medical students to examine you without the presence of a doctor?</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8156635"/>
                  </a:ext>
                </a:extLst>
              </a:tr>
              <a:tr h="236483">
                <a:tc vMerge="1">
                  <a:txBody>
                    <a:bodyPr/>
                    <a:lstStyle/>
                    <a:p>
                      <a:endParaRPr lang="en-US"/>
                    </a:p>
                  </a:txBody>
                  <a:tcPr/>
                </a:tc>
                <a:tc gridSpan="5">
                  <a:txBody>
                    <a:bodyPr/>
                    <a:lstStyle/>
                    <a:p>
                      <a:pPr algn="ctr" fontAlgn="ctr"/>
                      <a:r>
                        <a:rPr lang="en-GB" sz="1200" u="none" strike="noStrike" dirty="0">
                          <a:effectLst/>
                        </a:rPr>
                        <a:t>N ( % )</a:t>
                      </a:r>
                      <a:endParaRPr lang="en-GB" sz="1200" b="0" i="0" u="none" strike="noStrike" dirty="0">
                        <a:solidFill>
                          <a:srgbClr val="000000"/>
                        </a:solidFill>
                        <a:effectLst/>
                        <a:latin typeface="Calibri" panose="020F0502020204030204" pitchFamily="34" charset="0"/>
                      </a:endParaRPr>
                    </a:p>
                  </a:txBody>
                  <a:tcPr marL="4142" marR="4142" marT="4142" marB="3169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9511333"/>
                  </a:ext>
                </a:extLst>
              </a:tr>
              <a:tr h="236483">
                <a:tc vMerge="1">
                  <a:txBody>
                    <a:bodyPr/>
                    <a:lstStyle/>
                    <a:p>
                      <a:endParaRPr lang="en-US"/>
                    </a:p>
                  </a:txBody>
                  <a:tcPr/>
                </a:tc>
                <a:tc>
                  <a:txBody>
                    <a:bodyPr/>
                    <a:lstStyle/>
                    <a:p>
                      <a:pPr algn="ctr" fontAlgn="ctr"/>
                      <a:r>
                        <a:rPr lang="en-GB" sz="1200" u="none" strike="noStrike" dirty="0">
                          <a:solidFill>
                            <a:schemeClr val="bg1"/>
                          </a:solidFill>
                          <a:effectLst/>
                        </a:rPr>
                        <a:t>Male Students</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tx1"/>
                    </a:solidFill>
                  </a:tcPr>
                </a:tc>
                <a:tc>
                  <a:txBody>
                    <a:bodyPr/>
                    <a:lstStyle/>
                    <a:p>
                      <a:pPr algn="ctr" fontAlgn="ctr"/>
                      <a:r>
                        <a:rPr lang="en-GB" sz="1200" u="none" strike="noStrike" dirty="0">
                          <a:solidFill>
                            <a:schemeClr val="bg1"/>
                          </a:solidFill>
                          <a:effectLst/>
                        </a:rPr>
                        <a:t>Female Students</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tx1"/>
                    </a:solidFill>
                  </a:tcPr>
                </a:tc>
                <a:tc>
                  <a:txBody>
                    <a:bodyPr/>
                    <a:lstStyle/>
                    <a:p>
                      <a:pPr algn="ctr" fontAlgn="ctr"/>
                      <a:r>
                        <a:rPr lang="en-GB" sz="1200" u="none" strike="noStrike" dirty="0">
                          <a:solidFill>
                            <a:schemeClr val="bg1"/>
                          </a:solidFill>
                          <a:effectLst/>
                        </a:rPr>
                        <a:t>Both</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tx1"/>
                    </a:solidFill>
                  </a:tcPr>
                </a:tc>
                <a:tc>
                  <a:txBody>
                    <a:bodyPr/>
                    <a:lstStyle/>
                    <a:p>
                      <a:pPr algn="ctr" fontAlgn="ctr"/>
                      <a:r>
                        <a:rPr lang="en-GB" sz="1200" u="none" strike="noStrike" dirty="0">
                          <a:solidFill>
                            <a:schemeClr val="bg1"/>
                          </a:solidFill>
                          <a:effectLst/>
                        </a:rPr>
                        <a:t>Neither</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tx1"/>
                    </a:solidFill>
                  </a:tcPr>
                </a:tc>
                <a:tc>
                  <a:txBody>
                    <a:bodyPr/>
                    <a:lstStyle/>
                    <a:p>
                      <a:pPr algn="ctr" fontAlgn="ctr"/>
                      <a:r>
                        <a:rPr lang="en-GB" sz="1200" u="none" strike="noStrike" dirty="0">
                          <a:solidFill>
                            <a:schemeClr val="bg1"/>
                          </a:solidFill>
                          <a:effectLst/>
                        </a:rPr>
                        <a:t>P</a:t>
                      </a:r>
                      <a:endParaRPr lang="en-GB" sz="1200" b="1" i="1" u="none" strike="noStrike" dirty="0">
                        <a:solidFill>
                          <a:schemeClr val="bg1"/>
                        </a:solidFill>
                        <a:effectLst/>
                        <a:latin typeface="Calibri" panose="020F0502020204030204" pitchFamily="34" charset="0"/>
                      </a:endParaRPr>
                    </a:p>
                  </a:txBody>
                  <a:tcPr marL="4142" marR="4142" marT="4142" marB="31691" anchor="ctr">
                    <a:solidFill>
                      <a:schemeClr val="tx1"/>
                    </a:solidFill>
                  </a:tcPr>
                </a:tc>
                <a:extLst>
                  <a:ext uri="{0D108BD9-81ED-4DB2-BD59-A6C34878D82A}">
                    <a16:rowId xmlns:a16="http://schemas.microsoft.com/office/drawing/2014/main" val="287766049"/>
                  </a:ext>
                </a:extLst>
              </a:tr>
              <a:tr h="236483">
                <a:tc gridSpan="6">
                  <a:txBody>
                    <a:bodyPr/>
                    <a:lstStyle/>
                    <a:p>
                      <a:pPr algn="l" fontAlgn="ctr"/>
                      <a:r>
                        <a:rPr lang="en-GB" sz="1200" u="none" strike="noStrike" dirty="0">
                          <a:solidFill>
                            <a:schemeClr val="bg1"/>
                          </a:solidFill>
                          <a:effectLst/>
                        </a:rPr>
                        <a:t>Age</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8777233"/>
                  </a:ext>
                </a:extLst>
              </a:tr>
              <a:tr h="236483">
                <a:tc>
                  <a:txBody>
                    <a:bodyPr/>
                    <a:lstStyle/>
                    <a:p>
                      <a:pPr algn="ctr" fontAlgn="ctr"/>
                      <a:r>
                        <a:rPr lang="en-GB" sz="1200" u="none" strike="noStrike">
                          <a:effectLst/>
                        </a:rPr>
                        <a:t>≤ 15 years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 (1.8)</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37 (67.3)</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17 (30.9)</a:t>
                      </a:r>
                      <a:endParaRPr lang="en-GB" sz="1200" b="0" i="0" u="none" strike="noStrike">
                        <a:solidFill>
                          <a:srgbClr val="000000"/>
                        </a:solidFill>
                        <a:effectLst/>
                        <a:latin typeface="Calibri" panose="020F0502020204030204" pitchFamily="34" charset="0"/>
                      </a:endParaRPr>
                    </a:p>
                  </a:txBody>
                  <a:tcPr marL="4142" marR="4142" marT="4142" marB="31691" anchor="ctr"/>
                </a:tc>
                <a:tc rowSpan="4">
                  <a:txBody>
                    <a:bodyPr/>
                    <a:lstStyle/>
                    <a:p>
                      <a:pPr algn="ctr" fontAlgn="ctr"/>
                      <a:r>
                        <a:rPr lang="en-GB" sz="1200" u="none" strike="noStrike" dirty="0">
                          <a:solidFill>
                            <a:schemeClr val="bg1"/>
                          </a:solidFill>
                          <a:effectLst/>
                        </a:rPr>
                        <a:t>&lt; 0.001</a:t>
                      </a:r>
                      <a:endParaRPr lang="en-GB" sz="1200" b="0" i="0" u="none" strike="noStrike" dirty="0">
                        <a:solidFill>
                          <a:schemeClr val="bg1"/>
                        </a:solidFill>
                        <a:effectLst/>
                        <a:latin typeface="Calibri" panose="020F0502020204030204" pitchFamily="34" charset="0"/>
                      </a:endParaRPr>
                    </a:p>
                  </a:txBody>
                  <a:tcPr marL="4142" marR="4142" marT="4142" marB="31691" anchor="ctr">
                    <a:solidFill>
                      <a:schemeClr val="accent1">
                        <a:lumMod val="90000"/>
                        <a:lumOff val="10000"/>
                      </a:schemeClr>
                    </a:solidFill>
                  </a:tcPr>
                </a:tc>
                <a:extLst>
                  <a:ext uri="{0D108BD9-81ED-4DB2-BD59-A6C34878D82A}">
                    <a16:rowId xmlns:a16="http://schemas.microsoft.com/office/drawing/2014/main" val="2516803800"/>
                  </a:ext>
                </a:extLst>
              </a:tr>
              <a:tr h="236483">
                <a:tc>
                  <a:txBody>
                    <a:bodyPr/>
                    <a:lstStyle/>
                    <a:p>
                      <a:pPr algn="ctr" fontAlgn="ctr"/>
                      <a:r>
                        <a:rPr lang="en-GB" sz="1200" u="none" strike="noStrike">
                          <a:effectLst/>
                        </a:rPr>
                        <a:t>16-25 years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18 (45)</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9 (22.5)</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13 (32.5)</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3866960048"/>
                  </a:ext>
                </a:extLst>
              </a:tr>
              <a:tr h="236483">
                <a:tc>
                  <a:txBody>
                    <a:bodyPr/>
                    <a:lstStyle/>
                    <a:p>
                      <a:pPr algn="ctr" fontAlgn="ctr"/>
                      <a:r>
                        <a:rPr lang="en-GB" sz="1200" u="none" strike="noStrike">
                          <a:effectLst/>
                        </a:rPr>
                        <a:t>26-45 years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19 (28.4)</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24 (35.8)</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24 (35.8)</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761857260"/>
                  </a:ext>
                </a:extLst>
              </a:tr>
              <a:tr h="236483">
                <a:tc>
                  <a:txBody>
                    <a:bodyPr/>
                    <a:lstStyle/>
                    <a:p>
                      <a:pPr algn="ctr" fontAlgn="ctr"/>
                      <a:r>
                        <a:rPr lang="en-GB" sz="1200" u="none" strike="noStrike">
                          <a:effectLst/>
                        </a:rPr>
                        <a:t>≥ 46 years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4 (9.1)</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24 (54.5)</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16 (36.4)</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790785539"/>
                  </a:ext>
                </a:extLst>
              </a:tr>
              <a:tr h="236483">
                <a:tc gridSpan="6">
                  <a:txBody>
                    <a:bodyPr/>
                    <a:lstStyle/>
                    <a:p>
                      <a:pPr algn="l" fontAlgn="ctr"/>
                      <a:r>
                        <a:rPr lang="en-GB" sz="1200" u="none" strike="noStrike" dirty="0">
                          <a:solidFill>
                            <a:schemeClr val="bg1"/>
                          </a:solidFill>
                          <a:effectLst/>
                        </a:rPr>
                        <a:t>Gender</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4359632"/>
                  </a:ext>
                </a:extLst>
              </a:tr>
              <a:tr h="236483">
                <a:tc>
                  <a:txBody>
                    <a:bodyPr/>
                    <a:lstStyle/>
                    <a:p>
                      <a:pPr algn="ctr" fontAlgn="ctr"/>
                      <a:r>
                        <a:rPr lang="en-GB" sz="1200" u="none" strike="noStrike">
                          <a:effectLst/>
                        </a:rPr>
                        <a:t>male</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58 (74.4)</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20 (25.6)</a:t>
                      </a:r>
                      <a:endParaRPr lang="en-GB" sz="1200" b="0" i="0" u="none" strike="noStrike">
                        <a:solidFill>
                          <a:srgbClr val="000000"/>
                        </a:solidFill>
                        <a:effectLst/>
                        <a:latin typeface="Calibri" panose="020F0502020204030204" pitchFamily="34" charset="0"/>
                      </a:endParaRPr>
                    </a:p>
                  </a:txBody>
                  <a:tcPr marL="4142" marR="4142" marT="4142" marB="31691" anchor="ctr"/>
                </a:tc>
                <a:tc rowSpan="2">
                  <a:txBody>
                    <a:bodyPr/>
                    <a:lstStyle/>
                    <a:p>
                      <a:pPr algn="ctr" fontAlgn="ctr"/>
                      <a:r>
                        <a:rPr lang="en-GB" sz="1200" u="none" strike="noStrike" dirty="0">
                          <a:solidFill>
                            <a:schemeClr val="bg1"/>
                          </a:solidFill>
                          <a:effectLst/>
                        </a:rPr>
                        <a:t>&lt; 0.001</a:t>
                      </a:r>
                      <a:endParaRPr lang="en-GB" sz="1200" b="0" i="0" u="none" strike="noStrike" dirty="0">
                        <a:solidFill>
                          <a:schemeClr val="bg1"/>
                        </a:solidFill>
                        <a:effectLst/>
                        <a:latin typeface="Calibri" panose="020F0502020204030204" pitchFamily="34" charset="0"/>
                      </a:endParaRPr>
                    </a:p>
                  </a:txBody>
                  <a:tcPr marL="4142" marR="4142" marT="4142" marB="31691" anchor="ctr">
                    <a:solidFill>
                      <a:schemeClr val="accent1">
                        <a:lumMod val="90000"/>
                        <a:lumOff val="10000"/>
                      </a:schemeClr>
                    </a:solidFill>
                  </a:tcPr>
                </a:tc>
                <a:extLst>
                  <a:ext uri="{0D108BD9-81ED-4DB2-BD59-A6C34878D82A}">
                    <a16:rowId xmlns:a16="http://schemas.microsoft.com/office/drawing/2014/main" val="418902133"/>
                  </a:ext>
                </a:extLst>
              </a:tr>
              <a:tr h="236483">
                <a:tc>
                  <a:txBody>
                    <a:bodyPr/>
                    <a:lstStyle/>
                    <a:p>
                      <a:pPr algn="ctr" fontAlgn="ctr"/>
                      <a:r>
                        <a:rPr lang="en-GB" sz="1200" u="none" strike="noStrike">
                          <a:effectLst/>
                        </a:rPr>
                        <a:t>Female</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42 (32.8)</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36 (28.1)</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50 (39.1)</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701430235"/>
                  </a:ext>
                </a:extLst>
              </a:tr>
              <a:tr h="236483">
                <a:tc gridSpan="6">
                  <a:txBody>
                    <a:bodyPr/>
                    <a:lstStyle/>
                    <a:p>
                      <a:pPr algn="l" fontAlgn="ctr"/>
                      <a:r>
                        <a:rPr lang="en-GB" sz="1200" u="none" strike="noStrike" dirty="0">
                          <a:solidFill>
                            <a:schemeClr val="bg1"/>
                          </a:solidFill>
                          <a:effectLst/>
                        </a:rPr>
                        <a:t>Marital Status</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7862202"/>
                  </a:ext>
                </a:extLst>
              </a:tr>
              <a:tr h="236483">
                <a:tc>
                  <a:txBody>
                    <a:bodyPr/>
                    <a:lstStyle/>
                    <a:p>
                      <a:pPr algn="ctr" fontAlgn="ctr"/>
                      <a:r>
                        <a:rPr lang="en-GB" sz="1200" u="none" strike="noStrike">
                          <a:effectLst/>
                        </a:rPr>
                        <a:t>Married</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35 (28)</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45 (36)</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45 (36)</a:t>
                      </a:r>
                      <a:endParaRPr lang="en-GB" sz="1200" b="0" i="0" u="none" strike="noStrike">
                        <a:solidFill>
                          <a:srgbClr val="000000"/>
                        </a:solidFill>
                        <a:effectLst/>
                        <a:latin typeface="Calibri" panose="020F0502020204030204" pitchFamily="34" charset="0"/>
                      </a:endParaRPr>
                    </a:p>
                  </a:txBody>
                  <a:tcPr marL="4142" marR="4142" marT="4142" marB="31691" anchor="ctr"/>
                </a:tc>
                <a:tc rowSpan="2">
                  <a:txBody>
                    <a:bodyPr/>
                    <a:lstStyle/>
                    <a:p>
                      <a:pPr algn="ctr" fontAlgn="ctr"/>
                      <a:r>
                        <a:rPr lang="en-GB" sz="1200" u="none" strike="noStrike" dirty="0">
                          <a:solidFill>
                            <a:schemeClr val="bg1"/>
                          </a:solidFill>
                          <a:effectLst/>
                        </a:rPr>
                        <a:t>&lt; 0.001</a:t>
                      </a:r>
                      <a:endParaRPr lang="en-GB" sz="1200" b="0" i="0" u="none" strike="noStrike" dirty="0">
                        <a:solidFill>
                          <a:schemeClr val="bg1"/>
                        </a:solidFill>
                        <a:effectLst/>
                        <a:latin typeface="Calibri" panose="020F0502020204030204" pitchFamily="34" charset="0"/>
                      </a:endParaRPr>
                    </a:p>
                  </a:txBody>
                  <a:tcPr marL="4142" marR="4142" marT="4142" marB="31691" anchor="ctr">
                    <a:solidFill>
                      <a:schemeClr val="accent1">
                        <a:lumMod val="90000"/>
                        <a:lumOff val="10000"/>
                      </a:schemeClr>
                    </a:solidFill>
                  </a:tcPr>
                </a:tc>
                <a:extLst>
                  <a:ext uri="{0D108BD9-81ED-4DB2-BD59-A6C34878D82A}">
                    <a16:rowId xmlns:a16="http://schemas.microsoft.com/office/drawing/2014/main" val="2760973889"/>
                  </a:ext>
                </a:extLst>
              </a:tr>
              <a:tr h="236483">
                <a:tc>
                  <a:txBody>
                    <a:bodyPr/>
                    <a:lstStyle/>
                    <a:p>
                      <a:pPr algn="ctr" fontAlgn="ctr"/>
                      <a:r>
                        <a:rPr lang="en-GB" sz="1200" u="none" strike="noStrike">
                          <a:effectLst/>
                        </a:rPr>
                        <a:t>Unmarried</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7 (8.6)</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49 (60.5)</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25 (30.9)</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3799030136"/>
                  </a:ext>
                </a:extLst>
              </a:tr>
              <a:tr h="236483">
                <a:tc gridSpan="6">
                  <a:txBody>
                    <a:bodyPr/>
                    <a:lstStyle/>
                    <a:p>
                      <a:pPr algn="l" fontAlgn="ctr"/>
                      <a:r>
                        <a:rPr lang="en-GB" sz="1200" u="none" strike="noStrike" dirty="0">
                          <a:solidFill>
                            <a:schemeClr val="bg1"/>
                          </a:solidFill>
                          <a:effectLst/>
                        </a:rPr>
                        <a:t>Educational Level</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6136356"/>
                  </a:ext>
                </a:extLst>
              </a:tr>
              <a:tr h="236483">
                <a:tc>
                  <a:txBody>
                    <a:bodyPr/>
                    <a:lstStyle/>
                    <a:p>
                      <a:pPr algn="ctr" fontAlgn="ctr"/>
                      <a:r>
                        <a:rPr lang="en-GB" sz="1200" u="none" strike="noStrike">
                          <a:effectLst/>
                        </a:rPr>
                        <a:t>Non Formal Education</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30 (18.9)</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76 (47.8)</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53 (33.3)</a:t>
                      </a:r>
                      <a:endParaRPr lang="en-GB" sz="1200" b="0" i="0" u="none" strike="noStrike">
                        <a:solidFill>
                          <a:srgbClr val="000000"/>
                        </a:solidFill>
                        <a:effectLst/>
                        <a:latin typeface="Calibri" panose="020F0502020204030204" pitchFamily="34" charset="0"/>
                      </a:endParaRPr>
                    </a:p>
                  </a:txBody>
                  <a:tcPr marL="4142" marR="4142" marT="4142" marB="31691" anchor="ctr"/>
                </a:tc>
                <a:tc rowSpan="3">
                  <a:txBody>
                    <a:bodyPr/>
                    <a:lstStyle/>
                    <a:p>
                      <a:pPr algn="ctr" fontAlgn="ctr"/>
                      <a:r>
                        <a:rPr lang="en-GB" sz="1200" u="none" strike="noStrike" dirty="0">
                          <a:solidFill>
                            <a:schemeClr val="bg1"/>
                          </a:solidFill>
                          <a:effectLst/>
                        </a:rPr>
                        <a:t>0.031</a:t>
                      </a:r>
                      <a:endParaRPr lang="en-GB" sz="1200" b="0" i="0" u="none" strike="noStrike" dirty="0">
                        <a:solidFill>
                          <a:schemeClr val="bg1"/>
                        </a:solidFill>
                        <a:effectLst/>
                        <a:latin typeface="Calibri" panose="020F0502020204030204" pitchFamily="34" charset="0"/>
                      </a:endParaRPr>
                    </a:p>
                  </a:txBody>
                  <a:tcPr marL="4142" marR="4142" marT="4142" marB="31691" anchor="ctr">
                    <a:solidFill>
                      <a:schemeClr val="accent1">
                        <a:lumMod val="90000"/>
                        <a:lumOff val="10000"/>
                      </a:schemeClr>
                    </a:solidFill>
                  </a:tcPr>
                </a:tc>
                <a:extLst>
                  <a:ext uri="{0D108BD9-81ED-4DB2-BD59-A6C34878D82A}">
                    <a16:rowId xmlns:a16="http://schemas.microsoft.com/office/drawing/2014/main" val="3761777869"/>
                  </a:ext>
                </a:extLst>
              </a:tr>
              <a:tr h="236483">
                <a:tc>
                  <a:txBody>
                    <a:bodyPr/>
                    <a:lstStyle/>
                    <a:p>
                      <a:pPr algn="ctr" fontAlgn="ctr"/>
                      <a:r>
                        <a:rPr lang="en-GB" sz="1200" u="none" strike="noStrike">
                          <a:effectLst/>
                        </a:rPr>
                        <a:t>Basic Education</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10 (34.5)</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13 (44.8)</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6 (20.7)</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286096272"/>
                  </a:ext>
                </a:extLst>
              </a:tr>
              <a:tr h="236483">
                <a:tc>
                  <a:txBody>
                    <a:bodyPr/>
                    <a:lstStyle/>
                    <a:p>
                      <a:pPr algn="ctr" fontAlgn="ctr"/>
                      <a:r>
                        <a:rPr lang="en-GB" sz="1200" u="none" strike="noStrike">
                          <a:effectLst/>
                        </a:rPr>
                        <a:t>High Education</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 (11.1)</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5 (27.8)</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11 (61.1)</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2276350120"/>
                  </a:ext>
                </a:extLst>
              </a:tr>
              <a:tr h="236483">
                <a:tc gridSpan="6">
                  <a:txBody>
                    <a:bodyPr/>
                    <a:lstStyle/>
                    <a:p>
                      <a:pPr algn="l" fontAlgn="ctr"/>
                      <a:r>
                        <a:rPr lang="en-GB" sz="1200" u="none" strike="noStrike" dirty="0">
                          <a:solidFill>
                            <a:schemeClr val="bg1"/>
                          </a:solidFill>
                          <a:effectLst/>
                        </a:rPr>
                        <a:t>How many times did the patient visit the hospital for the same illness</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0254022"/>
                  </a:ext>
                </a:extLst>
              </a:tr>
              <a:tr h="236483">
                <a:tc>
                  <a:txBody>
                    <a:bodyPr/>
                    <a:lstStyle/>
                    <a:p>
                      <a:pPr algn="ctr" fontAlgn="ctr"/>
                      <a:r>
                        <a:rPr lang="en-GB" sz="1200" u="none" strike="noStrike">
                          <a:effectLst/>
                        </a:rPr>
                        <a:t>0-3 times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29 (16.4)</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84 (47.5)</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64 (36.2)</a:t>
                      </a:r>
                      <a:endParaRPr lang="en-GB" sz="1200" b="0" i="0" u="none" strike="noStrike">
                        <a:solidFill>
                          <a:srgbClr val="000000"/>
                        </a:solidFill>
                        <a:effectLst/>
                        <a:latin typeface="Calibri" panose="020F0502020204030204" pitchFamily="34" charset="0"/>
                      </a:endParaRPr>
                    </a:p>
                  </a:txBody>
                  <a:tcPr marL="4142" marR="4142" marT="4142" marB="31691" anchor="ctr"/>
                </a:tc>
                <a:tc rowSpan="2">
                  <a:txBody>
                    <a:bodyPr/>
                    <a:lstStyle/>
                    <a:p>
                      <a:pPr algn="ctr" fontAlgn="ctr"/>
                      <a:r>
                        <a:rPr lang="en-GB" sz="1200" u="none" strike="noStrike" dirty="0">
                          <a:solidFill>
                            <a:schemeClr val="bg1"/>
                          </a:solidFill>
                          <a:effectLst/>
                        </a:rPr>
                        <a:t>0.001</a:t>
                      </a:r>
                      <a:endParaRPr lang="en-GB" sz="1200" b="0" i="0" u="none" strike="noStrike" dirty="0">
                        <a:solidFill>
                          <a:schemeClr val="bg1"/>
                        </a:solidFill>
                        <a:effectLst/>
                        <a:latin typeface="Calibri" panose="020F0502020204030204" pitchFamily="34" charset="0"/>
                      </a:endParaRPr>
                    </a:p>
                  </a:txBody>
                  <a:tcPr marL="4142" marR="4142" marT="4142" marB="31691" anchor="ctr">
                    <a:solidFill>
                      <a:schemeClr val="accent1">
                        <a:lumMod val="90000"/>
                        <a:lumOff val="10000"/>
                      </a:schemeClr>
                    </a:solidFill>
                  </a:tcPr>
                </a:tc>
                <a:extLst>
                  <a:ext uri="{0D108BD9-81ED-4DB2-BD59-A6C34878D82A}">
                    <a16:rowId xmlns:a16="http://schemas.microsoft.com/office/drawing/2014/main" val="1952233941"/>
                  </a:ext>
                </a:extLst>
              </a:tr>
              <a:tr h="236483">
                <a:tc>
                  <a:txBody>
                    <a:bodyPr/>
                    <a:lstStyle/>
                    <a:p>
                      <a:pPr algn="ctr" fontAlgn="ctr"/>
                      <a:r>
                        <a:rPr lang="en-GB" sz="1200" u="none" strike="noStrike">
                          <a:effectLst/>
                        </a:rPr>
                        <a:t>≥ 4 times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dirty="0">
                          <a:effectLst/>
                        </a:rPr>
                        <a:t>0 (0)</a:t>
                      </a:r>
                      <a:endParaRPr lang="en-GB" sz="1200" b="0" i="0" u="none" strike="noStrike" dirty="0">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13 (44.8)</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10 (34.5)</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6 (20.7)</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113969007"/>
                  </a:ext>
                </a:extLst>
              </a:tr>
              <a:tr h="236483">
                <a:tc gridSpan="6">
                  <a:txBody>
                    <a:bodyPr/>
                    <a:lstStyle/>
                    <a:p>
                      <a:pPr algn="l" fontAlgn="ctr"/>
                      <a:r>
                        <a:rPr lang="en-GB" sz="1200" u="none" strike="noStrike" dirty="0">
                          <a:solidFill>
                            <a:schemeClr val="bg1"/>
                          </a:solidFill>
                          <a:effectLst/>
                        </a:rPr>
                        <a:t>how long did the patient stay in the hospital</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3629796"/>
                  </a:ext>
                </a:extLst>
              </a:tr>
              <a:tr h="236483">
                <a:tc>
                  <a:txBody>
                    <a:bodyPr/>
                    <a:lstStyle/>
                    <a:p>
                      <a:pPr algn="ctr" fontAlgn="ctr"/>
                      <a:r>
                        <a:rPr lang="en-GB" sz="1200" u="none" strike="noStrike">
                          <a:effectLst/>
                        </a:rPr>
                        <a:t>0-5 days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40 (21.9)</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81 (44.3)</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62 (33.8)</a:t>
                      </a:r>
                      <a:endParaRPr lang="en-GB" sz="1200" b="0" i="0" u="none" strike="noStrike">
                        <a:solidFill>
                          <a:srgbClr val="000000"/>
                        </a:solidFill>
                        <a:effectLst/>
                        <a:latin typeface="Calibri" panose="020F0502020204030204" pitchFamily="34" charset="0"/>
                      </a:endParaRPr>
                    </a:p>
                  </a:txBody>
                  <a:tcPr marL="4142" marR="4142" marT="4142" marB="31691" anchor="ctr"/>
                </a:tc>
                <a:tc rowSpan="2">
                  <a:txBody>
                    <a:bodyPr/>
                    <a:lstStyle/>
                    <a:p>
                      <a:pPr algn="ctr" fontAlgn="ctr"/>
                      <a:r>
                        <a:rPr lang="en-GB" sz="1200" u="none" strike="noStrike">
                          <a:effectLst/>
                        </a:rPr>
                        <a:t>0.127</a:t>
                      </a:r>
                      <a:endParaRPr lang="en-GB" sz="1200" b="0" i="0" u="none" strike="noStrike">
                        <a:solidFill>
                          <a:srgbClr val="000000"/>
                        </a:solidFill>
                        <a:effectLst/>
                        <a:latin typeface="Calibri" panose="020F0502020204030204" pitchFamily="34" charset="0"/>
                      </a:endParaRPr>
                    </a:p>
                  </a:txBody>
                  <a:tcPr marL="4142" marR="4142" marT="4142" marB="31691" anchor="ctr"/>
                </a:tc>
                <a:extLst>
                  <a:ext uri="{0D108BD9-81ED-4DB2-BD59-A6C34878D82A}">
                    <a16:rowId xmlns:a16="http://schemas.microsoft.com/office/drawing/2014/main" val="3720052969"/>
                  </a:ext>
                </a:extLst>
              </a:tr>
              <a:tr h="236483">
                <a:tc>
                  <a:txBody>
                    <a:bodyPr/>
                    <a:lstStyle/>
                    <a:p>
                      <a:pPr algn="ctr" fontAlgn="ctr"/>
                      <a:r>
                        <a:rPr lang="en-GB" sz="1200" u="none" strike="noStrike">
                          <a:effectLst/>
                        </a:rPr>
                        <a:t>≥ 6 days</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 (8.7)</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13 (56.5)</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8 (34.8)</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98258228"/>
                  </a:ext>
                </a:extLst>
              </a:tr>
              <a:tr h="236483">
                <a:tc gridSpan="6">
                  <a:txBody>
                    <a:bodyPr/>
                    <a:lstStyle/>
                    <a:p>
                      <a:pPr algn="l" fontAlgn="ctr"/>
                      <a:r>
                        <a:rPr lang="en-GB" sz="1200" u="none" strike="noStrike" dirty="0">
                          <a:solidFill>
                            <a:schemeClr val="bg1"/>
                          </a:solidFill>
                          <a:effectLst/>
                        </a:rPr>
                        <a:t>Department</a:t>
                      </a:r>
                      <a:endParaRPr lang="en-GB" sz="1200" b="1" i="0" u="none" strike="noStrike" dirty="0">
                        <a:solidFill>
                          <a:schemeClr val="bg1"/>
                        </a:solidFill>
                        <a:effectLst/>
                        <a:latin typeface="Calibri" panose="020F0502020204030204" pitchFamily="34" charset="0"/>
                      </a:endParaRPr>
                    </a:p>
                  </a:txBody>
                  <a:tcPr marL="4142" marR="4142" marT="4142" marB="31691"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129038"/>
                  </a:ext>
                </a:extLst>
              </a:tr>
              <a:tr h="236483">
                <a:tc>
                  <a:txBody>
                    <a:bodyPr/>
                    <a:lstStyle/>
                    <a:p>
                      <a:pPr algn="ctr" fontAlgn="ctr"/>
                      <a:r>
                        <a:rPr lang="en-GB" sz="1200" u="none" strike="noStrike">
                          <a:effectLst/>
                        </a:rPr>
                        <a:t>Internal medicine </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7 (12.7)</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29 (52.7)</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19 (34.5)</a:t>
                      </a:r>
                      <a:endParaRPr lang="en-GB" sz="1200" b="0" i="0" u="none" strike="noStrike">
                        <a:solidFill>
                          <a:srgbClr val="000000"/>
                        </a:solidFill>
                        <a:effectLst/>
                        <a:latin typeface="Calibri" panose="020F0502020204030204" pitchFamily="34" charset="0"/>
                      </a:endParaRPr>
                    </a:p>
                  </a:txBody>
                  <a:tcPr marL="4142" marR="4142" marT="4142" marB="31691" anchor="ctr"/>
                </a:tc>
                <a:tc rowSpan="4">
                  <a:txBody>
                    <a:bodyPr/>
                    <a:lstStyle/>
                    <a:p>
                      <a:pPr algn="ctr" fontAlgn="ctr"/>
                      <a:r>
                        <a:rPr lang="en-GB" sz="1200" u="none" strike="noStrike" dirty="0">
                          <a:solidFill>
                            <a:schemeClr val="bg1"/>
                          </a:solidFill>
                          <a:effectLst/>
                        </a:rPr>
                        <a:t>&lt; 0.001</a:t>
                      </a:r>
                      <a:endParaRPr lang="en-GB" sz="1200" b="0" i="0" u="none" strike="noStrike" dirty="0">
                        <a:solidFill>
                          <a:schemeClr val="bg1"/>
                        </a:solidFill>
                        <a:effectLst/>
                        <a:latin typeface="Calibri" panose="020F0502020204030204" pitchFamily="34" charset="0"/>
                      </a:endParaRPr>
                    </a:p>
                  </a:txBody>
                  <a:tcPr marL="4142" marR="4142" marT="4142" marB="31691" anchor="ctr">
                    <a:solidFill>
                      <a:schemeClr val="accent1">
                        <a:lumMod val="90000"/>
                        <a:lumOff val="10000"/>
                      </a:schemeClr>
                    </a:solidFill>
                  </a:tcPr>
                </a:tc>
                <a:extLst>
                  <a:ext uri="{0D108BD9-81ED-4DB2-BD59-A6C34878D82A}">
                    <a16:rowId xmlns:a16="http://schemas.microsoft.com/office/drawing/2014/main" val="527080690"/>
                  </a:ext>
                </a:extLst>
              </a:tr>
              <a:tr h="236483">
                <a:tc>
                  <a:txBody>
                    <a:bodyPr/>
                    <a:lstStyle/>
                    <a:p>
                      <a:pPr algn="ctr" fontAlgn="ctr"/>
                      <a:r>
                        <a:rPr lang="en-GB" sz="1200" u="none" strike="noStrike">
                          <a:effectLst/>
                        </a:rPr>
                        <a:t>Surgery</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8 (15.7)</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28 (54.9)</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15 (29.4)</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2764699313"/>
                  </a:ext>
                </a:extLst>
              </a:tr>
              <a:tr h="236483">
                <a:tc>
                  <a:txBody>
                    <a:bodyPr/>
                    <a:lstStyle/>
                    <a:p>
                      <a:pPr algn="ctr" fontAlgn="ctr"/>
                      <a:r>
                        <a:rPr lang="en-GB" sz="1200" u="none" strike="noStrike">
                          <a:effectLst/>
                        </a:rPr>
                        <a:t>Obstetric</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27 (46.6)</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7 (12.1)</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24 (41.4)</a:t>
                      </a:r>
                      <a:endParaRPr lang="en-GB" sz="1200" b="0" i="0" u="none" strike="noStrike">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1890894913"/>
                  </a:ext>
                </a:extLst>
              </a:tr>
              <a:tr h="236483">
                <a:tc>
                  <a:txBody>
                    <a:bodyPr/>
                    <a:lstStyle/>
                    <a:p>
                      <a:pPr algn="ctr" fontAlgn="ctr"/>
                      <a:r>
                        <a:rPr lang="en-GB" sz="1200" u="none" strike="noStrike" dirty="0">
                          <a:effectLst/>
                        </a:rPr>
                        <a:t>Pediatric</a:t>
                      </a:r>
                      <a:endParaRPr lang="en-GB" sz="1200" b="0" i="0" u="none" strike="noStrike" dirty="0">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0 (0)</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a:effectLst/>
                        </a:rPr>
                        <a:t>30 (71)</a:t>
                      </a:r>
                      <a:endParaRPr lang="en-GB" sz="1200" b="0" i="0" u="none" strike="noStrike">
                        <a:solidFill>
                          <a:srgbClr val="000000"/>
                        </a:solidFill>
                        <a:effectLst/>
                        <a:latin typeface="Calibri" panose="020F0502020204030204" pitchFamily="34" charset="0"/>
                      </a:endParaRPr>
                    </a:p>
                  </a:txBody>
                  <a:tcPr marL="4142" marR="4142" marT="4142" marB="31691" anchor="ctr"/>
                </a:tc>
                <a:tc>
                  <a:txBody>
                    <a:bodyPr/>
                    <a:lstStyle/>
                    <a:p>
                      <a:pPr algn="ctr" fontAlgn="ctr"/>
                      <a:r>
                        <a:rPr lang="en-GB" sz="1200" u="none" strike="noStrike" dirty="0">
                          <a:effectLst/>
                        </a:rPr>
                        <a:t>12 (28.6)</a:t>
                      </a:r>
                      <a:endParaRPr lang="en-GB" sz="1200" b="0" i="0" u="none" strike="noStrike" dirty="0">
                        <a:solidFill>
                          <a:srgbClr val="000000"/>
                        </a:solidFill>
                        <a:effectLst/>
                        <a:latin typeface="Calibri" panose="020F0502020204030204" pitchFamily="34" charset="0"/>
                      </a:endParaRPr>
                    </a:p>
                  </a:txBody>
                  <a:tcPr marL="4142" marR="4142" marT="4142" marB="31691" anchor="ctr"/>
                </a:tc>
                <a:tc vMerge="1">
                  <a:txBody>
                    <a:bodyPr/>
                    <a:lstStyle/>
                    <a:p>
                      <a:endParaRPr lang="en-US"/>
                    </a:p>
                  </a:txBody>
                  <a:tcPr/>
                </a:tc>
                <a:extLst>
                  <a:ext uri="{0D108BD9-81ED-4DB2-BD59-A6C34878D82A}">
                    <a16:rowId xmlns:a16="http://schemas.microsoft.com/office/drawing/2014/main" val="899739299"/>
                  </a:ext>
                </a:extLst>
              </a:tr>
            </a:tbl>
          </a:graphicData>
        </a:graphic>
      </p:graphicFrame>
      <p:cxnSp>
        <p:nvCxnSpPr>
          <p:cNvPr id="2" name="Straight Arrow Connector 1">
            <a:extLst>
              <a:ext uri="{FF2B5EF4-FFF2-40B4-BE49-F238E27FC236}">
                <a16:creationId xmlns:a16="http://schemas.microsoft.com/office/drawing/2014/main" id="{DC735899-982A-3F7E-F980-8423F048411B}"/>
              </a:ext>
            </a:extLst>
          </p:cNvPr>
          <p:cNvCxnSpPr>
            <a:cxnSpLocks/>
          </p:cNvCxnSpPr>
          <p:nvPr/>
        </p:nvCxnSpPr>
        <p:spPr>
          <a:xfrm>
            <a:off x="10532765" y="97526"/>
            <a:ext cx="0" cy="6760474"/>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1355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F10A6D-52D4-88A9-AE4A-D465A3A216F2}"/>
              </a:ext>
            </a:extLst>
          </p:cNvPr>
          <p:cNvSpPr>
            <a:spLocks noGrp="1"/>
          </p:cNvSpPr>
          <p:nvPr>
            <p:ph type="title"/>
          </p:nvPr>
        </p:nvSpPr>
        <p:spPr>
          <a:xfrm>
            <a:off x="4449934" y="702156"/>
            <a:ext cx="7157865" cy="694844"/>
          </a:xfrm>
        </p:spPr>
        <p:txBody>
          <a:bodyPr>
            <a:normAutofit/>
          </a:bodyPr>
          <a:lstStyle/>
          <a:p>
            <a:r>
              <a:rPr lang="en-GB" sz="3200">
                <a:solidFill>
                  <a:schemeClr val="accent1"/>
                </a:solidFill>
                <a:latin typeface="Arial" panose="020B0604020202020204" pitchFamily="34" charset="0"/>
                <a:cs typeface="Arial" panose="020B0604020202020204" pitchFamily="34" charset="0"/>
              </a:rPr>
              <a:t>Discussion </a:t>
            </a:r>
            <a:endParaRPr lang="en-US" sz="3200">
              <a:solidFill>
                <a:schemeClr val="accent1"/>
              </a:solidFill>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A32B7B45-6038-74EA-0B41-B0C099A8FA81}"/>
              </a:ext>
            </a:extLst>
          </p:cNvPr>
          <p:cNvPicPr>
            <a:picLocks noChangeAspect="1"/>
          </p:cNvPicPr>
          <p:nvPr/>
        </p:nvPicPr>
        <p:blipFill rotWithShape="1">
          <a:blip r:embed="rId2"/>
          <a:srcRect l="37335" r="17480"/>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4BB9C8"/>
          </a:solidFill>
          <a:ln>
            <a:solidFill>
              <a:srgbClr val="4BB9C8"/>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5982046-C780-6C41-03B5-E9D92AF891EE}"/>
              </a:ext>
            </a:extLst>
          </p:cNvPr>
          <p:cNvSpPr>
            <a:spLocks noGrp="1"/>
          </p:cNvSpPr>
          <p:nvPr>
            <p:ph idx="1"/>
          </p:nvPr>
        </p:nvSpPr>
        <p:spPr>
          <a:xfrm>
            <a:off x="4449934" y="1722186"/>
            <a:ext cx="7549636" cy="4433657"/>
          </a:xfrm>
        </p:spPr>
        <p:txBody>
          <a:bodyPr>
            <a:noAutofit/>
          </a:bodyPr>
          <a:lstStyle/>
          <a:p>
            <a:pPr>
              <a:buClr>
                <a:srgbClr val="4BB9C8"/>
              </a:buClr>
            </a:pPr>
            <a:r>
              <a:rPr lang="en-GB" sz="2400" dirty="0">
                <a:latin typeface="Arial" panose="020B0604020202020204" pitchFamily="34" charset="0"/>
                <a:cs typeface="Arial" panose="020B0604020202020204" pitchFamily="34" charset="0"/>
              </a:rPr>
              <a:t>The results demonstrate that the majority of the patients had shown a positive attitude towards medical students with (90.3 %) for practicing clinical training, other than interventional procedures, which showed a lower approval rate of (58.7%). </a:t>
            </a:r>
          </a:p>
          <a:p>
            <a:pPr>
              <a:buClr>
                <a:srgbClr val="4BB9C8"/>
              </a:buClr>
            </a:pPr>
            <a:r>
              <a:rPr lang="en-US" sz="2400" dirty="0">
                <a:latin typeface="Arial" panose="020B0604020202020204" pitchFamily="34" charset="0"/>
                <a:cs typeface="Arial" panose="020B0604020202020204" pitchFamily="34" charset="0"/>
              </a:rPr>
              <a:t>these results showed agreement with other studies published in the middle east as well as international studies.</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9028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D6D1DD-3825-7CAE-9513-459F89F02A05}"/>
              </a:ext>
            </a:extLst>
          </p:cNvPr>
          <p:cNvSpPr>
            <a:spLocks noGrp="1"/>
          </p:cNvSpPr>
          <p:nvPr>
            <p:ph type="title"/>
          </p:nvPr>
        </p:nvSpPr>
        <p:spPr>
          <a:xfrm>
            <a:off x="4449934" y="702156"/>
            <a:ext cx="7157865" cy="544032"/>
          </a:xfrm>
        </p:spPr>
        <p:txBody>
          <a:bodyPr>
            <a:noAutofit/>
          </a:bodyPr>
          <a:lstStyle/>
          <a:p>
            <a:r>
              <a:rPr lang="en-GB" sz="3200">
                <a:solidFill>
                  <a:schemeClr val="accent1"/>
                </a:solidFill>
                <a:latin typeface="Arial" panose="020B0604020202020204" pitchFamily="34" charset="0"/>
                <a:cs typeface="Arial" panose="020B0604020202020204" pitchFamily="34" charset="0"/>
              </a:rPr>
              <a:t>Discussion </a:t>
            </a:r>
            <a:endParaRPr lang="en-US" sz="3200">
              <a:solidFill>
                <a:schemeClr val="accent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7979FE2-3B02-0B82-071D-F24AF5DB940F}"/>
              </a:ext>
            </a:extLst>
          </p:cNvPr>
          <p:cNvPicPr>
            <a:picLocks noChangeAspect="1"/>
          </p:cNvPicPr>
          <p:nvPr/>
        </p:nvPicPr>
        <p:blipFill rotWithShape="1">
          <a:blip r:embed="rId3"/>
          <a:srcRect l="37335" r="17480"/>
          <a:stretch/>
        </p:blipFill>
        <p:spPr>
          <a:xfrm>
            <a:off x="20" y="10"/>
            <a:ext cx="4131713" cy="6857989"/>
          </a:xfrm>
          <a:prstGeom prst="rect">
            <a:avLst/>
          </a:prstGeom>
        </p:spPr>
      </p:pic>
      <p:sp>
        <p:nvSpPr>
          <p:cNvPr id="12" name="Rectangle 11">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4BB9C8"/>
          </a:solidFill>
          <a:ln>
            <a:solidFill>
              <a:srgbClr val="4BB9C8"/>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FE47188-AF24-04CE-943C-7F6DDE4B0F5C}"/>
              </a:ext>
            </a:extLst>
          </p:cNvPr>
          <p:cNvSpPr>
            <a:spLocks noGrp="1"/>
          </p:cNvSpPr>
          <p:nvPr>
            <p:ph idx="1"/>
          </p:nvPr>
        </p:nvSpPr>
        <p:spPr>
          <a:xfrm>
            <a:off x="4449933" y="1555220"/>
            <a:ext cx="7157866" cy="4763030"/>
          </a:xfrm>
        </p:spPr>
        <p:txBody>
          <a:bodyPr>
            <a:normAutofit/>
          </a:bodyPr>
          <a:lstStyle/>
          <a:p>
            <a:pPr>
              <a:buClr>
                <a:srgbClr val="4BB9C8"/>
              </a:buClr>
            </a:pPr>
            <a:r>
              <a:rPr lang="en-GB" sz="2400" b="1" dirty="0">
                <a:solidFill>
                  <a:srgbClr val="4D1434"/>
                </a:solidFill>
                <a:latin typeface="Arial" panose="020B0604020202020204" pitchFamily="34" charset="0"/>
                <a:cs typeface="Arial" panose="020B0604020202020204" pitchFamily="34" charset="0"/>
              </a:rPr>
              <a:t>Regarding the effect of age group:</a:t>
            </a:r>
            <a:r>
              <a:rPr lang="en-GB" sz="2400" dirty="0">
                <a:solidFill>
                  <a:srgbClr val="4D1434"/>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the elderly and pediatric patients were shown to have higher acceptance of medical students’ involvement </a:t>
            </a:r>
          </a:p>
          <a:p>
            <a:pPr>
              <a:buClr>
                <a:srgbClr val="4BB9C8"/>
              </a:buClr>
            </a:pPr>
            <a:r>
              <a:rPr lang="en-US" sz="2400" dirty="0">
                <a:latin typeface="Arial" panose="020B0604020202020204" pitchFamily="34" charset="0"/>
                <a:cs typeface="Arial" panose="020B0604020202020204" pitchFamily="34" charset="0"/>
              </a:rPr>
              <a:t>While the young age group patients were more concerned with the involvement of medical students, the same findings were observed in Iqbal et al study. </a:t>
            </a:r>
          </a:p>
          <a:p>
            <a:pPr marL="0" indent="0">
              <a:buClr>
                <a:srgbClr val="4BB9C8"/>
              </a:buClr>
              <a:buNone/>
            </a:pPr>
            <a:endParaRPr lang="en-GB" sz="2400" dirty="0">
              <a:latin typeface="Arial" panose="020B0604020202020204" pitchFamily="34" charset="0"/>
              <a:cs typeface="Arial" panose="020B0604020202020204" pitchFamily="34" charset="0"/>
            </a:endParaRPr>
          </a:p>
          <a:p>
            <a:pPr>
              <a:buClr>
                <a:srgbClr val="4BB9C8"/>
              </a:buClr>
            </a:pPr>
            <a:r>
              <a:rPr lang="en-US" sz="2400" b="1" dirty="0">
                <a:solidFill>
                  <a:srgbClr val="4D1434"/>
                </a:solidFill>
                <a:latin typeface="Arial" panose="020B0604020202020204" pitchFamily="34" charset="0"/>
                <a:cs typeface="Arial" panose="020B0604020202020204" pitchFamily="34" charset="0"/>
              </a:rPr>
              <a:t>Gender: </a:t>
            </a:r>
            <a:r>
              <a:rPr lang="en-US" sz="2400" dirty="0">
                <a:latin typeface="Arial" panose="020B0604020202020204" pitchFamily="34" charset="0"/>
                <a:cs typeface="Arial" panose="020B0604020202020204" pitchFamily="34" charset="0"/>
              </a:rPr>
              <a:t>Gender seems to have a significant association with the patent’s attitude</a:t>
            </a:r>
            <a:r>
              <a:rPr lang="en-GB" sz="2400" dirty="0">
                <a:latin typeface="Arial" panose="020B0604020202020204" pitchFamily="34" charset="0"/>
                <a:cs typeface="Arial" panose="020B0604020202020204" pitchFamily="34" charset="0"/>
              </a:rPr>
              <a:t> study shows no male only preference could be noted.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6624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EC803-74ED-5740-8487-017FB7DA4E23}"/>
              </a:ext>
            </a:extLst>
          </p:cNvPr>
          <p:cNvSpPr>
            <a:spLocks noGrp="1"/>
          </p:cNvSpPr>
          <p:nvPr>
            <p:ph type="title"/>
          </p:nvPr>
        </p:nvSpPr>
        <p:spPr>
          <a:xfrm>
            <a:off x="4449934" y="702156"/>
            <a:ext cx="7157865" cy="639282"/>
          </a:xfrm>
        </p:spPr>
        <p:txBody>
          <a:bodyPr>
            <a:normAutofit/>
          </a:bodyPr>
          <a:lstStyle/>
          <a:p>
            <a:r>
              <a:rPr lang="en-GB" sz="3200">
                <a:solidFill>
                  <a:schemeClr val="accent1"/>
                </a:solidFill>
                <a:latin typeface="Arial" panose="020B0604020202020204" pitchFamily="34" charset="0"/>
                <a:cs typeface="Arial" panose="020B0604020202020204" pitchFamily="34" charset="0"/>
              </a:rPr>
              <a:t>Discussion </a:t>
            </a:r>
            <a:endParaRPr lang="en-US" sz="3200">
              <a:solidFill>
                <a:schemeClr val="accent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547A4AB-ED06-AAC3-93F7-5541B5D922D1}"/>
              </a:ext>
            </a:extLst>
          </p:cNvPr>
          <p:cNvPicPr>
            <a:picLocks noChangeAspect="1"/>
          </p:cNvPicPr>
          <p:nvPr/>
        </p:nvPicPr>
        <p:blipFill rotWithShape="1">
          <a:blip r:embed="rId2"/>
          <a:srcRect l="37335" r="17480"/>
          <a:stretch/>
        </p:blipFill>
        <p:spPr>
          <a:xfrm>
            <a:off x="20" y="10"/>
            <a:ext cx="4131713" cy="6857989"/>
          </a:xfrm>
          <a:prstGeom prst="rect">
            <a:avLst/>
          </a:prstGeom>
        </p:spPr>
      </p:pic>
      <p:sp>
        <p:nvSpPr>
          <p:cNvPr id="12" name="Rectangle 11">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4BB9C8"/>
          </a:solidFill>
          <a:ln>
            <a:solidFill>
              <a:srgbClr val="4BB9C8"/>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E5F94C9-4C8D-617A-9819-705B20635444}"/>
              </a:ext>
            </a:extLst>
          </p:cNvPr>
          <p:cNvSpPr>
            <a:spLocks noGrp="1"/>
          </p:cNvSpPr>
          <p:nvPr>
            <p:ph idx="1"/>
          </p:nvPr>
        </p:nvSpPr>
        <p:spPr>
          <a:xfrm>
            <a:off x="4329339" y="1685454"/>
            <a:ext cx="7461860" cy="4470390"/>
          </a:xfrm>
        </p:spPr>
        <p:txBody>
          <a:bodyPr>
            <a:noAutofit/>
          </a:bodyPr>
          <a:lstStyle/>
          <a:p>
            <a:pPr>
              <a:buClr>
                <a:srgbClr val="4BB9C8"/>
              </a:buClr>
            </a:pPr>
            <a:r>
              <a:rPr lang="en-GB" sz="2200" b="1" dirty="0">
                <a:solidFill>
                  <a:srgbClr val="4D1434"/>
                </a:solidFill>
                <a:latin typeface="Arial" panose="020B0604020202020204" pitchFamily="34" charset="0"/>
                <a:cs typeface="Arial" panose="020B0604020202020204" pitchFamily="34" charset="0"/>
              </a:rPr>
              <a:t>Specialties: </a:t>
            </a:r>
            <a:r>
              <a:rPr lang="en-GB" sz="2200" dirty="0">
                <a:latin typeface="Arial" panose="020B0604020202020204" pitchFamily="34" charset="0"/>
                <a:cs typeface="Arial" panose="020B0604020202020204" pitchFamily="34" charset="0"/>
              </a:rPr>
              <a:t>the level of acceptance differed across the four specialties, the highest refusal rate was observed in obstetrics/gynecology patients with a higher preference for “females only“ which could be attributed to cultural norms, this high refusal rate is most likely related to privacy concerns, where patients</a:t>
            </a:r>
            <a:r>
              <a:rPr lang="en-US" dirty="0"/>
              <a:t> </a:t>
            </a:r>
            <a:r>
              <a:rPr lang="en-US" sz="2200" dirty="0">
                <a:latin typeface="Arial" panose="020B0604020202020204" pitchFamily="34" charset="0"/>
                <a:cs typeface="Arial" panose="020B0604020202020204" pitchFamily="34" charset="0"/>
              </a:rPr>
              <a:t>require exposure and examination of the female pelvic region. these findings are in agreement with that previously obtained by Ben Salah et al.</a:t>
            </a:r>
          </a:p>
        </p:txBody>
      </p:sp>
    </p:spTree>
    <p:extLst>
      <p:ext uri="{BB962C8B-B14F-4D97-AF65-F5344CB8AC3E}">
        <p14:creationId xmlns:p14="http://schemas.microsoft.com/office/powerpoint/2010/main" val="35752463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8CAC1D-3355-F93B-715D-7A02F2078755}"/>
              </a:ext>
            </a:extLst>
          </p:cNvPr>
          <p:cNvSpPr>
            <a:spLocks noGrp="1"/>
          </p:cNvSpPr>
          <p:nvPr>
            <p:ph type="title"/>
          </p:nvPr>
        </p:nvSpPr>
        <p:spPr>
          <a:xfrm>
            <a:off x="4449934" y="702156"/>
            <a:ext cx="7157865" cy="798032"/>
          </a:xfrm>
        </p:spPr>
        <p:txBody>
          <a:bodyPr>
            <a:normAutofit/>
          </a:bodyPr>
          <a:lstStyle/>
          <a:p>
            <a:r>
              <a:rPr lang="en-GB" sz="3200">
                <a:solidFill>
                  <a:schemeClr val="accent1"/>
                </a:solidFill>
              </a:rPr>
              <a:t>Conclusion </a:t>
            </a:r>
            <a:endParaRPr lang="en-US" sz="3200">
              <a:solidFill>
                <a:schemeClr val="accent1"/>
              </a:solidFill>
            </a:endParaRPr>
          </a:p>
        </p:txBody>
      </p:sp>
      <p:pic>
        <p:nvPicPr>
          <p:cNvPr id="6" name="Picture 6">
            <a:extLst>
              <a:ext uri="{FF2B5EF4-FFF2-40B4-BE49-F238E27FC236}">
                <a16:creationId xmlns:a16="http://schemas.microsoft.com/office/drawing/2014/main" id="{1368AD41-9151-921F-4787-BA08E9C9B051}"/>
              </a:ext>
            </a:extLst>
          </p:cNvPr>
          <p:cNvPicPr>
            <a:picLocks noChangeAspect="1"/>
          </p:cNvPicPr>
          <p:nvPr/>
        </p:nvPicPr>
        <p:blipFill rotWithShape="1">
          <a:blip r:embed="rId2"/>
          <a:srcRect l="30350" r="29435" b="-1"/>
          <a:stretch/>
        </p:blipFill>
        <p:spPr>
          <a:xfrm>
            <a:off x="20" y="10"/>
            <a:ext cx="4131713" cy="6857989"/>
          </a:xfrm>
          <a:prstGeom prst="rect">
            <a:avLst/>
          </a:prstGeom>
        </p:spPr>
      </p:pic>
      <p:sp>
        <p:nvSpPr>
          <p:cNvPr id="25" name="Rectangle 24">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F226D"/>
          </a:solidFill>
          <a:ln>
            <a:solidFill>
              <a:srgbClr val="FF226D"/>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CADBD5F-2C33-F06D-D781-0D5FB0FEE961}"/>
              </a:ext>
            </a:extLst>
          </p:cNvPr>
          <p:cNvSpPr>
            <a:spLocks noGrp="1"/>
          </p:cNvSpPr>
          <p:nvPr>
            <p:ph idx="1"/>
          </p:nvPr>
        </p:nvSpPr>
        <p:spPr>
          <a:xfrm>
            <a:off x="4449934" y="1896533"/>
            <a:ext cx="7157866" cy="3962266"/>
          </a:xfrm>
        </p:spPr>
        <p:txBody>
          <a:bodyPr>
            <a:noAutofit/>
          </a:bodyPr>
          <a:lstStyle/>
          <a:p>
            <a:pPr>
              <a:buClr>
                <a:srgbClr val="FF226D"/>
              </a:buClr>
            </a:pPr>
            <a:r>
              <a:rPr lang="en-US" sz="2400" dirty="0">
                <a:latin typeface="Arial" panose="020B0604020202020204" pitchFamily="34" charset="0"/>
                <a:cs typeface="Arial" panose="020B0604020202020204" pitchFamily="34" charset="0"/>
              </a:rPr>
              <a:t>Patients’ perception towards medical students appeared to be overall positive but affected by the nature of the interaction, the presence of a supervision, gender, and the department they were admitted in. </a:t>
            </a:r>
            <a:endParaRPr lang="en-GB" sz="2400" dirty="0">
              <a:latin typeface="Arial" panose="020B0604020202020204" pitchFamily="34" charset="0"/>
              <a:cs typeface="Arial" panose="020B0604020202020204" pitchFamily="34" charset="0"/>
            </a:endParaRPr>
          </a:p>
          <a:p>
            <a:pPr>
              <a:buClr>
                <a:srgbClr val="FF226D"/>
              </a:buClr>
            </a:pPr>
            <a:r>
              <a:rPr lang="en-US" sz="2400" dirty="0">
                <a:latin typeface="Arial" panose="020B0604020202020204" pitchFamily="34" charset="0"/>
                <a:cs typeface="Arial" panose="020B0604020202020204" pitchFamily="34" charset="0"/>
              </a:rPr>
              <a:t>the highest approval rate was observed in Pediatrics, and the lowest was in Obstetrics, Gynecology.</a:t>
            </a:r>
          </a:p>
        </p:txBody>
      </p:sp>
    </p:spTree>
    <p:extLst>
      <p:ext uri="{BB962C8B-B14F-4D97-AF65-F5344CB8AC3E}">
        <p14:creationId xmlns:p14="http://schemas.microsoft.com/office/powerpoint/2010/main" val="6774115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74812-623F-6826-2426-F54CB7AB2F7D}"/>
              </a:ext>
            </a:extLst>
          </p:cNvPr>
          <p:cNvSpPr>
            <a:spLocks noGrp="1"/>
          </p:cNvSpPr>
          <p:nvPr>
            <p:ph type="title"/>
          </p:nvPr>
        </p:nvSpPr>
        <p:spPr>
          <a:xfrm>
            <a:off x="4449934" y="702156"/>
            <a:ext cx="7157865" cy="1013800"/>
          </a:xfrm>
        </p:spPr>
        <p:txBody>
          <a:bodyPr>
            <a:noAutofit/>
          </a:bodyPr>
          <a:lstStyle/>
          <a:p>
            <a:r>
              <a:rPr lang="en-GB" sz="3200" dirty="0">
                <a:solidFill>
                  <a:schemeClr val="accent1"/>
                </a:solidFill>
              </a:rPr>
              <a:t>Recommendations </a:t>
            </a:r>
            <a:endParaRPr lang="en-US" sz="3200" dirty="0">
              <a:solidFill>
                <a:schemeClr val="accent1"/>
              </a:solidFill>
            </a:endParaRPr>
          </a:p>
        </p:txBody>
      </p:sp>
      <p:sp>
        <p:nvSpPr>
          <p:cNvPr id="25" name="Rectangle 24">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BB94F"/>
          </a:solidFill>
          <a:ln>
            <a:solidFill>
              <a:srgbClr val="FBB94F"/>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261BE15-BE58-D73A-15F3-0A0253A96412}"/>
              </a:ext>
            </a:extLst>
          </p:cNvPr>
          <p:cNvSpPr>
            <a:spLocks noGrp="1"/>
          </p:cNvSpPr>
          <p:nvPr>
            <p:ph idx="1"/>
          </p:nvPr>
        </p:nvSpPr>
        <p:spPr>
          <a:xfrm>
            <a:off x="4449934" y="2193578"/>
            <a:ext cx="7157866" cy="3962266"/>
          </a:xfrm>
        </p:spPr>
        <p:txBody>
          <a:bodyPr>
            <a:noAutofit/>
          </a:bodyPr>
          <a:lstStyle/>
          <a:p>
            <a:pPr>
              <a:buClr>
                <a:srgbClr val="FBB94F"/>
              </a:buClr>
            </a:pPr>
            <a:r>
              <a:rPr lang="en-US" sz="2400" dirty="0">
                <a:latin typeface="Arial" panose="020B0604020202020204" pitchFamily="34" charset="0"/>
                <a:cs typeface="Arial" panose="020B0604020202020204" pitchFamily="34" charset="0"/>
              </a:rPr>
              <a:t>Education of our patients about the importance of clinical training to prepare highly qualified doctors who can serve the community. </a:t>
            </a:r>
            <a:endParaRPr lang="en-GB" sz="2400" dirty="0">
              <a:latin typeface="Arial" panose="020B0604020202020204" pitchFamily="34" charset="0"/>
              <a:cs typeface="Arial" panose="020B0604020202020204" pitchFamily="34" charset="0"/>
            </a:endParaRPr>
          </a:p>
          <a:p>
            <a:pPr>
              <a:buClr>
                <a:srgbClr val="FBB94F"/>
              </a:buClr>
            </a:pPr>
            <a:r>
              <a:rPr lang="en-US" sz="2400" dirty="0">
                <a:latin typeface="Arial" panose="020B0604020202020204" pitchFamily="34" charset="0"/>
                <a:cs typeface="Arial" panose="020B0604020202020204" pitchFamily="34" charset="0"/>
              </a:rPr>
              <a:t>Trainers and medical education specialists should consider the preference by a significant proportion of patients for a student of the same gender.  </a:t>
            </a:r>
            <a:endParaRPr lang="en-GB" sz="2400" dirty="0">
              <a:latin typeface="Arial" panose="020B0604020202020204" pitchFamily="34" charset="0"/>
              <a:cs typeface="Arial" panose="020B0604020202020204" pitchFamily="34" charset="0"/>
            </a:endParaRPr>
          </a:p>
          <a:p>
            <a:pPr>
              <a:buClr>
                <a:srgbClr val="FBB94F"/>
              </a:buClr>
            </a:pPr>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B8CE716-B8C9-7AD2-AA38-C2033955B91C}"/>
              </a:ext>
            </a:extLst>
          </p:cNvPr>
          <p:cNvPicPr>
            <a:picLocks noChangeAspect="1"/>
          </p:cNvPicPr>
          <p:nvPr/>
        </p:nvPicPr>
        <p:blipFill rotWithShape="1">
          <a:blip r:embed="rId2"/>
          <a:srcRect l="46268" r="11041"/>
          <a:stretch/>
        </p:blipFill>
        <p:spPr>
          <a:xfrm>
            <a:off x="0" y="0"/>
            <a:ext cx="4389120" cy="6858000"/>
          </a:xfrm>
          <a:prstGeom prst="rect">
            <a:avLst/>
          </a:prstGeom>
        </p:spPr>
      </p:pic>
    </p:spTree>
    <p:extLst>
      <p:ext uri="{BB962C8B-B14F-4D97-AF65-F5344CB8AC3E}">
        <p14:creationId xmlns:p14="http://schemas.microsoft.com/office/powerpoint/2010/main" val="24089511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5E50AA75-D4EB-A374-0EC6-569A0CFB6B19}"/>
              </a:ext>
            </a:extLst>
          </p:cNvPr>
          <p:cNvSpPr>
            <a:spLocks noGrp="1"/>
          </p:cNvSpPr>
          <p:nvPr>
            <p:ph type="ctrTitle"/>
          </p:nvPr>
        </p:nvSpPr>
        <p:spPr>
          <a:xfrm>
            <a:off x="638619" y="1292320"/>
            <a:ext cx="3511233" cy="3779995"/>
          </a:xfrm>
        </p:spPr>
        <p:txBody>
          <a:bodyPr anchor="ctr"/>
          <a:lstStyle/>
          <a:p>
            <a:pPr algn="ctr"/>
            <a:r>
              <a:rPr lang="en-US" dirty="0">
                <a:solidFill>
                  <a:srgbClr val="FFFFFF"/>
                </a:solidFill>
              </a:rPr>
              <a:t>Patients’ Perceptions Towards the Participation of Medical Students in Their Care</a:t>
            </a:r>
          </a:p>
        </p:txBody>
      </p:sp>
      <p:sp>
        <p:nvSpPr>
          <p:cNvPr id="16" name="Rectangle 15">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7">
            <a:extLst>
              <a:ext uri="{FF2B5EF4-FFF2-40B4-BE49-F238E27FC236}">
                <a16:creationId xmlns:a16="http://schemas.microsoft.com/office/drawing/2014/main" id="{DB2206CD-3F9B-5EDE-BD3A-67BAA30F2C2C}"/>
              </a:ext>
            </a:extLst>
          </p:cNvPr>
          <p:cNvPicPr>
            <a:picLocks noChangeAspect="1"/>
          </p:cNvPicPr>
          <p:nvPr/>
        </p:nvPicPr>
        <p:blipFill rotWithShape="1">
          <a:blip r:embed="rId2"/>
          <a:srcRect t="7750" r="-2" b="-2"/>
          <a:stretch/>
        </p:blipFill>
        <p:spPr>
          <a:xfrm>
            <a:off x="4654295" y="457200"/>
            <a:ext cx="7086151" cy="5899650"/>
          </a:xfrm>
          <a:prstGeom prst="rect">
            <a:avLst/>
          </a:prstGeom>
        </p:spPr>
      </p:pic>
    </p:spTree>
    <p:extLst>
      <p:ext uri="{BB962C8B-B14F-4D97-AF65-F5344CB8AC3E}">
        <p14:creationId xmlns:p14="http://schemas.microsoft.com/office/powerpoint/2010/main" val="851784877"/>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517F7-E28F-A431-D3EE-7E54F7D12BCE}"/>
              </a:ext>
            </a:extLst>
          </p:cNvPr>
          <p:cNvSpPr>
            <a:spLocks noGrp="1"/>
          </p:cNvSpPr>
          <p:nvPr>
            <p:ph type="title"/>
          </p:nvPr>
        </p:nvSpPr>
        <p:spPr>
          <a:xfrm>
            <a:off x="4449934" y="702156"/>
            <a:ext cx="7157865" cy="647219"/>
          </a:xfrm>
        </p:spPr>
        <p:txBody>
          <a:bodyPr vert="horz" lIns="91440" tIns="45720" rIns="91440" bIns="45720" rtlCol="0" anchor="b">
            <a:normAutofit/>
          </a:bodyPr>
          <a:lstStyle/>
          <a:p>
            <a:r>
              <a:rPr lang="en-US" sz="3200" dirty="0">
                <a:solidFill>
                  <a:schemeClr val="accent1"/>
                </a:solidFill>
              </a:rPr>
              <a:t>Recommendations </a:t>
            </a:r>
          </a:p>
        </p:txBody>
      </p:sp>
      <p:pic>
        <p:nvPicPr>
          <p:cNvPr id="4" name="Picture 4">
            <a:extLst>
              <a:ext uri="{FF2B5EF4-FFF2-40B4-BE49-F238E27FC236}">
                <a16:creationId xmlns:a16="http://schemas.microsoft.com/office/drawing/2014/main" id="{D3026636-D616-26D8-2036-EA03795708DB}"/>
              </a:ext>
            </a:extLst>
          </p:cNvPr>
          <p:cNvPicPr>
            <a:picLocks noGrp="1" noChangeAspect="1"/>
          </p:cNvPicPr>
          <p:nvPr>
            <p:ph idx="1"/>
          </p:nvPr>
        </p:nvPicPr>
        <p:blipFill rotWithShape="1">
          <a:blip r:embed="rId2"/>
          <a:srcRect l="21806" r="25477" b="-1"/>
          <a:stretch/>
        </p:blipFill>
        <p:spPr>
          <a:xfrm>
            <a:off x="20" y="10"/>
            <a:ext cx="4131713" cy="6857989"/>
          </a:xfrm>
          <a:prstGeom prst="rect">
            <a:avLst/>
          </a:prstGeom>
        </p:spPr>
      </p:pic>
      <p:sp>
        <p:nvSpPr>
          <p:cNvPr id="20" name="Rectangle 19">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BB94F"/>
          </a:solidFill>
          <a:ln>
            <a:solidFill>
              <a:srgbClr val="FBB94F"/>
            </a:solid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DC22E36F-7EEE-67D4-1CFB-E73B1096181E}"/>
              </a:ext>
            </a:extLst>
          </p:cNvPr>
          <p:cNvSpPr txBox="1"/>
          <p:nvPr/>
        </p:nvSpPr>
        <p:spPr>
          <a:xfrm>
            <a:off x="4449934" y="1896533"/>
            <a:ext cx="7157866" cy="3962266"/>
          </a:xfrm>
          <a:prstGeom prst="rect">
            <a:avLst/>
          </a:prstGeom>
        </p:spPr>
        <p:txBody>
          <a:bodyPr vert="horz" lIns="91440" tIns="45720" rIns="91440" bIns="45720" rtlCol="0" anchor="ctr">
            <a:normAutofit/>
          </a:bodyPr>
          <a:lstStyle/>
          <a:p>
            <a:pPr marL="342900" indent="-342900">
              <a:spcBef>
                <a:spcPct val="20000"/>
              </a:spcBef>
              <a:spcAft>
                <a:spcPts val="600"/>
              </a:spcAft>
              <a:buClr>
                <a:srgbClr val="FBB94F"/>
              </a:buClr>
              <a:buSzPct val="920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Providing medical teaching facilities with more stimulation programs resembling real clinical practice with all its aspects before getting students involved in the interventional procedures will increase student efficiency, decrease the complication in real clinical training, and increase patients’ compliance with the training.</a:t>
            </a:r>
          </a:p>
        </p:txBody>
      </p:sp>
      <p:pic>
        <p:nvPicPr>
          <p:cNvPr id="3" name="Picture 2">
            <a:extLst>
              <a:ext uri="{FF2B5EF4-FFF2-40B4-BE49-F238E27FC236}">
                <a16:creationId xmlns:a16="http://schemas.microsoft.com/office/drawing/2014/main" id="{14ABFA6B-30E5-DB5A-DCB3-5EFA91AB752D}"/>
              </a:ext>
            </a:extLst>
          </p:cNvPr>
          <p:cNvPicPr>
            <a:picLocks noChangeAspect="1"/>
          </p:cNvPicPr>
          <p:nvPr/>
        </p:nvPicPr>
        <p:blipFill rotWithShape="1">
          <a:blip r:embed="rId3"/>
          <a:srcRect l="46268" r="11041"/>
          <a:stretch/>
        </p:blipFill>
        <p:spPr>
          <a:xfrm>
            <a:off x="0" y="0"/>
            <a:ext cx="4389120" cy="6858000"/>
          </a:xfrm>
          <a:prstGeom prst="rect">
            <a:avLst/>
          </a:prstGeom>
        </p:spPr>
      </p:pic>
    </p:spTree>
    <p:extLst>
      <p:ext uri="{BB962C8B-B14F-4D97-AF65-F5344CB8AC3E}">
        <p14:creationId xmlns:p14="http://schemas.microsoft.com/office/powerpoint/2010/main" val="7438808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79D5727-6312-9891-238E-C24CDBBB6103}"/>
              </a:ext>
            </a:extLst>
          </p:cNvPr>
          <p:cNvPicPr>
            <a:picLocks noChangeAspect="1"/>
          </p:cNvPicPr>
          <p:nvPr/>
        </p:nvPicPr>
        <p:blipFill rotWithShape="1">
          <a:blip r:embed="rId2"/>
          <a:srcRect t="4454" r="7474" b="16388"/>
          <a:stretch/>
        </p:blipFill>
        <p:spPr>
          <a:xfrm>
            <a:off x="20" y="10"/>
            <a:ext cx="12191980" cy="6857990"/>
          </a:xfrm>
          <a:prstGeom prst="rect">
            <a:avLst/>
          </a:prstGeom>
        </p:spPr>
      </p:pic>
      <p:sp>
        <p:nvSpPr>
          <p:cNvPr id="2" name="Title 1">
            <a:extLst>
              <a:ext uri="{FF2B5EF4-FFF2-40B4-BE49-F238E27FC236}">
                <a16:creationId xmlns:a16="http://schemas.microsoft.com/office/drawing/2014/main" id="{453ECDC8-9875-CC13-6A4D-DFF841E27E41}"/>
              </a:ext>
            </a:extLst>
          </p:cNvPr>
          <p:cNvSpPr>
            <a:spLocks noGrp="1"/>
          </p:cNvSpPr>
          <p:nvPr>
            <p:ph type="title" idx="4294967295"/>
          </p:nvPr>
        </p:nvSpPr>
        <p:spPr>
          <a:xfrm>
            <a:off x="71436" y="1857375"/>
            <a:ext cx="4659313" cy="1373188"/>
          </a:xfrm>
        </p:spPr>
        <p:txBody>
          <a:bodyPr anchor="ctr">
            <a:noAutofit/>
          </a:bodyPr>
          <a:lstStyle/>
          <a:p>
            <a:r>
              <a:rPr lang="en-GB" sz="4400" dirty="0">
                <a:solidFill>
                  <a:srgbClr val="FFFFFF"/>
                </a:solidFill>
              </a:rPr>
              <a:t>Any questions?? </a:t>
            </a:r>
            <a:endParaRPr lang="en-US" sz="4400" dirty="0">
              <a:solidFill>
                <a:srgbClr val="FFFFFF"/>
              </a:solidFill>
            </a:endParaRPr>
          </a:p>
        </p:txBody>
      </p:sp>
      <p:pic>
        <p:nvPicPr>
          <p:cNvPr id="7" name="Picture 6">
            <a:extLst>
              <a:ext uri="{FF2B5EF4-FFF2-40B4-BE49-F238E27FC236}">
                <a16:creationId xmlns:a16="http://schemas.microsoft.com/office/drawing/2014/main" id="{DDB4D1C6-EA11-EDB7-E4D0-E1366F68F7E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68857068"/>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FB810-BB5C-A371-8729-8D7764A3A4B4}"/>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88BCB539-524F-DAB5-C090-E4950097815D}"/>
              </a:ext>
            </a:extLst>
          </p:cNvPr>
          <p:cNvPicPr>
            <a:picLocks noGrp="1" noChangeAspect="1"/>
          </p:cNvPicPr>
          <p:nvPr>
            <p:ph idx="1"/>
          </p:nvPr>
        </p:nvPicPr>
        <p:blipFill>
          <a:blip r:embed="rId2"/>
          <a:stretch>
            <a:fillRect/>
          </a:stretch>
        </p:blipFill>
        <p:spPr>
          <a:xfrm>
            <a:off x="-3" y="0"/>
            <a:ext cx="12192003" cy="6858000"/>
          </a:xfrm>
        </p:spPr>
      </p:pic>
      <p:sp>
        <p:nvSpPr>
          <p:cNvPr id="8" name="Rectangle 7">
            <a:extLst>
              <a:ext uri="{FF2B5EF4-FFF2-40B4-BE49-F238E27FC236}">
                <a16:creationId xmlns:a16="http://schemas.microsoft.com/office/drawing/2014/main" id="{AF329547-B402-4375-4669-DD6980796223}"/>
              </a:ext>
            </a:extLst>
          </p:cNvPr>
          <p:cNvSpPr/>
          <p:nvPr/>
        </p:nvSpPr>
        <p:spPr>
          <a:xfrm>
            <a:off x="3471620" y="3605261"/>
            <a:ext cx="5207431" cy="1484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AD81147-03E6-82D2-46E4-D35BCDB19A7F}"/>
              </a:ext>
            </a:extLst>
          </p:cNvPr>
          <p:cNvSpPr/>
          <p:nvPr/>
        </p:nvSpPr>
        <p:spPr>
          <a:xfrm>
            <a:off x="-3" y="6502401"/>
            <a:ext cx="12192003" cy="35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D38518-2551-3F06-DA29-CE82609FB01E}"/>
              </a:ext>
            </a:extLst>
          </p:cNvPr>
          <p:cNvSpPr/>
          <p:nvPr/>
        </p:nvSpPr>
        <p:spPr>
          <a:xfrm>
            <a:off x="11252200" y="0"/>
            <a:ext cx="939800" cy="18556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18097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07E59F6-DE07-921F-CDB2-727CD029338E}"/>
              </a:ext>
            </a:extLst>
          </p:cNvPr>
          <p:cNvSpPr>
            <a:spLocks noGrp="1"/>
          </p:cNvSpPr>
          <p:nvPr>
            <p:ph type="title"/>
          </p:nvPr>
        </p:nvSpPr>
        <p:spPr>
          <a:xfrm>
            <a:off x="609906" y="702155"/>
            <a:ext cx="3568661" cy="756059"/>
          </a:xfrm>
        </p:spPr>
        <p:txBody>
          <a:bodyPr>
            <a:normAutofit/>
          </a:bodyPr>
          <a:lstStyle/>
          <a:p>
            <a:r>
              <a:rPr lang="en-US" sz="3200">
                <a:solidFill>
                  <a:schemeClr val="tx2"/>
                </a:solidFill>
              </a:rPr>
              <a:t>Presented by</a:t>
            </a:r>
          </a:p>
        </p:txBody>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48713C1-210A-B4D2-61E9-85A4CFD140D3}"/>
              </a:ext>
            </a:extLst>
          </p:cNvPr>
          <p:cNvSpPr>
            <a:spLocks noGrp="1"/>
          </p:cNvSpPr>
          <p:nvPr>
            <p:ph idx="1"/>
          </p:nvPr>
        </p:nvSpPr>
        <p:spPr>
          <a:xfrm>
            <a:off x="638620" y="1959864"/>
            <a:ext cx="3568661" cy="3634486"/>
          </a:xfrm>
        </p:spPr>
        <p:txBody>
          <a:bodyPr>
            <a:normAutofit/>
          </a:bodyPr>
          <a:lstStyle/>
          <a:p>
            <a:endParaRPr lang="en-GB" sz="2400" dirty="0"/>
          </a:p>
          <a:p>
            <a:r>
              <a:rPr lang="en-US" sz="2400" dirty="0"/>
              <a:t>Nu’as W.  Ahmed </a:t>
            </a:r>
            <a:endParaRPr lang="en-GB" sz="2400" dirty="0"/>
          </a:p>
          <a:p>
            <a:r>
              <a:rPr lang="en-US" sz="2400" dirty="0"/>
              <a:t>Ismael M.  Abd-</a:t>
            </a:r>
            <a:r>
              <a:rPr lang="en-US" sz="2400" dirty="0" err="1"/>
              <a:t>Alkareem</a:t>
            </a:r>
            <a:endParaRPr lang="en-GB" sz="2400" dirty="0"/>
          </a:p>
          <a:p>
            <a:r>
              <a:rPr lang="en-US" sz="2400" dirty="0"/>
              <a:t>Harith A. Khalaf</a:t>
            </a:r>
            <a:endParaRPr lang="en-GB" sz="2400" dirty="0"/>
          </a:p>
          <a:p>
            <a:r>
              <a:rPr lang="en-US" sz="2400" dirty="0"/>
              <a:t>Kawther A. Ismael </a:t>
            </a:r>
            <a:endParaRPr lang="en-GB" sz="2400" dirty="0"/>
          </a:p>
          <a:p>
            <a:r>
              <a:rPr lang="en-US" sz="2400" dirty="0"/>
              <a:t>Yasmeen N.  Abdullah </a:t>
            </a:r>
            <a:endParaRPr lang="en-GB" sz="2400" dirty="0"/>
          </a:p>
          <a:p>
            <a:r>
              <a:rPr lang="en-US" sz="2400" dirty="0"/>
              <a:t>Noor A. Mahmood</a:t>
            </a:r>
          </a:p>
        </p:txBody>
      </p:sp>
      <p:pic>
        <p:nvPicPr>
          <p:cNvPr id="4" name="Picture 4">
            <a:extLst>
              <a:ext uri="{FF2B5EF4-FFF2-40B4-BE49-F238E27FC236}">
                <a16:creationId xmlns:a16="http://schemas.microsoft.com/office/drawing/2014/main" id="{D82AEE4A-5BDD-096A-E9C2-06C3D76F0AC9}"/>
              </a:ext>
            </a:extLst>
          </p:cNvPr>
          <p:cNvPicPr>
            <a:picLocks noChangeAspect="1"/>
          </p:cNvPicPr>
          <p:nvPr/>
        </p:nvPicPr>
        <p:blipFill>
          <a:blip r:embed="rId2"/>
          <a:stretch>
            <a:fillRect/>
          </a:stretch>
        </p:blipFill>
        <p:spPr>
          <a:xfrm>
            <a:off x="4654296" y="1233980"/>
            <a:ext cx="6735272" cy="4209545"/>
          </a:xfrm>
          <a:prstGeom prst="rect">
            <a:avLst/>
          </a:prstGeom>
        </p:spPr>
      </p:pic>
    </p:spTree>
    <p:extLst>
      <p:ext uri="{BB962C8B-B14F-4D97-AF65-F5344CB8AC3E}">
        <p14:creationId xmlns:p14="http://schemas.microsoft.com/office/powerpoint/2010/main" val="41344954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5DB7062-4D4E-E6B1-224D-12B0AAE9F445}"/>
              </a:ext>
            </a:extLst>
          </p:cNvPr>
          <p:cNvSpPr>
            <a:spLocks noGrp="1"/>
          </p:cNvSpPr>
          <p:nvPr>
            <p:ph type="title"/>
          </p:nvPr>
        </p:nvSpPr>
        <p:spPr>
          <a:xfrm>
            <a:off x="8369643" y="1037967"/>
            <a:ext cx="3054091" cy="4709131"/>
          </a:xfrm>
        </p:spPr>
        <p:txBody>
          <a:bodyPr anchor="ctr"/>
          <a:lstStyle/>
          <a:p>
            <a:pPr algn="ctr"/>
            <a:r>
              <a:rPr lang="en-US" dirty="0">
                <a:solidFill>
                  <a:srgbClr val="FFFEFF"/>
                </a:solidFill>
              </a:rPr>
              <a:t>Supervised by</a:t>
            </a:r>
            <a:br>
              <a:rPr lang="en-GB" dirty="0">
                <a:solidFill>
                  <a:srgbClr val="FFFEFF"/>
                </a:solidFill>
              </a:rPr>
            </a:br>
            <a:endParaRPr lang="en-US" dirty="0">
              <a:solidFill>
                <a:srgbClr val="FFFEFF"/>
              </a:solidFill>
            </a:endParaRPr>
          </a:p>
        </p:txBody>
      </p:sp>
      <p:graphicFrame>
        <p:nvGraphicFramePr>
          <p:cNvPr id="8" name="Content Placeholder 2">
            <a:extLst>
              <a:ext uri="{FF2B5EF4-FFF2-40B4-BE49-F238E27FC236}">
                <a16:creationId xmlns:a16="http://schemas.microsoft.com/office/drawing/2014/main" id="{3A2AE343-263D-9B65-B225-84035FCFEFCA}"/>
              </a:ext>
            </a:extLst>
          </p:cNvPr>
          <p:cNvGraphicFramePr>
            <a:graphicFrameLocks noGrp="1"/>
          </p:cNvGraphicFramePr>
          <p:nvPr>
            <p:ph idx="1"/>
            <p:extLst>
              <p:ext uri="{D42A27DB-BD31-4B8C-83A1-F6EECF244321}">
                <p14:modId xmlns:p14="http://schemas.microsoft.com/office/powerpoint/2010/main" val="70800430"/>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E56F02D8-39AA-D161-734F-D06700B81EA2}"/>
                  </a:ext>
                </a:extLst>
              </p14:cNvPr>
              <p14:cNvContentPartPr/>
              <p14:nvPr/>
            </p14:nvContentPartPr>
            <p14:xfrm>
              <a:off x="257920" y="214010"/>
              <a:ext cx="8533080" cy="429120"/>
            </p14:xfrm>
          </p:contentPart>
        </mc:Choice>
        <mc:Fallback xmlns="">
          <p:pic>
            <p:nvPicPr>
              <p:cNvPr id="12" name="Ink 11">
                <a:extLst>
                  <a:ext uri="{FF2B5EF4-FFF2-40B4-BE49-F238E27FC236}">
                    <a16:creationId xmlns:a16="http://schemas.microsoft.com/office/drawing/2014/main" id="{E56F02D8-39AA-D161-734F-D06700B81EA2}"/>
                  </a:ext>
                </a:extLst>
              </p:cNvPr>
              <p:cNvPicPr/>
              <p:nvPr/>
            </p:nvPicPr>
            <p:blipFill>
              <a:blip r:embed="rId8"/>
              <a:stretch>
                <a:fillRect/>
              </a:stretch>
            </p:blipFill>
            <p:spPr>
              <a:xfrm>
                <a:off x="167920" y="124370"/>
                <a:ext cx="871272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20">
                <a:extLst>
                  <a:ext uri="{FF2B5EF4-FFF2-40B4-BE49-F238E27FC236}">
                    <a16:creationId xmlns:a16="http://schemas.microsoft.com/office/drawing/2014/main" id="{F546DE9C-D5D9-994E-302C-F5D29AC70859}"/>
                  </a:ext>
                </a:extLst>
              </p14:cNvPr>
              <p14:cNvContentPartPr/>
              <p14:nvPr/>
            </p14:nvContentPartPr>
            <p14:xfrm>
              <a:off x="8128623" y="222348"/>
              <a:ext cx="3651480" cy="295560"/>
            </p14:xfrm>
          </p:contentPart>
        </mc:Choice>
        <mc:Fallback xmlns="">
          <p:pic>
            <p:nvPicPr>
              <p:cNvPr id="20" name="Ink 20">
                <a:extLst>
                  <a:ext uri="{FF2B5EF4-FFF2-40B4-BE49-F238E27FC236}">
                    <a16:creationId xmlns:a16="http://schemas.microsoft.com/office/drawing/2014/main" id="{F546DE9C-D5D9-994E-302C-F5D29AC70859}"/>
                  </a:ext>
                </a:extLst>
              </p:cNvPr>
              <p:cNvPicPr/>
              <p:nvPr/>
            </p:nvPicPr>
            <p:blipFill>
              <a:blip r:embed="rId10"/>
              <a:stretch>
                <a:fillRect/>
              </a:stretch>
            </p:blipFill>
            <p:spPr>
              <a:xfrm>
                <a:off x="8038623" y="132708"/>
                <a:ext cx="383112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5" name="Ink 36">
                <a:extLst>
                  <a:ext uri="{FF2B5EF4-FFF2-40B4-BE49-F238E27FC236}">
                    <a16:creationId xmlns:a16="http://schemas.microsoft.com/office/drawing/2014/main" id="{FA2335DD-D981-8B91-6BB8-9CFDDAA8F308}"/>
                  </a:ext>
                </a:extLst>
              </p14:cNvPr>
              <p14:cNvContentPartPr/>
              <p14:nvPr/>
            </p14:nvContentPartPr>
            <p14:xfrm>
              <a:off x="5606103" y="313788"/>
              <a:ext cx="275760" cy="865080"/>
            </p14:xfrm>
          </p:contentPart>
        </mc:Choice>
        <mc:Fallback xmlns="">
          <p:pic>
            <p:nvPicPr>
              <p:cNvPr id="35" name="Ink 36">
                <a:extLst>
                  <a:ext uri="{FF2B5EF4-FFF2-40B4-BE49-F238E27FC236}">
                    <a16:creationId xmlns:a16="http://schemas.microsoft.com/office/drawing/2014/main" id="{FA2335DD-D981-8B91-6BB8-9CFDDAA8F308}"/>
                  </a:ext>
                </a:extLst>
              </p:cNvPr>
              <p:cNvPicPr/>
              <p:nvPr/>
            </p:nvPicPr>
            <p:blipFill>
              <a:blip r:embed="rId12"/>
              <a:stretch>
                <a:fillRect/>
              </a:stretch>
            </p:blipFill>
            <p:spPr>
              <a:xfrm>
                <a:off x="5516463" y="223788"/>
                <a:ext cx="455400" cy="1044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Ink 36">
                <a:extLst>
                  <a:ext uri="{FF2B5EF4-FFF2-40B4-BE49-F238E27FC236}">
                    <a16:creationId xmlns:a16="http://schemas.microsoft.com/office/drawing/2014/main" id="{73AF3AFE-86D2-4CAB-E228-3650E4FD2540}"/>
                  </a:ext>
                </a:extLst>
              </p14:cNvPr>
              <p14:cNvContentPartPr/>
              <p14:nvPr/>
            </p14:nvContentPartPr>
            <p14:xfrm>
              <a:off x="7996143" y="258708"/>
              <a:ext cx="3040560" cy="259200"/>
            </p14:xfrm>
          </p:contentPart>
        </mc:Choice>
        <mc:Fallback xmlns="">
          <p:pic>
            <p:nvPicPr>
              <p:cNvPr id="36" name="Ink 36">
                <a:extLst>
                  <a:ext uri="{FF2B5EF4-FFF2-40B4-BE49-F238E27FC236}">
                    <a16:creationId xmlns:a16="http://schemas.microsoft.com/office/drawing/2014/main" id="{73AF3AFE-86D2-4CAB-E228-3650E4FD2540}"/>
                  </a:ext>
                </a:extLst>
              </p:cNvPr>
              <p:cNvPicPr/>
              <p:nvPr/>
            </p:nvPicPr>
            <p:blipFill>
              <a:blip r:embed="rId14"/>
              <a:stretch>
                <a:fillRect/>
              </a:stretch>
            </p:blipFill>
            <p:spPr>
              <a:xfrm>
                <a:off x="7906492" y="168708"/>
                <a:ext cx="3220221"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Ink 39">
                <a:extLst>
                  <a:ext uri="{FF2B5EF4-FFF2-40B4-BE49-F238E27FC236}">
                    <a16:creationId xmlns:a16="http://schemas.microsoft.com/office/drawing/2014/main" id="{318A72FF-663F-B883-BABC-BD15F463F55C}"/>
                  </a:ext>
                </a:extLst>
              </p14:cNvPr>
              <p14:cNvContentPartPr/>
              <p14:nvPr/>
            </p14:nvContentPartPr>
            <p14:xfrm>
              <a:off x="5512503" y="467868"/>
              <a:ext cx="870480" cy="804240"/>
            </p14:xfrm>
          </p:contentPart>
        </mc:Choice>
        <mc:Fallback xmlns="">
          <p:pic>
            <p:nvPicPr>
              <p:cNvPr id="40" name="Ink 39">
                <a:extLst>
                  <a:ext uri="{FF2B5EF4-FFF2-40B4-BE49-F238E27FC236}">
                    <a16:creationId xmlns:a16="http://schemas.microsoft.com/office/drawing/2014/main" id="{318A72FF-663F-B883-BABC-BD15F463F55C}"/>
                  </a:ext>
                </a:extLst>
              </p:cNvPr>
              <p:cNvPicPr/>
              <p:nvPr/>
            </p:nvPicPr>
            <p:blipFill>
              <a:blip r:embed="rId16"/>
              <a:stretch>
                <a:fillRect/>
              </a:stretch>
            </p:blipFill>
            <p:spPr>
              <a:xfrm>
                <a:off x="5422503" y="377868"/>
                <a:ext cx="1050120" cy="983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a:extLst>
                  <a:ext uri="{FF2B5EF4-FFF2-40B4-BE49-F238E27FC236}">
                    <a16:creationId xmlns:a16="http://schemas.microsoft.com/office/drawing/2014/main" id="{E521A620-22BB-3970-48CA-87EFB9EE59E2}"/>
                  </a:ext>
                </a:extLst>
              </p14:cNvPr>
              <p14:cNvContentPartPr/>
              <p14:nvPr/>
            </p14:nvContentPartPr>
            <p14:xfrm>
              <a:off x="5644623" y="1215228"/>
              <a:ext cx="518040" cy="13320"/>
            </p14:xfrm>
          </p:contentPart>
        </mc:Choice>
        <mc:Fallback xmlns="">
          <p:pic>
            <p:nvPicPr>
              <p:cNvPr id="41" name="Ink 40">
                <a:extLst>
                  <a:ext uri="{FF2B5EF4-FFF2-40B4-BE49-F238E27FC236}">
                    <a16:creationId xmlns:a16="http://schemas.microsoft.com/office/drawing/2014/main" id="{E521A620-22BB-3970-48CA-87EFB9EE59E2}"/>
                  </a:ext>
                </a:extLst>
              </p:cNvPr>
              <p:cNvPicPr/>
              <p:nvPr/>
            </p:nvPicPr>
            <p:blipFill>
              <a:blip r:embed="rId18"/>
              <a:stretch>
                <a:fillRect/>
              </a:stretch>
            </p:blipFill>
            <p:spPr>
              <a:xfrm>
                <a:off x="5554623" y="1125228"/>
                <a:ext cx="697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A6AA2AD8-F03A-D78A-4112-5EB8DBDA4FD0}"/>
                  </a:ext>
                </a:extLst>
              </p14:cNvPr>
              <p14:cNvContentPartPr/>
              <p14:nvPr/>
            </p14:nvContentPartPr>
            <p14:xfrm>
              <a:off x="5622663" y="1156188"/>
              <a:ext cx="632520" cy="110880"/>
            </p14:xfrm>
          </p:contentPart>
        </mc:Choice>
        <mc:Fallback xmlns="">
          <p:pic>
            <p:nvPicPr>
              <p:cNvPr id="42" name="Ink 41">
                <a:extLst>
                  <a:ext uri="{FF2B5EF4-FFF2-40B4-BE49-F238E27FC236}">
                    <a16:creationId xmlns:a16="http://schemas.microsoft.com/office/drawing/2014/main" id="{A6AA2AD8-F03A-D78A-4112-5EB8DBDA4FD0}"/>
                  </a:ext>
                </a:extLst>
              </p:cNvPr>
              <p:cNvPicPr/>
              <p:nvPr/>
            </p:nvPicPr>
            <p:blipFill>
              <a:blip r:embed="rId20"/>
              <a:stretch>
                <a:fillRect/>
              </a:stretch>
            </p:blipFill>
            <p:spPr>
              <a:xfrm>
                <a:off x="5532663" y="1066188"/>
                <a:ext cx="8121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FE6DF481-F048-3B58-DC67-99B5DB58CCFC}"/>
                  </a:ext>
                </a:extLst>
              </p14:cNvPr>
              <p14:cNvContentPartPr/>
              <p14:nvPr/>
            </p14:nvContentPartPr>
            <p14:xfrm>
              <a:off x="5633823" y="1040628"/>
              <a:ext cx="534600" cy="149040"/>
            </p14:xfrm>
          </p:contentPart>
        </mc:Choice>
        <mc:Fallback xmlns="">
          <p:pic>
            <p:nvPicPr>
              <p:cNvPr id="43" name="Ink 42">
                <a:extLst>
                  <a:ext uri="{FF2B5EF4-FFF2-40B4-BE49-F238E27FC236}">
                    <a16:creationId xmlns:a16="http://schemas.microsoft.com/office/drawing/2014/main" id="{FE6DF481-F048-3B58-DC67-99B5DB58CCFC}"/>
                  </a:ext>
                </a:extLst>
              </p:cNvPr>
              <p:cNvPicPr/>
              <p:nvPr/>
            </p:nvPicPr>
            <p:blipFill>
              <a:blip r:embed="rId22"/>
              <a:stretch>
                <a:fillRect/>
              </a:stretch>
            </p:blipFill>
            <p:spPr>
              <a:xfrm>
                <a:off x="5543823" y="950628"/>
                <a:ext cx="71424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77062748-3C8B-F455-A1CF-AC9C38FEF1B7}"/>
                  </a:ext>
                </a:extLst>
              </p14:cNvPr>
              <p14:cNvContentPartPr/>
              <p14:nvPr/>
            </p14:nvContentPartPr>
            <p14:xfrm>
              <a:off x="5683143" y="578028"/>
              <a:ext cx="617040" cy="27720"/>
            </p14:xfrm>
          </p:contentPart>
        </mc:Choice>
        <mc:Fallback xmlns="">
          <p:pic>
            <p:nvPicPr>
              <p:cNvPr id="44" name="Ink 43">
                <a:extLst>
                  <a:ext uri="{FF2B5EF4-FFF2-40B4-BE49-F238E27FC236}">
                    <a16:creationId xmlns:a16="http://schemas.microsoft.com/office/drawing/2014/main" id="{77062748-3C8B-F455-A1CF-AC9C38FEF1B7}"/>
                  </a:ext>
                </a:extLst>
              </p:cNvPr>
              <p:cNvPicPr/>
              <p:nvPr/>
            </p:nvPicPr>
            <p:blipFill>
              <a:blip r:embed="rId24"/>
              <a:stretch>
                <a:fillRect/>
              </a:stretch>
            </p:blipFill>
            <p:spPr>
              <a:xfrm>
                <a:off x="5593143" y="488028"/>
                <a:ext cx="796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Ink 44">
                <a:extLst>
                  <a:ext uri="{FF2B5EF4-FFF2-40B4-BE49-F238E27FC236}">
                    <a16:creationId xmlns:a16="http://schemas.microsoft.com/office/drawing/2014/main" id="{F3859F0E-77C3-D1B3-B715-BCCE50DCE615}"/>
                  </a:ext>
                </a:extLst>
              </p14:cNvPr>
              <p14:cNvContentPartPr/>
              <p14:nvPr/>
            </p14:nvContentPartPr>
            <p14:xfrm>
              <a:off x="5606103" y="451308"/>
              <a:ext cx="793440" cy="93960"/>
            </p14:xfrm>
          </p:contentPart>
        </mc:Choice>
        <mc:Fallback xmlns="">
          <p:pic>
            <p:nvPicPr>
              <p:cNvPr id="45" name="Ink 44">
                <a:extLst>
                  <a:ext uri="{FF2B5EF4-FFF2-40B4-BE49-F238E27FC236}">
                    <a16:creationId xmlns:a16="http://schemas.microsoft.com/office/drawing/2014/main" id="{F3859F0E-77C3-D1B3-B715-BCCE50DCE615}"/>
                  </a:ext>
                </a:extLst>
              </p:cNvPr>
              <p:cNvPicPr/>
              <p:nvPr/>
            </p:nvPicPr>
            <p:blipFill>
              <a:blip r:embed="rId26"/>
              <a:stretch>
                <a:fillRect/>
              </a:stretch>
            </p:blipFill>
            <p:spPr>
              <a:xfrm>
                <a:off x="5516103" y="361308"/>
                <a:ext cx="9730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6" name="Ink 45">
                <a:extLst>
                  <a:ext uri="{FF2B5EF4-FFF2-40B4-BE49-F238E27FC236}">
                    <a16:creationId xmlns:a16="http://schemas.microsoft.com/office/drawing/2014/main" id="{6654FF4E-859D-C3D9-1F5F-E8DFB62A85AD}"/>
                  </a:ext>
                </a:extLst>
              </p14:cNvPr>
              <p14:cNvContentPartPr/>
              <p14:nvPr/>
            </p14:nvContentPartPr>
            <p14:xfrm>
              <a:off x="5639223" y="484428"/>
              <a:ext cx="573120" cy="38880"/>
            </p14:xfrm>
          </p:contentPart>
        </mc:Choice>
        <mc:Fallback xmlns="">
          <p:pic>
            <p:nvPicPr>
              <p:cNvPr id="46" name="Ink 45">
                <a:extLst>
                  <a:ext uri="{FF2B5EF4-FFF2-40B4-BE49-F238E27FC236}">
                    <a16:creationId xmlns:a16="http://schemas.microsoft.com/office/drawing/2014/main" id="{6654FF4E-859D-C3D9-1F5F-E8DFB62A85AD}"/>
                  </a:ext>
                </a:extLst>
              </p:cNvPr>
              <p:cNvPicPr/>
              <p:nvPr/>
            </p:nvPicPr>
            <p:blipFill>
              <a:blip r:embed="rId28"/>
              <a:stretch>
                <a:fillRect/>
              </a:stretch>
            </p:blipFill>
            <p:spPr>
              <a:xfrm>
                <a:off x="5549223" y="394428"/>
                <a:ext cx="752760" cy="218520"/>
              </a:xfrm>
              <a:prstGeom prst="rect">
                <a:avLst/>
              </a:prstGeom>
            </p:spPr>
          </p:pic>
        </mc:Fallback>
      </mc:AlternateContent>
    </p:spTree>
    <p:extLst>
      <p:ext uri="{BB962C8B-B14F-4D97-AF65-F5344CB8AC3E}">
        <p14:creationId xmlns:p14="http://schemas.microsoft.com/office/powerpoint/2010/main" val="28188641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8FC935-5E5E-5ABD-0B46-B96F46FE8632}"/>
              </a:ext>
            </a:extLst>
          </p:cNvPr>
          <p:cNvSpPr>
            <a:spLocks noGrp="1"/>
          </p:cNvSpPr>
          <p:nvPr>
            <p:ph type="title"/>
          </p:nvPr>
        </p:nvSpPr>
        <p:spPr>
          <a:xfrm>
            <a:off x="4449934" y="702156"/>
            <a:ext cx="7157865" cy="774219"/>
          </a:xfrm>
        </p:spPr>
        <p:txBody>
          <a:bodyPr>
            <a:normAutofit/>
          </a:bodyPr>
          <a:lstStyle/>
          <a:p>
            <a:r>
              <a:rPr lang="en-GB" sz="3200">
                <a:solidFill>
                  <a:schemeClr val="accent1"/>
                </a:solidFill>
              </a:rPr>
              <a:t>Introduction </a:t>
            </a:r>
            <a:endParaRPr lang="en-US" sz="3200">
              <a:solidFill>
                <a:schemeClr val="accent1"/>
              </a:solidFill>
            </a:endParaRPr>
          </a:p>
        </p:txBody>
      </p:sp>
      <p:pic>
        <p:nvPicPr>
          <p:cNvPr id="4" name="Picture 4">
            <a:extLst>
              <a:ext uri="{FF2B5EF4-FFF2-40B4-BE49-F238E27FC236}">
                <a16:creationId xmlns:a16="http://schemas.microsoft.com/office/drawing/2014/main" id="{69936B0F-D81B-A0C1-D877-0B436A52E120}"/>
              </a:ext>
            </a:extLst>
          </p:cNvPr>
          <p:cNvPicPr>
            <a:picLocks noChangeAspect="1"/>
          </p:cNvPicPr>
          <p:nvPr/>
        </p:nvPicPr>
        <p:blipFill rotWithShape="1">
          <a:blip r:embed="rId2"/>
          <a:srcRect l="10826" r="28928"/>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5AE63"/>
          </a:solidFill>
          <a:ln>
            <a:solidFill>
              <a:srgbClr val="F5AE63"/>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1D4C0AF-7050-86BC-8B7D-5CC32EFAD145}"/>
              </a:ext>
            </a:extLst>
          </p:cNvPr>
          <p:cNvSpPr>
            <a:spLocks noGrp="1"/>
          </p:cNvSpPr>
          <p:nvPr>
            <p:ph idx="1"/>
          </p:nvPr>
        </p:nvSpPr>
        <p:spPr>
          <a:xfrm>
            <a:off x="4449934" y="1896533"/>
            <a:ext cx="7157866" cy="3962266"/>
          </a:xfrm>
        </p:spPr>
        <p:txBody>
          <a:bodyPr>
            <a:normAutofit/>
          </a:bodyPr>
          <a:lstStyle/>
          <a:p>
            <a:pPr>
              <a:buClr>
                <a:srgbClr val="F5AE63"/>
              </a:buClr>
            </a:pPr>
            <a:r>
              <a:rPr lang="en-US" sz="2400" dirty="0">
                <a:latin typeface="Arial" panose="020B0604020202020204" pitchFamily="34" charset="0"/>
                <a:cs typeface="Arial" panose="020B0604020202020204" pitchFamily="34" charset="0"/>
              </a:rPr>
              <a:t>Patients Examination is an essential part of medical education, through interaction with real patients, medical students learn the most important skills like critical thinking, diagnosis, and management of many diseases, in addition to leadership, empathy, communication, and professionalism. These skills are needed for the medical student to become an efficient physician.</a:t>
            </a:r>
          </a:p>
        </p:txBody>
      </p:sp>
    </p:spTree>
    <p:extLst>
      <p:ext uri="{BB962C8B-B14F-4D97-AF65-F5344CB8AC3E}">
        <p14:creationId xmlns:p14="http://schemas.microsoft.com/office/powerpoint/2010/main" val="17325497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60E1D-5240-CE7C-F03F-2EEE74DFCF2C}"/>
              </a:ext>
            </a:extLst>
          </p:cNvPr>
          <p:cNvSpPr>
            <a:spLocks noGrp="1"/>
          </p:cNvSpPr>
          <p:nvPr>
            <p:ph type="title"/>
          </p:nvPr>
        </p:nvSpPr>
        <p:spPr>
          <a:xfrm>
            <a:off x="4449934" y="702156"/>
            <a:ext cx="7157865" cy="805969"/>
          </a:xfrm>
        </p:spPr>
        <p:txBody>
          <a:bodyPr>
            <a:normAutofit/>
          </a:bodyPr>
          <a:lstStyle/>
          <a:p>
            <a:r>
              <a:rPr lang="en-GB" sz="3200">
                <a:solidFill>
                  <a:schemeClr val="accent1"/>
                </a:solidFill>
              </a:rPr>
              <a:t>Introduction </a:t>
            </a:r>
            <a:endParaRPr lang="en-US" sz="3200">
              <a:solidFill>
                <a:schemeClr val="accent1"/>
              </a:solidFill>
            </a:endParaRPr>
          </a:p>
        </p:txBody>
      </p:sp>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E0BB88"/>
          </a:solidFill>
          <a:ln>
            <a:solidFill>
              <a:srgbClr val="E0BB88"/>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3301F70-F098-59AF-E3AA-7CCFFB38EC55}"/>
              </a:ext>
            </a:extLst>
          </p:cNvPr>
          <p:cNvSpPr>
            <a:spLocks noGrp="1"/>
          </p:cNvSpPr>
          <p:nvPr>
            <p:ph idx="1"/>
          </p:nvPr>
        </p:nvSpPr>
        <p:spPr>
          <a:xfrm>
            <a:off x="4449934" y="2065345"/>
            <a:ext cx="7157866" cy="3962266"/>
          </a:xfrm>
        </p:spPr>
        <p:txBody>
          <a:bodyPr>
            <a:normAutofit/>
          </a:bodyPr>
          <a:lstStyle/>
          <a:p>
            <a:pPr>
              <a:buClr>
                <a:srgbClr val="E0BB88"/>
              </a:buClr>
            </a:pPr>
            <a:r>
              <a:rPr lang="en-US" sz="2400" dirty="0">
                <a:latin typeface="Arial" panose="020B0604020202020204" pitchFamily="34" charset="0"/>
                <a:cs typeface="Arial" panose="020B0604020202020204" pitchFamily="34" charset="0"/>
              </a:rPr>
              <a:t>Such a good relationship is needed to be built between the student and patient as well, to get the maximum benefit from clinical training.</a:t>
            </a:r>
          </a:p>
          <a:p>
            <a:pPr>
              <a:buClr>
                <a:srgbClr val="E0BB88"/>
              </a:buClr>
            </a:pPr>
            <a:r>
              <a:rPr lang="en-US" sz="2400" dirty="0">
                <a:latin typeface="Arial" panose="020B0604020202020204" pitchFamily="34" charset="0"/>
                <a:cs typeface="Arial" panose="020B0604020202020204" pitchFamily="34" charset="0"/>
              </a:rPr>
              <a:t>Focusing on patient’s rights increasingly causes difficulty in clinical teaching, a conflict can rise between patients’ needs and the requirements of medical education.  </a:t>
            </a:r>
            <a:endParaRPr lang="en-GB" sz="2400" dirty="0">
              <a:latin typeface="Arial" panose="020B0604020202020204" pitchFamily="34" charset="0"/>
              <a:cs typeface="Arial" panose="020B0604020202020204" pitchFamily="34" charset="0"/>
            </a:endParaRPr>
          </a:p>
          <a:p>
            <a:pPr>
              <a:buClr>
                <a:srgbClr val="E0BB88"/>
              </a:buClr>
            </a:pPr>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3FC896B-D98B-93C7-038B-8C031386EE50}"/>
              </a:ext>
            </a:extLst>
          </p:cNvPr>
          <p:cNvPicPr>
            <a:picLocks noChangeAspect="1"/>
          </p:cNvPicPr>
          <p:nvPr/>
        </p:nvPicPr>
        <p:blipFill rotWithShape="1">
          <a:blip r:embed="rId2"/>
          <a:srcRect l="29867" r="29222"/>
          <a:stretch/>
        </p:blipFill>
        <p:spPr>
          <a:xfrm>
            <a:off x="1" y="0"/>
            <a:ext cx="4206240" cy="6858000"/>
          </a:xfrm>
          <a:prstGeom prst="rect">
            <a:avLst/>
          </a:prstGeom>
        </p:spPr>
      </p:pic>
    </p:spTree>
    <p:extLst>
      <p:ext uri="{BB962C8B-B14F-4D97-AF65-F5344CB8AC3E}">
        <p14:creationId xmlns:p14="http://schemas.microsoft.com/office/powerpoint/2010/main" val="7033562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94B41B6-FC14-47A3-BEF0-81BB2D054863}"/>
              </a:ext>
            </a:extLst>
          </p:cNvPr>
          <p:cNvSpPr>
            <a:spLocks noGrp="1"/>
          </p:cNvSpPr>
          <p:nvPr>
            <p:ph type="title"/>
          </p:nvPr>
        </p:nvSpPr>
        <p:spPr>
          <a:xfrm>
            <a:off x="609906" y="702155"/>
            <a:ext cx="4299719" cy="766283"/>
          </a:xfrm>
        </p:spPr>
        <p:txBody>
          <a:bodyPr>
            <a:normAutofit/>
          </a:bodyPr>
          <a:lstStyle/>
          <a:p>
            <a:r>
              <a:rPr lang="en-GB" sz="4000" dirty="0">
                <a:solidFill>
                  <a:schemeClr val="tx2"/>
                </a:solidFill>
              </a:rPr>
              <a:t>Aim of study </a:t>
            </a:r>
            <a:endParaRPr lang="en-US" sz="4000" dirty="0">
              <a:solidFill>
                <a:schemeClr val="tx2"/>
              </a:solidFill>
            </a:endParaRPr>
          </a:p>
        </p:txBody>
      </p:sp>
      <p:sp>
        <p:nvSpPr>
          <p:cNvPr id="25" name="Rectangle 24">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1C6F2DF-0458-B816-C57F-445903362AC7}"/>
              </a:ext>
            </a:extLst>
          </p:cNvPr>
          <p:cNvSpPr>
            <a:spLocks noGrp="1"/>
          </p:cNvSpPr>
          <p:nvPr>
            <p:ph idx="1"/>
          </p:nvPr>
        </p:nvSpPr>
        <p:spPr>
          <a:xfrm>
            <a:off x="609906" y="1729677"/>
            <a:ext cx="5086006" cy="3634486"/>
          </a:xfrm>
        </p:spPr>
        <p:txBody>
          <a:bodyPr>
            <a:noAutofit/>
          </a:bodyPr>
          <a:lstStyle/>
          <a:p>
            <a:r>
              <a:rPr lang="en-US" sz="2400" dirty="0">
                <a:latin typeface="Arial" panose="020B0604020202020204" pitchFamily="34" charset="0"/>
                <a:cs typeface="Arial" panose="020B0604020202020204" pitchFamily="34" charset="0"/>
              </a:rPr>
              <a:t>to explore patients’ opinions, how they feel, and the degree of their comfort upon examination done by students. </a:t>
            </a:r>
            <a:endParaRPr lang="en-GB" sz="2400" dirty="0">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BB287B6B-1810-EA19-D93D-8A520AE008F8}"/>
              </a:ext>
            </a:extLst>
          </p:cNvPr>
          <p:cNvPicPr>
            <a:picLocks noChangeAspect="1"/>
          </p:cNvPicPr>
          <p:nvPr/>
        </p:nvPicPr>
        <p:blipFill>
          <a:blip r:embed="rId2"/>
          <a:stretch>
            <a:fillRect/>
          </a:stretch>
        </p:blipFill>
        <p:spPr>
          <a:xfrm>
            <a:off x="6496089" y="892656"/>
            <a:ext cx="4679415" cy="4679415"/>
          </a:xfrm>
          <a:prstGeom prst="rect">
            <a:avLst/>
          </a:prstGeom>
        </p:spPr>
      </p:pic>
    </p:spTree>
    <p:extLst>
      <p:ext uri="{BB962C8B-B14F-4D97-AF65-F5344CB8AC3E}">
        <p14:creationId xmlns:p14="http://schemas.microsoft.com/office/powerpoint/2010/main" val="31579272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111BC8-579F-974F-1BF4-D481EBA1115B}"/>
              </a:ext>
            </a:extLst>
          </p:cNvPr>
          <p:cNvSpPr>
            <a:spLocks noGrp="1"/>
          </p:cNvSpPr>
          <p:nvPr>
            <p:ph type="title"/>
          </p:nvPr>
        </p:nvSpPr>
        <p:spPr>
          <a:xfrm>
            <a:off x="4449934" y="702156"/>
            <a:ext cx="7157865" cy="726594"/>
          </a:xfrm>
        </p:spPr>
        <p:txBody>
          <a:bodyPr>
            <a:normAutofit/>
          </a:bodyPr>
          <a:lstStyle/>
          <a:p>
            <a:r>
              <a:rPr lang="en-GB" sz="3200">
                <a:solidFill>
                  <a:schemeClr val="accent1"/>
                </a:solidFill>
              </a:rPr>
              <a:t>Patients and methods </a:t>
            </a:r>
            <a:endParaRPr lang="en-US" sz="3200">
              <a:solidFill>
                <a:schemeClr val="accent1"/>
              </a:solidFill>
            </a:endParaRPr>
          </a:p>
        </p:txBody>
      </p:sp>
      <p:pic>
        <p:nvPicPr>
          <p:cNvPr id="4" name="Picture 4">
            <a:extLst>
              <a:ext uri="{FF2B5EF4-FFF2-40B4-BE49-F238E27FC236}">
                <a16:creationId xmlns:a16="http://schemas.microsoft.com/office/drawing/2014/main" id="{93E361E8-0954-2E4C-119E-154F818F1785}"/>
              </a:ext>
            </a:extLst>
          </p:cNvPr>
          <p:cNvPicPr>
            <a:picLocks noChangeAspect="1"/>
          </p:cNvPicPr>
          <p:nvPr/>
        </p:nvPicPr>
        <p:blipFill rotWithShape="1">
          <a:blip r:embed="rId2"/>
          <a:srcRect l="30453" r="29332" b="-1"/>
          <a:stretch/>
        </p:blipFill>
        <p:spPr>
          <a:xfrm>
            <a:off x="20" y="10"/>
            <a:ext cx="4131713" cy="685798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4" name="Rectangle 13">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C69E5D"/>
          </a:solidFill>
          <a:ln>
            <a:solidFill>
              <a:srgbClr val="C69E5D"/>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41810A9-C17B-C288-E525-F213D577832D}"/>
              </a:ext>
            </a:extLst>
          </p:cNvPr>
          <p:cNvSpPr>
            <a:spLocks noGrp="1"/>
          </p:cNvSpPr>
          <p:nvPr>
            <p:ph idx="1"/>
          </p:nvPr>
        </p:nvSpPr>
        <p:spPr>
          <a:xfrm>
            <a:off x="4449933" y="1785408"/>
            <a:ext cx="7157866" cy="3962266"/>
          </a:xfrm>
        </p:spPr>
        <p:txBody>
          <a:bodyPr>
            <a:noAutofit/>
          </a:bodyPr>
          <a:lstStyle/>
          <a:p>
            <a:pPr marL="0" indent="0">
              <a:buClr>
                <a:srgbClr val="C69E5D"/>
              </a:buClr>
              <a:buNone/>
            </a:pPr>
            <a:r>
              <a:rPr lang="en-US" sz="2000" b="1" dirty="0">
                <a:latin typeface="Arial" panose="020B0604020202020204" pitchFamily="34" charset="0"/>
                <a:cs typeface="Arial" panose="020B0604020202020204" pitchFamily="34" charset="0"/>
              </a:rPr>
              <a:t>Study design and setting</a:t>
            </a:r>
            <a:endParaRPr lang="en-GB" sz="2000" b="1" dirty="0">
              <a:latin typeface="Arial" panose="020B0604020202020204" pitchFamily="34" charset="0"/>
              <a:cs typeface="Arial" panose="020B0604020202020204" pitchFamily="34" charset="0"/>
            </a:endParaRPr>
          </a:p>
          <a:p>
            <a:pPr marL="0" indent="0">
              <a:buClr>
                <a:srgbClr val="C69E5D"/>
              </a:buClr>
              <a:buNone/>
            </a:pPr>
            <a:r>
              <a:rPr lang="en-US" sz="2000" dirty="0">
                <a:latin typeface="Arial" panose="020B0604020202020204" pitchFamily="34" charset="0"/>
                <a:cs typeface="Arial" panose="020B0604020202020204" pitchFamily="34" charset="0"/>
              </a:rPr>
              <a:t>An observational descriptive and analytic cross-sectional multicentric study, held in Mosul city between February 2023 and April 2023, in the Five major teaching hospitals in the city, </a:t>
            </a:r>
            <a:endParaRPr lang="en-GB" sz="2000" dirty="0">
              <a:latin typeface="Arial" panose="020B0604020202020204" pitchFamily="34" charset="0"/>
              <a:cs typeface="Arial" panose="020B0604020202020204" pitchFamily="34" charset="0"/>
            </a:endParaRPr>
          </a:p>
          <a:p>
            <a:pPr marL="0" indent="0">
              <a:buClr>
                <a:srgbClr val="C69E5D"/>
              </a:buClr>
              <a:buNone/>
            </a:pPr>
            <a:r>
              <a:rPr lang="en-US" sz="2000" b="1" dirty="0">
                <a:latin typeface="Arial" panose="020B0604020202020204" pitchFamily="34" charset="0"/>
                <a:cs typeface="Arial" panose="020B0604020202020204" pitchFamily="34" charset="0"/>
              </a:rPr>
              <a:t>Sample size calculation</a:t>
            </a:r>
            <a:endParaRPr lang="en-GB" sz="2000" b="1" dirty="0">
              <a:latin typeface="Arial" panose="020B0604020202020204" pitchFamily="34" charset="0"/>
              <a:cs typeface="Arial" panose="020B0604020202020204" pitchFamily="34" charset="0"/>
            </a:endParaRPr>
          </a:p>
          <a:p>
            <a:pPr marL="0" indent="0">
              <a:buClr>
                <a:srgbClr val="C69E5D"/>
              </a:buClr>
              <a:buNone/>
            </a:pPr>
            <a:r>
              <a:rPr lang="en-US" sz="2000" dirty="0">
                <a:latin typeface="Arial" panose="020B0604020202020204" pitchFamily="34" charset="0"/>
                <a:cs typeface="Arial" panose="020B0604020202020204" pitchFamily="34" charset="0"/>
              </a:rPr>
              <a:t>the sample size was calculated to be 161 patients, the total number is adjusted to 206.</a:t>
            </a:r>
            <a:endParaRPr lang="en-GB" sz="2000" dirty="0">
              <a:latin typeface="Arial" panose="020B0604020202020204" pitchFamily="34" charset="0"/>
              <a:cs typeface="Arial" panose="020B0604020202020204" pitchFamily="34" charset="0"/>
            </a:endParaRPr>
          </a:p>
          <a:p>
            <a:pPr marL="0" indent="0">
              <a:buClr>
                <a:srgbClr val="C69E5D"/>
              </a:buClr>
              <a:buNone/>
            </a:pPr>
            <a:r>
              <a:rPr lang="en-US" sz="2000" b="1" dirty="0">
                <a:latin typeface="Arial" panose="020B0604020202020204" pitchFamily="34" charset="0"/>
                <a:cs typeface="Arial" panose="020B0604020202020204" pitchFamily="34" charset="0"/>
              </a:rPr>
              <a:t>Statistical analysis</a:t>
            </a:r>
            <a:r>
              <a:rPr lang="en-US" sz="2000"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0" indent="0">
              <a:buClr>
                <a:srgbClr val="C69E5D"/>
              </a:buClr>
              <a:buNone/>
            </a:pPr>
            <a:r>
              <a:rPr lang="en-US" sz="2000" dirty="0">
                <a:latin typeface="Arial" panose="020B0604020202020204" pitchFamily="34" charset="0"/>
                <a:cs typeface="Arial" panose="020B0604020202020204" pitchFamily="34" charset="0"/>
              </a:rPr>
              <a:t>Data were saved by using Microsoft Excel 2020 and the statistical analysis was conducted using SPSS (Version 17).</a:t>
            </a:r>
          </a:p>
        </p:txBody>
      </p:sp>
    </p:spTree>
    <p:extLst>
      <p:ext uri="{BB962C8B-B14F-4D97-AF65-F5344CB8AC3E}">
        <p14:creationId xmlns:p14="http://schemas.microsoft.com/office/powerpoint/2010/main" val="10217715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91D5D-4FBC-823F-FF5E-16005D18C697}"/>
              </a:ext>
            </a:extLst>
          </p:cNvPr>
          <p:cNvSpPr>
            <a:spLocks noGrp="1"/>
          </p:cNvSpPr>
          <p:nvPr>
            <p:ph type="title"/>
          </p:nvPr>
        </p:nvSpPr>
        <p:spPr>
          <a:xfrm>
            <a:off x="4449934" y="702156"/>
            <a:ext cx="7157865" cy="718657"/>
          </a:xfrm>
        </p:spPr>
        <p:txBody>
          <a:bodyPr>
            <a:normAutofit/>
          </a:bodyPr>
          <a:lstStyle/>
          <a:p>
            <a:r>
              <a:rPr lang="en-GB" sz="3200">
                <a:solidFill>
                  <a:schemeClr val="accent1"/>
                </a:solidFill>
              </a:rPr>
              <a:t>Patients and methods </a:t>
            </a:r>
            <a:endParaRPr lang="en-US" sz="3200">
              <a:solidFill>
                <a:schemeClr val="accent1"/>
              </a:solidFill>
            </a:endParaRPr>
          </a:p>
        </p:txBody>
      </p:sp>
      <p:pic>
        <p:nvPicPr>
          <p:cNvPr id="7" name="Picture 4">
            <a:extLst>
              <a:ext uri="{FF2B5EF4-FFF2-40B4-BE49-F238E27FC236}">
                <a16:creationId xmlns:a16="http://schemas.microsoft.com/office/drawing/2014/main" id="{211B6A1E-6582-3A42-812F-69A266A4A36E}"/>
              </a:ext>
            </a:extLst>
          </p:cNvPr>
          <p:cNvPicPr>
            <a:picLocks noChangeAspect="1"/>
          </p:cNvPicPr>
          <p:nvPr/>
        </p:nvPicPr>
        <p:blipFill rotWithShape="1">
          <a:blip r:embed="rId2"/>
          <a:srcRect l="30453" r="29332" b="-1"/>
          <a:stretch/>
        </p:blipFill>
        <p:spPr>
          <a:xfrm>
            <a:off x="20" y="10"/>
            <a:ext cx="4131713" cy="685798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0" name="Rectangle 13">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C69E5D"/>
          </a:solidFill>
          <a:ln>
            <a:solidFill>
              <a:srgbClr val="C69E5D"/>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AD5518A-B9F8-FDCC-7028-D72FBD04EE93}"/>
              </a:ext>
            </a:extLst>
          </p:cNvPr>
          <p:cNvSpPr>
            <a:spLocks noGrp="1"/>
          </p:cNvSpPr>
          <p:nvPr>
            <p:ph idx="1"/>
          </p:nvPr>
        </p:nvSpPr>
        <p:spPr>
          <a:xfrm>
            <a:off x="4449934" y="1896533"/>
            <a:ext cx="7157866" cy="3962266"/>
          </a:xfrm>
        </p:spPr>
        <p:txBody>
          <a:bodyPr>
            <a:noAutofit/>
          </a:bodyPr>
          <a:lstStyle/>
          <a:p>
            <a:pPr marL="0" indent="0">
              <a:buClr>
                <a:srgbClr val="C69E5D"/>
              </a:buClr>
              <a:buNone/>
            </a:pPr>
            <a:r>
              <a:rPr lang="en-GB" sz="2000" b="1" dirty="0">
                <a:latin typeface="Arial" panose="020B0604020202020204" pitchFamily="34" charset="0"/>
                <a:cs typeface="Arial" panose="020B0604020202020204" pitchFamily="34" charset="0"/>
              </a:rPr>
              <a:t>Data collection</a:t>
            </a:r>
          </a:p>
          <a:p>
            <a:pPr marL="0" indent="0">
              <a:buClr>
                <a:srgbClr val="C69E5D"/>
              </a:buClr>
              <a:buNone/>
            </a:pPr>
            <a:r>
              <a:rPr lang="en-GB" sz="2000" dirty="0">
                <a:latin typeface="Arial" panose="020B0604020202020204" pitchFamily="34" charset="0"/>
                <a:cs typeface="Arial" panose="020B0604020202020204" pitchFamily="34" charset="0"/>
              </a:rPr>
              <a:t>a written questionnaire was used to collect information, direct face-to-face interviews were conducted, and Participants from different departments were included (Internal Medicine, Surgery, Obstetrics and Gynecology, and Pediatrics).</a:t>
            </a:r>
          </a:p>
          <a:p>
            <a:pPr marL="0" indent="0">
              <a:buClr>
                <a:srgbClr val="C69E5D"/>
              </a:buClr>
              <a:buNone/>
            </a:pPr>
            <a:r>
              <a:rPr lang="en-US" sz="2000" b="1" dirty="0">
                <a:latin typeface="Arial" panose="020B0604020202020204" pitchFamily="34" charset="0"/>
                <a:cs typeface="Arial" panose="020B0604020202020204" pitchFamily="34" charset="0"/>
              </a:rPr>
              <a:t>Ethical consideration</a:t>
            </a:r>
            <a:endParaRPr lang="en-GB" sz="2000" b="1" dirty="0">
              <a:latin typeface="Arial" panose="020B0604020202020204" pitchFamily="34" charset="0"/>
              <a:cs typeface="Arial" panose="020B0604020202020204" pitchFamily="34" charset="0"/>
            </a:endParaRPr>
          </a:p>
          <a:p>
            <a:pPr marL="0" indent="0">
              <a:buClr>
                <a:srgbClr val="C69E5D"/>
              </a:buClr>
              <a:buNone/>
            </a:pPr>
            <a:r>
              <a:rPr lang="en-US" sz="2000" dirty="0">
                <a:latin typeface="Arial" panose="020B0604020202020204" pitchFamily="34" charset="0"/>
                <a:cs typeface="Arial" panose="020B0604020202020204" pitchFamily="34" charset="0"/>
              </a:rPr>
              <a:t>Ethical approval was obtained from the ethical committee of the College of Medicine, Ninevah University, and informed consent was obtained from all the participants</a:t>
            </a:r>
            <a:r>
              <a:rPr lang="en-GB" sz="2000" dirty="0">
                <a:latin typeface="Arial" panose="020B0604020202020204" pitchFamily="34" charset="0"/>
                <a:cs typeface="Arial" panose="020B0604020202020204" pitchFamily="34" charset="0"/>
              </a:rPr>
              <a:t>.</a:t>
            </a:r>
          </a:p>
          <a:p>
            <a:pPr marL="0" indent="0">
              <a:buClr>
                <a:srgbClr val="C69E5D"/>
              </a:buClr>
              <a:buNone/>
            </a:pPr>
            <a:endParaRPr lang="en-US" sz="2000" dirty="0"/>
          </a:p>
        </p:txBody>
      </p:sp>
    </p:spTree>
    <p:extLst>
      <p:ext uri="{BB962C8B-B14F-4D97-AF65-F5344CB8AC3E}">
        <p14:creationId xmlns:p14="http://schemas.microsoft.com/office/powerpoint/2010/main" val="3194442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TotalTime>
  <Words>2386</Words>
  <Application>Microsoft Office PowerPoint</Application>
  <PresentationFormat>Widescreen</PresentationFormat>
  <Paragraphs>464</Paragraphs>
  <Slides>22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Gill Sans MT</vt:lpstr>
      <vt:lpstr>Wingdings 2</vt:lpstr>
      <vt:lpstr>Wingdings 3</vt:lpstr>
      <vt:lpstr>Dividend</vt:lpstr>
      <vt:lpstr>Office Theme</vt:lpstr>
      <vt:lpstr>PowerPoint Presentation</vt:lpstr>
      <vt:lpstr>Patients’ Perceptions Towards the Participation of Medical Students in Their Care</vt:lpstr>
      <vt:lpstr>Presented by</vt:lpstr>
      <vt:lpstr>Supervised by </vt:lpstr>
      <vt:lpstr>Introduction </vt:lpstr>
      <vt:lpstr>Introduction </vt:lpstr>
      <vt:lpstr>Aim of study </vt:lpstr>
      <vt:lpstr>Patients and methods </vt:lpstr>
      <vt:lpstr>Patients and methods </vt:lpstr>
      <vt:lpstr>Results </vt:lpstr>
      <vt:lpstr>PowerPoint Presentation</vt:lpstr>
      <vt:lpstr>PowerPoint Presentation</vt:lpstr>
      <vt:lpstr>PowerPoint Presentation</vt:lpstr>
      <vt:lpstr>PowerPoint Presentation</vt:lpstr>
      <vt:lpstr>Discussion </vt:lpstr>
      <vt:lpstr>Discussion </vt:lpstr>
      <vt:lpstr>Discussion </vt:lpstr>
      <vt:lpstr>Conclusion </vt:lpstr>
      <vt:lpstr>Recommendations </vt:lpstr>
      <vt:lpstr>Recommendations </vt:lpstr>
      <vt:lpstr>Any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influencing mother's decision to the feeding pattern of infants in Iraq in 2022</dc:title>
  <dc:creator>Karam Allah</dc:creator>
  <cp:lastModifiedBy>nouas</cp:lastModifiedBy>
  <cp:revision>22</cp:revision>
  <dcterms:created xsi:type="dcterms:W3CDTF">2022-12-27T13:39:21Z</dcterms:created>
  <dcterms:modified xsi:type="dcterms:W3CDTF">2023-05-06T16:28:30Z</dcterms:modified>
</cp:coreProperties>
</file>