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13716000" cx="24384000"/>
  <p:notesSz cx="6858000" cy="9144000"/>
  <p:defaultTextStyle>
    <a:defPPr defTabSz="914400" hangingPunct="0" indent="0" latinLnBrk="1" lvl="0" marL="0" marR="0" rtl="0" algn="l" fontAlgn="auto">
      <a:lnSpc>
        <a:spcPct val="100000"/>
      </a:lnSpc>
      <a:spcBef>
        <a:spcPts val="0"/>
      </a:spcBef>
      <a:spcAft>
        <a:spcPts val="0"/>
      </a:spcAft>
      <a:buClrTx/>
      <a:buSzTx/>
      <a:buFontTx/>
      <a:buNone/>
      <a:tabLst/>
      <a:defRPr b="0" i="0" kumimoji="0" normalizeH="0" spc="0" sz="1800" u="none" cap="none" strike="noStrike">
        <a:ln>
          <a:noFill/>
        </a:ln>
        <a:solidFill>
          <a:srgbClr val="000000"/>
        </a:solidFill>
        <a:effectLst/>
      </a:defRPr>
    </a:defPPr>
    <a:lvl1pPr defTabSz="2438338" hangingPunct="0" indent="0" latinLnBrk="0" lvl="0" marL="0" marR="0" rtl="0" algn="ctr" fontAlgn="auto">
      <a:lnSpc>
        <a:spcPct val="100000"/>
      </a:lnSpc>
      <a:spcBef>
        <a:spcPts val="0"/>
      </a:spcBef>
      <a:spcAft>
        <a:spcPts val="0"/>
      </a:spcAft>
      <a:buClrTx/>
      <a:buSzTx/>
      <a:buFontTx/>
      <a:buNone/>
      <a:tabLst/>
      <a:defRPr b="0" i="0" kumimoji="0" normalizeH="0" spc="0" sz="2400" u="none" cap="none" strike="noStrike">
        <a:ln>
          <a:noFill/>
        </a:ln>
        <a:solidFill>
          <a:srgbClr val="5E5E5E"/>
        </a:solidFill>
        <a:effectLst/>
        <a:latin typeface="+mn-lt"/>
        <a:ea typeface="+mn-ea"/>
        <a:cs typeface="+mn-cs"/>
        <a:sym typeface="Helvetica Neue"/>
      </a:defRPr>
    </a:lvl1pPr>
    <a:lvl2pPr defTabSz="2438338" hangingPunct="0" indent="457200" latinLnBrk="0" lvl="1" marL="0" marR="0" rtl="0" algn="ctr" fontAlgn="auto">
      <a:lnSpc>
        <a:spcPct val="100000"/>
      </a:lnSpc>
      <a:spcBef>
        <a:spcPts val="0"/>
      </a:spcBef>
      <a:spcAft>
        <a:spcPts val="0"/>
      </a:spcAft>
      <a:buClrTx/>
      <a:buSzTx/>
      <a:buFontTx/>
      <a:buNone/>
      <a:tabLst/>
      <a:defRPr b="0" i="0" kumimoji="0" normalizeH="0" spc="0" sz="2400" u="none" cap="none" strike="noStrike">
        <a:ln>
          <a:noFill/>
        </a:ln>
        <a:solidFill>
          <a:srgbClr val="5E5E5E"/>
        </a:solidFill>
        <a:effectLst/>
        <a:latin typeface="+mn-lt"/>
        <a:ea typeface="+mn-ea"/>
        <a:cs typeface="+mn-cs"/>
        <a:sym typeface="Helvetica Neue"/>
      </a:defRPr>
    </a:lvl2pPr>
    <a:lvl3pPr defTabSz="2438338" hangingPunct="0" indent="914400" latinLnBrk="0" lvl="2" marL="0" marR="0" rtl="0" algn="ctr" fontAlgn="auto">
      <a:lnSpc>
        <a:spcPct val="100000"/>
      </a:lnSpc>
      <a:spcBef>
        <a:spcPts val="0"/>
      </a:spcBef>
      <a:spcAft>
        <a:spcPts val="0"/>
      </a:spcAft>
      <a:buClrTx/>
      <a:buSzTx/>
      <a:buFontTx/>
      <a:buNone/>
      <a:tabLst/>
      <a:defRPr b="0" i="0" kumimoji="0" normalizeH="0" spc="0" sz="2400" u="none" cap="none" strike="noStrike">
        <a:ln>
          <a:noFill/>
        </a:ln>
        <a:solidFill>
          <a:srgbClr val="5E5E5E"/>
        </a:solidFill>
        <a:effectLst/>
        <a:latin typeface="+mn-lt"/>
        <a:ea typeface="+mn-ea"/>
        <a:cs typeface="+mn-cs"/>
        <a:sym typeface="Helvetica Neue"/>
      </a:defRPr>
    </a:lvl3pPr>
    <a:lvl4pPr defTabSz="2438338" hangingPunct="0" indent="1371600" latinLnBrk="0" lvl="3" marL="0" marR="0" rtl="0" algn="ctr" fontAlgn="auto">
      <a:lnSpc>
        <a:spcPct val="100000"/>
      </a:lnSpc>
      <a:spcBef>
        <a:spcPts val="0"/>
      </a:spcBef>
      <a:spcAft>
        <a:spcPts val="0"/>
      </a:spcAft>
      <a:buClrTx/>
      <a:buSzTx/>
      <a:buFontTx/>
      <a:buNone/>
      <a:tabLst/>
      <a:defRPr b="0" i="0" kumimoji="0" normalizeH="0" spc="0" sz="2400" u="none" cap="none" strike="noStrike">
        <a:ln>
          <a:noFill/>
        </a:ln>
        <a:solidFill>
          <a:srgbClr val="5E5E5E"/>
        </a:solidFill>
        <a:effectLst/>
        <a:latin typeface="+mn-lt"/>
        <a:ea typeface="+mn-ea"/>
        <a:cs typeface="+mn-cs"/>
        <a:sym typeface="Helvetica Neue"/>
      </a:defRPr>
    </a:lvl4pPr>
    <a:lvl5pPr defTabSz="2438338" hangingPunct="0" indent="1828800" latinLnBrk="0" lvl="4" marL="0" marR="0" rtl="0" algn="ctr" fontAlgn="auto">
      <a:lnSpc>
        <a:spcPct val="100000"/>
      </a:lnSpc>
      <a:spcBef>
        <a:spcPts val="0"/>
      </a:spcBef>
      <a:spcAft>
        <a:spcPts val="0"/>
      </a:spcAft>
      <a:buClrTx/>
      <a:buSzTx/>
      <a:buFontTx/>
      <a:buNone/>
      <a:tabLst/>
      <a:defRPr b="0" i="0" kumimoji="0" normalizeH="0" spc="0" sz="2400" u="none" cap="none" strike="noStrike">
        <a:ln>
          <a:noFill/>
        </a:ln>
        <a:solidFill>
          <a:srgbClr val="5E5E5E"/>
        </a:solidFill>
        <a:effectLst/>
        <a:latin typeface="+mn-lt"/>
        <a:ea typeface="+mn-ea"/>
        <a:cs typeface="+mn-cs"/>
        <a:sym typeface="Helvetica Neue"/>
      </a:defRPr>
    </a:lvl5pPr>
    <a:lvl6pPr defTabSz="2438338" hangingPunct="0" indent="2286000" latinLnBrk="0" lvl="5" marL="0" marR="0" rtl="0" algn="ctr" fontAlgn="auto">
      <a:lnSpc>
        <a:spcPct val="100000"/>
      </a:lnSpc>
      <a:spcBef>
        <a:spcPts val="0"/>
      </a:spcBef>
      <a:spcAft>
        <a:spcPts val="0"/>
      </a:spcAft>
      <a:buClrTx/>
      <a:buSzTx/>
      <a:buFontTx/>
      <a:buNone/>
      <a:tabLst/>
      <a:defRPr b="0" i="0" kumimoji="0" normalizeH="0" spc="0" sz="2400" u="none" cap="none" strike="noStrike">
        <a:ln>
          <a:noFill/>
        </a:ln>
        <a:solidFill>
          <a:srgbClr val="5E5E5E"/>
        </a:solidFill>
        <a:effectLst/>
        <a:latin typeface="+mn-lt"/>
        <a:ea typeface="+mn-ea"/>
        <a:cs typeface="+mn-cs"/>
        <a:sym typeface="Helvetica Neue"/>
      </a:defRPr>
    </a:lvl6pPr>
    <a:lvl7pPr defTabSz="2438338" hangingPunct="0" indent="2743200" latinLnBrk="0" lvl="6" marL="0" marR="0" rtl="0" algn="ctr" fontAlgn="auto">
      <a:lnSpc>
        <a:spcPct val="100000"/>
      </a:lnSpc>
      <a:spcBef>
        <a:spcPts val="0"/>
      </a:spcBef>
      <a:spcAft>
        <a:spcPts val="0"/>
      </a:spcAft>
      <a:buClrTx/>
      <a:buSzTx/>
      <a:buFontTx/>
      <a:buNone/>
      <a:tabLst/>
      <a:defRPr b="0" i="0" kumimoji="0" normalizeH="0" spc="0" sz="2400" u="none" cap="none" strike="noStrike">
        <a:ln>
          <a:noFill/>
        </a:ln>
        <a:solidFill>
          <a:srgbClr val="5E5E5E"/>
        </a:solidFill>
        <a:effectLst/>
        <a:latin typeface="+mn-lt"/>
        <a:ea typeface="+mn-ea"/>
        <a:cs typeface="+mn-cs"/>
        <a:sym typeface="Helvetica Neue"/>
      </a:defRPr>
    </a:lvl7pPr>
    <a:lvl8pPr defTabSz="2438338" hangingPunct="0" indent="3200400" latinLnBrk="0" lvl="7" marL="0" marR="0" rtl="0" algn="ctr" fontAlgn="auto">
      <a:lnSpc>
        <a:spcPct val="100000"/>
      </a:lnSpc>
      <a:spcBef>
        <a:spcPts val="0"/>
      </a:spcBef>
      <a:spcAft>
        <a:spcPts val="0"/>
      </a:spcAft>
      <a:buClrTx/>
      <a:buSzTx/>
      <a:buFontTx/>
      <a:buNone/>
      <a:tabLst/>
      <a:defRPr b="0" i="0" kumimoji="0" normalizeH="0" spc="0" sz="2400" u="none" cap="none" strike="noStrike">
        <a:ln>
          <a:noFill/>
        </a:ln>
        <a:solidFill>
          <a:srgbClr val="5E5E5E"/>
        </a:solidFill>
        <a:effectLst/>
        <a:latin typeface="+mn-lt"/>
        <a:ea typeface="+mn-ea"/>
        <a:cs typeface="+mn-cs"/>
        <a:sym typeface="Helvetica Neue"/>
      </a:defRPr>
    </a:lvl8pPr>
    <a:lvl9pPr defTabSz="2438338" hangingPunct="0" indent="3657600" latinLnBrk="0" lvl="8" marL="0" marR="0" rtl="0" algn="ctr" fontAlgn="auto">
      <a:lnSpc>
        <a:spcPct val="100000"/>
      </a:lnSpc>
      <a:spcBef>
        <a:spcPts val="0"/>
      </a:spcBef>
      <a:spcAft>
        <a:spcPts val="0"/>
      </a:spcAft>
      <a:buClrTx/>
      <a:buSzTx/>
      <a:buFontTx/>
      <a:buNone/>
      <a:tabLst/>
      <a:defRPr b="0" i="0" kumimoji="0" normalizeH="0" spc="0" sz="2400" u="none" cap="none" strike="noStrike">
        <a:ln>
          <a:noFill/>
        </a:ln>
        <a:solidFill>
          <a:srgbClr val="5E5E5E"/>
        </a:solidFill>
        <a:effectLst/>
        <a:latin typeface="+mn-lt"/>
        <a:ea typeface="+mn-ea"/>
        <a:cs typeface="+mn-cs"/>
        <a:sym typeface="Helvetica Neue"/>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Low angle exterior view of a modern building facade covered with aluminum discs under a clear, blue sky"/>
          <p:cNvSpPr>
            <a:spLocks noGrp="1"/>
          </p:cNvSpPr>
          <p:nvPr>
            <p:ph type="pic" sz="quarter" idx="21"/>
          </p:nvPr>
        </p:nvSpPr>
        <p:spPr>
          <a:xfrm>
            <a:off x="15417800" y="1270000"/>
            <a:ext cx="8144934" cy="5410200"/>
          </a:xfrm>
          <a:prstGeom prst="rect">
            <a:avLst/>
          </a:prstGeom>
        </p:spPr>
        <p:txBody>
          <a:bodyPr lIns="91439" tIns="45719" rIns="91439" bIns="45719">
            <a:noAutofit/>
          </a:bodyPr>
          <a:lstStyle/>
          <a:p>
            <a:endParaRPr/>
          </a:p>
        </p:txBody>
      </p:sp>
      <p:sp>
        <p:nvSpPr>
          <p:cNvPr id="125" name="Low angle view of a modern, curved building under a cloudy sky"/>
          <p:cNvSpPr>
            <a:spLocks noGrp="1"/>
          </p:cNvSpPr>
          <p:nvPr>
            <p:ph type="pic" sz="quarter" idx="22"/>
          </p:nvPr>
        </p:nvSpPr>
        <p:spPr>
          <a:xfrm>
            <a:off x="15443200" y="7086600"/>
            <a:ext cx="8138580" cy="5422900"/>
          </a:xfrm>
          <a:prstGeom prst="rect">
            <a:avLst/>
          </a:prstGeom>
        </p:spPr>
        <p:txBody>
          <a:bodyPr lIns="91439" tIns="45719" rIns="91439" bIns="45719">
            <a:noAutofit/>
          </a:bodyPr>
          <a:lstStyle/>
          <a:p>
            <a:endParaRPr/>
          </a:p>
        </p:txBody>
      </p:sp>
      <p:sp>
        <p:nvSpPr>
          <p:cNvPr id="126" name="View from inside a modern white building with glass panels, looking up to a bright, partly cloudy sky"/>
          <p:cNvSpPr>
            <a:spLocks noGrp="1"/>
          </p:cNvSpPr>
          <p:nvPr>
            <p:ph type="pic" idx="23"/>
          </p:nvPr>
        </p:nvSpPr>
        <p:spPr>
          <a:xfrm>
            <a:off x="-124635" y="1270000"/>
            <a:ext cx="16840169" cy="11243712"/>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34" name="Low angle view of the Azadi Tower in Tehran, Iran against a clear, bright sky"/>
          <p:cNvSpPr>
            <a:spLocks noGrp="1"/>
          </p:cNvSpPr>
          <p:nvPr>
            <p:ph type="pic" idx="21"/>
          </p:nvPr>
        </p:nvSpPr>
        <p:spPr>
          <a:xfrm>
            <a:off x="0" y="-1282700"/>
            <a:ext cx="24384000" cy="162814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bg>
      <p:bgPr>
        <a:solidFill>
          <a:srgbClr val="FFFFFF"/>
        </a:solidFill>
        <a:effectLst/>
      </p:bgPr>
    </p:bg>
    <p:spTree>
      <p:nvGrpSpPr>
        <p:cNvPr id="1" name=""/>
        <p:cNvGrpSpPr/>
        <p:nvPr/>
      </p:nvGrpSpPr>
      <p:grpSpPr>
        <a:xfrm>
          <a:off x="0" y="0"/>
          <a:ext cx="0" cy="0"/>
          <a:chOff x="0" y="0"/>
          <a:chExt cx="0" cy="0"/>
        </a:xfrm>
      </p:grpSpPr>
      <p:sp>
        <p:nvSpPr>
          <p:cNvPr id="21" name="View from inside a stone structure, looking out toward stairs and a clear, blue sky"/>
          <p:cNvSpPr>
            <a:spLocks noGrp="1"/>
          </p:cNvSpPr>
          <p:nvPr>
            <p:ph type="pic" idx="21"/>
          </p:nvPr>
        </p:nvSpPr>
        <p:spPr>
          <a:xfrm>
            <a:off x="0" y="-1270000"/>
            <a:ext cx="24384000" cy="16272934"/>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a:spLocks noGrp="1"/>
          </p:cNvSpPr>
          <p:nvPr>
            <p:ph type="pic" idx="21"/>
          </p:nvPr>
        </p:nvSpPr>
        <p:spPr>
          <a:xfrm>
            <a:off x="9271000" y="1270000"/>
            <a:ext cx="16764000" cy="111760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Small section of a modern shell bridge in Qingdao, Shandong, China with a partly cloudy sky above"/>
          <p:cNvSpPr>
            <a:spLocks noGrp="1"/>
          </p:cNvSpPr>
          <p:nvPr>
            <p:ph type="pic" idx="22"/>
          </p:nvPr>
        </p:nvSpPr>
        <p:spPr>
          <a:xfrm>
            <a:off x="9271000" y="1263848"/>
            <a:ext cx="16773843" cy="11188205"/>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image" Target="../media/image1.png" /><Relationship Id="rId2" Type="http://schemas.openxmlformats.org/officeDocument/2006/relationships/slideLayout" Target="../slideLayouts/slideLayout2.xml" /><Relationship Id="rId16"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png" /><Relationship Id="rId1" Type="http://schemas.openxmlformats.org/officeDocument/2006/relationships/slideLayout" Target="../slideLayouts/slideLayout1.xml" /><Relationship Id="rId5" Type="http://schemas.openxmlformats.org/officeDocument/2006/relationships/image" Target="../media/image5.jpeg" /><Relationship Id="rId4" Type="http://schemas.openxmlformats.org/officeDocument/2006/relationships/image" Target="../media/image4.jpe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3.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15.xml" /></Relationships>
</file>

<file path=ppt/slides/_rels/slide1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15.xml" /></Relationships>
</file>

<file path=ppt/slides/_rels/slide15.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5.xml" /></Relationships>
</file>

<file path=ppt/slides/_rels/slide1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1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2.png" /><Relationship Id="rId1" Type="http://schemas.openxmlformats.org/officeDocument/2006/relationships/slideLayout" Target="../slideLayouts/slideLayout15.xml" /></Relationships>
</file>

<file path=ppt/slides/_rels/slide20.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15.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15.xml" /><Relationship Id="rId5" Type="http://schemas.openxmlformats.org/officeDocument/2006/relationships/image" Target="../media/image10.jpeg" /><Relationship Id="rId4" Type="http://schemas.openxmlformats.org/officeDocument/2006/relationships/image" Target="../media/image9.jpe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15.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1" name="IMG_0489.jpeg" descr="IMG_0489.jpeg"/>
          <p:cNvPicPr>
            <a:picLocks noChangeAspect="1"/>
          </p:cNvPicPr>
          <p:nvPr/>
        </p:nvPicPr>
        <p:blipFill>
          <a:blip r:embed="rId3"/>
          <a:stretch>
            <a:fillRect/>
          </a:stretch>
        </p:blipFill>
        <p:spPr>
          <a:xfrm>
            <a:off x="5558958" y="73503"/>
            <a:ext cx="13475588" cy="13795957"/>
          </a:xfrm>
          <a:prstGeom prst="rect">
            <a:avLst/>
          </a:prstGeom>
          <a:ln w="12700">
            <a:miter lim="400000"/>
          </a:ln>
        </p:spPr>
      </p:pic>
      <p:pic>
        <p:nvPicPr>
          <p:cNvPr id="152" name="IMG_0491.jpeg" descr="IMG_0491.jpeg"/>
          <p:cNvPicPr>
            <a:picLocks noChangeAspect="1"/>
          </p:cNvPicPr>
          <p:nvPr/>
        </p:nvPicPr>
        <p:blipFill>
          <a:blip r:embed="rId4"/>
          <a:stretch>
            <a:fillRect/>
          </a:stretch>
        </p:blipFill>
        <p:spPr>
          <a:xfrm>
            <a:off x="243467" y="335126"/>
            <a:ext cx="4712104" cy="4891721"/>
          </a:xfrm>
          <a:prstGeom prst="rect">
            <a:avLst/>
          </a:prstGeom>
          <a:ln w="12700">
            <a:miter lim="400000"/>
          </a:ln>
        </p:spPr>
      </p:pic>
      <p:pic>
        <p:nvPicPr>
          <p:cNvPr id="153" name="IMG_0490.jpeg" descr="IMG_0490.jpeg"/>
          <p:cNvPicPr>
            <a:picLocks noChangeAspect="1"/>
          </p:cNvPicPr>
          <p:nvPr/>
        </p:nvPicPr>
        <p:blipFill>
          <a:blip r:embed="rId5"/>
          <a:stretch>
            <a:fillRect/>
          </a:stretch>
        </p:blipFill>
        <p:spPr>
          <a:xfrm>
            <a:off x="20248709" y="0"/>
            <a:ext cx="4015052" cy="556197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Discussion:…"/>
          <p:cNvSpPr txBox="1">
            <a:spLocks noGrp="1"/>
          </p:cNvSpPr>
          <p:nvPr>
            <p:ph type="title" idx="4294967295"/>
          </p:nvPr>
        </p:nvSpPr>
        <p:spPr>
          <a:xfrm>
            <a:off x="7720" y="23354"/>
            <a:ext cx="24368560" cy="13779334"/>
          </a:xfrm>
          <a:prstGeom prst="rect">
            <a:avLst/>
          </a:prstGeom>
        </p:spPr>
        <p:txBody>
          <a:bodyPr/>
          <a:lstStyle/>
          <a:p>
            <a:pPr>
              <a:defRPr>
                <a:solidFill>
                  <a:srgbClr val="E22400"/>
                </a:solidFill>
              </a:defRPr>
            </a:pPr>
            <a:r>
              <a:rPr dirty="0"/>
              <a:t> </a:t>
            </a:r>
          </a:p>
          <a:p>
            <a:pPr>
              <a:defRPr>
                <a:solidFill>
                  <a:srgbClr val="E22400"/>
                </a:solidFill>
              </a:defRPr>
            </a:pPr>
            <a:r>
              <a:rPr dirty="0"/>
              <a:t> Discussion: </a:t>
            </a:r>
          </a:p>
          <a:p>
            <a:pPr>
              <a:defRPr>
                <a:solidFill>
                  <a:srgbClr val="E22400"/>
                </a:solidFill>
              </a:defRPr>
            </a:pPr>
            <a:endParaRPr dirty="0"/>
          </a:p>
          <a:p>
            <a:pPr>
              <a:defRPr sz="7000" spc="-140"/>
            </a:pPr>
            <a:r>
              <a:rPr dirty="0"/>
              <a:t>Discussing results according to sex (Table 1) (Figure 2 &amp; 3) :-</a:t>
            </a:r>
          </a:p>
          <a:p>
            <a:pPr>
              <a:defRPr>
                <a:solidFill>
                  <a:srgbClr val="E22400"/>
                </a:solidFill>
              </a:defRPr>
            </a:pPr>
            <a:endParaRPr dirty="0"/>
          </a:p>
          <a:p>
            <a:pPr>
              <a:defRPr sz="7000" b="0" spc="-140">
                <a:solidFill>
                  <a:srgbClr val="1A0A52"/>
                </a:solidFill>
              </a:defRPr>
            </a:pPr>
            <a:r>
              <a:rPr dirty="0"/>
              <a:t>There was 50 samples involved in our study the majority of samples are females 70% (n=35 ) and males 30% (n=15) ,and the most common bacteria are Escherichia coli 38% (n=19),Staphylococcus aureus 18%(n=9) and </a:t>
            </a:r>
            <a:r>
              <a:rPr dirty="0" err="1"/>
              <a:t>Enterobacter</a:t>
            </a:r>
            <a:r>
              <a:rPr dirty="0"/>
              <a:t> 14%(n=7).</a:t>
            </a: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G_0494.jpeg" descr="IMG_0494.jpeg"/>
          <p:cNvPicPr>
            <a:picLocks noChangeAspect="1"/>
          </p:cNvPicPr>
          <p:nvPr/>
        </p:nvPicPr>
        <p:blipFill>
          <a:blip r:embed="rId2"/>
          <a:srcRect/>
          <a:stretch>
            <a:fillRect/>
          </a:stretch>
        </p:blipFill>
        <p:spPr>
          <a:xfrm>
            <a:off x="-288330" y="69698"/>
            <a:ext cx="24960660" cy="14510148"/>
          </a:xfrm>
          <a:custGeom>
            <a:avLst/>
            <a:gdLst/>
            <a:ahLst/>
            <a:cxnLst>
              <a:cxn ang="0">
                <a:pos x="wd2" y="hd2"/>
              </a:cxn>
              <a:cxn ang="5400000">
                <a:pos x="wd2" y="hd2"/>
              </a:cxn>
              <a:cxn ang="10800000">
                <a:pos x="wd2" y="hd2"/>
              </a:cxn>
              <a:cxn ang="16200000">
                <a:pos x="wd2" y="hd2"/>
              </a:cxn>
            </a:cxnLst>
            <a:rect l="0" t="0" r="r" b="b"/>
            <a:pathLst>
              <a:path w="21600" h="21600" extrusionOk="0">
                <a:moveTo>
                  <a:pt x="77" y="0"/>
                </a:moveTo>
                <a:cubicBezTo>
                  <a:pt x="9" y="0"/>
                  <a:pt x="0" y="1259"/>
                  <a:pt x="0" y="10800"/>
                </a:cubicBezTo>
                <a:cubicBezTo>
                  <a:pt x="0" y="20341"/>
                  <a:pt x="9" y="21600"/>
                  <a:pt x="77" y="21600"/>
                </a:cubicBezTo>
                <a:cubicBezTo>
                  <a:pt x="145" y="21600"/>
                  <a:pt x="154" y="20341"/>
                  <a:pt x="154" y="10800"/>
                </a:cubicBezTo>
                <a:cubicBezTo>
                  <a:pt x="154" y="1259"/>
                  <a:pt x="145" y="0"/>
                  <a:pt x="77" y="0"/>
                </a:cubicBezTo>
                <a:close/>
                <a:moveTo>
                  <a:pt x="21523" y="0"/>
                </a:moveTo>
                <a:cubicBezTo>
                  <a:pt x="21455" y="0"/>
                  <a:pt x="21446" y="1259"/>
                  <a:pt x="21446" y="10800"/>
                </a:cubicBezTo>
                <a:cubicBezTo>
                  <a:pt x="21446" y="20341"/>
                  <a:pt x="21455" y="21600"/>
                  <a:pt x="21523" y="21600"/>
                </a:cubicBezTo>
                <a:cubicBezTo>
                  <a:pt x="21591" y="21600"/>
                  <a:pt x="21600" y="20341"/>
                  <a:pt x="21600" y="10800"/>
                </a:cubicBezTo>
                <a:cubicBezTo>
                  <a:pt x="21600" y="1259"/>
                  <a:pt x="21591" y="0"/>
                  <a:pt x="21523" y="0"/>
                </a:cubicBezTo>
                <a:close/>
                <a:moveTo>
                  <a:pt x="3292" y="2656"/>
                </a:moveTo>
                <a:lnTo>
                  <a:pt x="3292" y="11066"/>
                </a:lnTo>
                <a:lnTo>
                  <a:pt x="3292" y="19476"/>
                </a:lnTo>
                <a:lnTo>
                  <a:pt x="10800" y="19476"/>
                </a:lnTo>
                <a:lnTo>
                  <a:pt x="18308" y="19476"/>
                </a:lnTo>
                <a:lnTo>
                  <a:pt x="18308" y="11066"/>
                </a:lnTo>
                <a:lnTo>
                  <a:pt x="18308" y="2656"/>
                </a:lnTo>
                <a:lnTo>
                  <a:pt x="10800" y="2656"/>
                </a:lnTo>
                <a:lnTo>
                  <a:pt x="3292" y="2656"/>
                </a:lnTo>
                <a:close/>
              </a:path>
            </a:pathLst>
          </a:custGeom>
          <a:ln w="12700">
            <a:miter lim="400000"/>
          </a:ln>
        </p:spPr>
      </p:pic>
      <p:sp>
        <p:nvSpPr>
          <p:cNvPr id="175" name="Figure 1"/>
          <p:cNvSpPr txBox="1">
            <a:spLocks noGrp="1"/>
          </p:cNvSpPr>
          <p:nvPr>
            <p:ph type="title" idx="4294967295"/>
          </p:nvPr>
        </p:nvSpPr>
        <p:spPr>
          <a:xfrm>
            <a:off x="10067497" y="554381"/>
            <a:ext cx="4249006" cy="1405927"/>
          </a:xfrm>
          <a:prstGeom prst="rect">
            <a:avLst/>
          </a:prstGeom>
        </p:spPr>
        <p:txBody>
          <a:bodyPr/>
          <a:lstStyle>
            <a:lvl1pPr>
              <a:defRPr sz="8000" spc="-159">
                <a:solidFill>
                  <a:srgbClr val="E22400"/>
                </a:solidFill>
              </a:defRPr>
            </a:lvl1pPr>
          </a:lstStyle>
          <a:p>
            <a:r>
              <a:t>Figure 1 </a:t>
            </a: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Discussing results according to age (Figure 1) :-…"/>
          <p:cNvSpPr txBox="1">
            <a:spLocks noGrp="1"/>
          </p:cNvSpPr>
          <p:nvPr>
            <p:ph type="title" idx="4294967295"/>
          </p:nvPr>
        </p:nvSpPr>
        <p:spPr>
          <a:xfrm>
            <a:off x="-127579" y="4825"/>
            <a:ext cx="24540917" cy="13706350"/>
          </a:xfrm>
          <a:prstGeom prst="rect">
            <a:avLst/>
          </a:prstGeom>
        </p:spPr>
        <p:txBody>
          <a:bodyPr/>
          <a:lstStyle/>
          <a:p>
            <a:pPr>
              <a:defRPr sz="7000" spc="-140"/>
            </a:pPr>
            <a:r>
              <a:rPr dirty="0"/>
              <a:t>  </a:t>
            </a:r>
          </a:p>
          <a:p>
            <a:pPr>
              <a:defRPr sz="7000" spc="-140"/>
            </a:pPr>
            <a:r>
              <a:rPr dirty="0"/>
              <a:t>  </a:t>
            </a:r>
            <a:br>
              <a:rPr lang="ar-SA" dirty="0"/>
            </a:br>
            <a:r>
              <a:rPr dirty="0"/>
              <a:t>Discussing results according to age (Figure 1) :-</a:t>
            </a:r>
          </a:p>
          <a:p>
            <a:pPr>
              <a:defRPr sz="7000" spc="-140"/>
            </a:pPr>
            <a:endParaRPr dirty="0"/>
          </a:p>
          <a:p>
            <a:pPr algn="just">
              <a:defRPr sz="7000" b="0" spc="-140"/>
            </a:pPr>
            <a:r>
              <a:rPr dirty="0"/>
              <a:t> </a:t>
            </a:r>
            <a:br>
              <a:rPr lang="ar-SA" dirty="0"/>
            </a:br>
            <a:r>
              <a:rPr dirty="0">
                <a:solidFill>
                  <a:srgbClr val="1A0A52"/>
                </a:solidFill>
              </a:rPr>
              <a:t>The results of the current study showed that the highest </a:t>
            </a:r>
          </a:p>
          <a:p>
            <a:pPr algn="just">
              <a:defRPr sz="7000" b="0" spc="-140">
                <a:solidFill>
                  <a:srgbClr val="1A0A52"/>
                </a:solidFill>
              </a:defRPr>
            </a:pPr>
            <a:r>
              <a:rPr dirty="0"/>
              <a:t> incidence of urinary tract infections among hospital visitors in     the Mosul city was within the age group (21- 30) years for </a:t>
            </a:r>
          </a:p>
          <a:p>
            <a:pPr algn="just">
              <a:defRPr sz="7000" b="0" spc="-140">
                <a:solidFill>
                  <a:srgbClr val="1A0A52"/>
                </a:solidFill>
              </a:defRPr>
            </a:pPr>
            <a:r>
              <a:rPr dirty="0"/>
              <a:t> both sexes, at a rate of (24%) ,While the incidence rate among</a:t>
            </a:r>
          </a:p>
          <a:p>
            <a:pPr algn="just">
              <a:defRPr sz="7000" b="0" spc="-140">
                <a:solidFill>
                  <a:srgbClr val="1A0A52"/>
                </a:solidFill>
              </a:defRPr>
            </a:pPr>
            <a:r>
              <a:rPr dirty="0"/>
              <a:t> the age groups (11-20) is (6% )which is the lowest rate among  age groups.</a:t>
            </a: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G_0498.jpeg" descr="IMG_0498.jpeg"/>
          <p:cNvPicPr>
            <a:picLocks noChangeAspect="1"/>
          </p:cNvPicPr>
          <p:nvPr/>
        </p:nvPicPr>
        <p:blipFill>
          <a:blip r:embed="rId2"/>
          <a:srcRect l="14588" t="7124" r="8814" b="6573"/>
          <a:stretch>
            <a:fillRect/>
          </a:stretch>
        </p:blipFill>
        <p:spPr>
          <a:xfrm>
            <a:off x="10191026" y="338335"/>
            <a:ext cx="10415588" cy="130393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206"/>
                </a:lnTo>
                <a:lnTo>
                  <a:pt x="0" y="3223"/>
                </a:lnTo>
                <a:lnTo>
                  <a:pt x="0" y="6445"/>
                </a:lnTo>
                <a:lnTo>
                  <a:pt x="10790" y="6445"/>
                </a:lnTo>
                <a:lnTo>
                  <a:pt x="10800" y="6445"/>
                </a:lnTo>
                <a:lnTo>
                  <a:pt x="21579" y="6445"/>
                </a:lnTo>
                <a:lnTo>
                  <a:pt x="21600" y="4686"/>
                </a:lnTo>
                <a:lnTo>
                  <a:pt x="21600" y="3223"/>
                </a:lnTo>
                <a:lnTo>
                  <a:pt x="21600" y="22"/>
                </a:lnTo>
                <a:cubicBezTo>
                  <a:pt x="21551" y="17"/>
                  <a:pt x="19247" y="8"/>
                  <a:pt x="16244" y="0"/>
                </a:cubicBezTo>
                <a:lnTo>
                  <a:pt x="10800" y="0"/>
                </a:lnTo>
                <a:lnTo>
                  <a:pt x="0" y="0"/>
                </a:lnTo>
                <a:close/>
                <a:moveTo>
                  <a:pt x="0" y="7543"/>
                </a:moveTo>
                <a:lnTo>
                  <a:pt x="0" y="10765"/>
                </a:lnTo>
                <a:lnTo>
                  <a:pt x="0" y="13988"/>
                </a:lnTo>
                <a:lnTo>
                  <a:pt x="10800" y="13988"/>
                </a:lnTo>
                <a:lnTo>
                  <a:pt x="21600" y="13988"/>
                </a:lnTo>
                <a:lnTo>
                  <a:pt x="21600" y="11640"/>
                </a:lnTo>
                <a:lnTo>
                  <a:pt x="21600" y="10765"/>
                </a:lnTo>
                <a:lnTo>
                  <a:pt x="21600" y="7543"/>
                </a:lnTo>
                <a:lnTo>
                  <a:pt x="10857" y="7543"/>
                </a:lnTo>
                <a:lnTo>
                  <a:pt x="0" y="7543"/>
                </a:lnTo>
                <a:close/>
                <a:moveTo>
                  <a:pt x="0" y="15154"/>
                </a:moveTo>
                <a:lnTo>
                  <a:pt x="0" y="18342"/>
                </a:lnTo>
                <a:lnTo>
                  <a:pt x="0" y="18377"/>
                </a:lnTo>
                <a:lnTo>
                  <a:pt x="0" y="21600"/>
                </a:lnTo>
                <a:lnTo>
                  <a:pt x="1533" y="21600"/>
                </a:lnTo>
                <a:lnTo>
                  <a:pt x="1560" y="21308"/>
                </a:lnTo>
                <a:lnTo>
                  <a:pt x="1586" y="21017"/>
                </a:lnTo>
                <a:lnTo>
                  <a:pt x="4672" y="21017"/>
                </a:lnTo>
                <a:lnTo>
                  <a:pt x="7757" y="21017"/>
                </a:lnTo>
                <a:lnTo>
                  <a:pt x="7738" y="21274"/>
                </a:lnTo>
                <a:lnTo>
                  <a:pt x="7719" y="21531"/>
                </a:lnTo>
                <a:lnTo>
                  <a:pt x="8483" y="21531"/>
                </a:lnTo>
                <a:lnTo>
                  <a:pt x="9247" y="21531"/>
                </a:lnTo>
                <a:lnTo>
                  <a:pt x="9274" y="21274"/>
                </a:lnTo>
                <a:lnTo>
                  <a:pt x="9300" y="21017"/>
                </a:lnTo>
                <a:lnTo>
                  <a:pt x="13157" y="21017"/>
                </a:lnTo>
                <a:lnTo>
                  <a:pt x="17014" y="21017"/>
                </a:lnTo>
                <a:lnTo>
                  <a:pt x="17041" y="21274"/>
                </a:lnTo>
                <a:lnTo>
                  <a:pt x="17068" y="21531"/>
                </a:lnTo>
                <a:lnTo>
                  <a:pt x="19334" y="21531"/>
                </a:lnTo>
                <a:lnTo>
                  <a:pt x="21600" y="21531"/>
                </a:lnTo>
                <a:lnTo>
                  <a:pt x="21600" y="19217"/>
                </a:lnTo>
                <a:lnTo>
                  <a:pt x="21600" y="18342"/>
                </a:lnTo>
                <a:lnTo>
                  <a:pt x="21600" y="15154"/>
                </a:lnTo>
                <a:lnTo>
                  <a:pt x="10800" y="15154"/>
                </a:lnTo>
                <a:lnTo>
                  <a:pt x="0" y="15154"/>
                </a:lnTo>
                <a:close/>
                <a:moveTo>
                  <a:pt x="3707" y="21188"/>
                </a:moveTo>
                <a:cubicBezTo>
                  <a:pt x="3617" y="21188"/>
                  <a:pt x="3543" y="21231"/>
                  <a:pt x="3543" y="21283"/>
                </a:cubicBezTo>
                <a:cubicBezTo>
                  <a:pt x="3543" y="21396"/>
                  <a:pt x="3791" y="21383"/>
                  <a:pt x="3839" y="21268"/>
                </a:cubicBezTo>
                <a:cubicBezTo>
                  <a:pt x="3857" y="21224"/>
                  <a:pt x="3797" y="21188"/>
                  <a:pt x="3707" y="21188"/>
                </a:cubicBezTo>
                <a:close/>
                <a:moveTo>
                  <a:pt x="5443" y="21188"/>
                </a:moveTo>
                <a:cubicBezTo>
                  <a:pt x="5318" y="21188"/>
                  <a:pt x="5229" y="21228"/>
                  <a:pt x="5229" y="21282"/>
                </a:cubicBezTo>
                <a:cubicBezTo>
                  <a:pt x="5229" y="21337"/>
                  <a:pt x="5318" y="21376"/>
                  <a:pt x="5443" y="21376"/>
                </a:cubicBezTo>
                <a:cubicBezTo>
                  <a:pt x="5567" y="21376"/>
                  <a:pt x="5658" y="21337"/>
                  <a:pt x="5658" y="21282"/>
                </a:cubicBezTo>
                <a:cubicBezTo>
                  <a:pt x="5658" y="21228"/>
                  <a:pt x="5567" y="21188"/>
                  <a:pt x="5443" y="21188"/>
                </a:cubicBezTo>
                <a:close/>
                <a:moveTo>
                  <a:pt x="10029" y="21188"/>
                </a:moveTo>
                <a:cubicBezTo>
                  <a:pt x="9982" y="21188"/>
                  <a:pt x="9943" y="21234"/>
                  <a:pt x="9943" y="21291"/>
                </a:cubicBezTo>
                <a:cubicBezTo>
                  <a:pt x="9943" y="21348"/>
                  <a:pt x="9982" y="21394"/>
                  <a:pt x="10029" y="21394"/>
                </a:cubicBezTo>
                <a:cubicBezTo>
                  <a:pt x="10076" y="21394"/>
                  <a:pt x="10114" y="21348"/>
                  <a:pt x="10114" y="21291"/>
                </a:cubicBezTo>
                <a:cubicBezTo>
                  <a:pt x="10114" y="21234"/>
                  <a:pt x="10076" y="21188"/>
                  <a:pt x="10029" y="21188"/>
                </a:cubicBezTo>
                <a:close/>
                <a:moveTo>
                  <a:pt x="11443" y="21188"/>
                </a:moveTo>
                <a:cubicBezTo>
                  <a:pt x="11382" y="21188"/>
                  <a:pt x="11310" y="21234"/>
                  <a:pt x="11283" y="21291"/>
                </a:cubicBezTo>
                <a:cubicBezTo>
                  <a:pt x="11248" y="21365"/>
                  <a:pt x="11292" y="21394"/>
                  <a:pt x="11443" y="21394"/>
                </a:cubicBezTo>
                <a:cubicBezTo>
                  <a:pt x="11593" y="21394"/>
                  <a:pt x="11638" y="21365"/>
                  <a:pt x="11602" y="21291"/>
                </a:cubicBezTo>
                <a:cubicBezTo>
                  <a:pt x="11575" y="21234"/>
                  <a:pt x="11503" y="21188"/>
                  <a:pt x="11443" y="21188"/>
                </a:cubicBezTo>
                <a:close/>
                <a:moveTo>
                  <a:pt x="13157" y="21188"/>
                </a:moveTo>
                <a:cubicBezTo>
                  <a:pt x="13033" y="21188"/>
                  <a:pt x="12943" y="21228"/>
                  <a:pt x="12943" y="21282"/>
                </a:cubicBezTo>
                <a:cubicBezTo>
                  <a:pt x="12943" y="21337"/>
                  <a:pt x="13033" y="21376"/>
                  <a:pt x="13157" y="21376"/>
                </a:cubicBezTo>
                <a:cubicBezTo>
                  <a:pt x="13282" y="21376"/>
                  <a:pt x="13372" y="21337"/>
                  <a:pt x="13372" y="21282"/>
                </a:cubicBezTo>
                <a:cubicBezTo>
                  <a:pt x="13372" y="21228"/>
                  <a:pt x="13282" y="21188"/>
                  <a:pt x="13157" y="21188"/>
                </a:cubicBezTo>
                <a:close/>
                <a:moveTo>
                  <a:pt x="14786" y="21188"/>
                </a:moveTo>
                <a:cubicBezTo>
                  <a:pt x="14591" y="21188"/>
                  <a:pt x="14511" y="21254"/>
                  <a:pt x="14610" y="21333"/>
                </a:cubicBezTo>
                <a:cubicBezTo>
                  <a:pt x="14707" y="21411"/>
                  <a:pt x="15000" y="21377"/>
                  <a:pt x="15000" y="21287"/>
                </a:cubicBezTo>
                <a:cubicBezTo>
                  <a:pt x="15000" y="21228"/>
                  <a:pt x="14915" y="21188"/>
                  <a:pt x="14786" y="21188"/>
                </a:cubicBezTo>
                <a:close/>
                <a:moveTo>
                  <a:pt x="2202" y="21190"/>
                </a:moveTo>
                <a:cubicBezTo>
                  <a:pt x="2136" y="21194"/>
                  <a:pt x="2057" y="21227"/>
                  <a:pt x="2030" y="21284"/>
                </a:cubicBezTo>
                <a:cubicBezTo>
                  <a:pt x="2000" y="21346"/>
                  <a:pt x="2034" y="21374"/>
                  <a:pt x="2123" y="21364"/>
                </a:cubicBezTo>
                <a:cubicBezTo>
                  <a:pt x="2199" y="21355"/>
                  <a:pt x="2277" y="21312"/>
                  <a:pt x="2295" y="21268"/>
                </a:cubicBezTo>
                <a:cubicBezTo>
                  <a:pt x="2319" y="21211"/>
                  <a:pt x="2267" y="21186"/>
                  <a:pt x="2202" y="21190"/>
                </a:cubicBezTo>
                <a:close/>
                <a:moveTo>
                  <a:pt x="6957" y="21208"/>
                </a:moveTo>
                <a:cubicBezTo>
                  <a:pt x="6871" y="21203"/>
                  <a:pt x="6801" y="21243"/>
                  <a:pt x="6801" y="21296"/>
                </a:cubicBezTo>
                <a:cubicBezTo>
                  <a:pt x="6801" y="21350"/>
                  <a:pt x="6871" y="21394"/>
                  <a:pt x="6957" y="21394"/>
                </a:cubicBezTo>
                <a:cubicBezTo>
                  <a:pt x="7044" y="21394"/>
                  <a:pt x="7114" y="21355"/>
                  <a:pt x="7114" y="21306"/>
                </a:cubicBezTo>
                <a:cubicBezTo>
                  <a:pt x="7114" y="21258"/>
                  <a:pt x="7044" y="21213"/>
                  <a:pt x="6957" y="21208"/>
                </a:cubicBezTo>
                <a:close/>
                <a:moveTo>
                  <a:pt x="11890" y="21220"/>
                </a:moveTo>
                <a:cubicBezTo>
                  <a:pt x="11855" y="21222"/>
                  <a:pt x="11818" y="21249"/>
                  <a:pt x="11798" y="21291"/>
                </a:cubicBezTo>
                <a:cubicBezTo>
                  <a:pt x="11768" y="21353"/>
                  <a:pt x="11798" y="21394"/>
                  <a:pt x="11875" y="21394"/>
                </a:cubicBezTo>
                <a:cubicBezTo>
                  <a:pt x="12014" y="21394"/>
                  <a:pt x="12044" y="21287"/>
                  <a:pt x="11923" y="21227"/>
                </a:cubicBezTo>
                <a:cubicBezTo>
                  <a:pt x="11913" y="21222"/>
                  <a:pt x="11901" y="21219"/>
                  <a:pt x="11890" y="21220"/>
                </a:cubicBezTo>
                <a:close/>
                <a:moveTo>
                  <a:pt x="16002" y="21223"/>
                </a:moveTo>
                <a:cubicBezTo>
                  <a:pt x="15755" y="21244"/>
                  <a:pt x="15752" y="21245"/>
                  <a:pt x="15814" y="21325"/>
                </a:cubicBezTo>
                <a:cubicBezTo>
                  <a:pt x="15898" y="21434"/>
                  <a:pt x="16288" y="21411"/>
                  <a:pt x="16235" y="21300"/>
                </a:cubicBezTo>
                <a:cubicBezTo>
                  <a:pt x="16211" y="21249"/>
                  <a:pt x="16106" y="21214"/>
                  <a:pt x="16002" y="21223"/>
                </a:cubicBezTo>
                <a:close/>
              </a:path>
            </a:pathLst>
          </a:custGeom>
          <a:ln w="12700">
            <a:miter lim="400000"/>
          </a:ln>
        </p:spPr>
      </p:pic>
      <p:sp>
        <p:nvSpPr>
          <p:cNvPr id="182" name="Table 2 :…"/>
          <p:cNvSpPr txBox="1">
            <a:spLocks noGrp="1"/>
          </p:cNvSpPr>
          <p:nvPr>
            <p:ph type="title" idx="4294967295"/>
          </p:nvPr>
        </p:nvSpPr>
        <p:spPr>
          <a:xfrm>
            <a:off x="-35103" y="63644"/>
            <a:ext cx="12960705" cy="13700626"/>
          </a:xfrm>
          <a:prstGeom prst="rect">
            <a:avLst/>
          </a:prstGeom>
        </p:spPr>
        <p:txBody>
          <a:bodyPr/>
          <a:lstStyle/>
          <a:p>
            <a:endParaRPr/>
          </a:p>
          <a:p>
            <a:pPr lvl="3">
              <a:defRPr sz="8000" spc="-159">
                <a:solidFill>
                  <a:srgbClr val="E22400"/>
                </a:solidFill>
              </a:defRPr>
            </a:pPr>
            <a:endParaRPr/>
          </a:p>
          <a:p>
            <a:pPr lvl="3">
              <a:defRPr sz="8000" spc="-159">
                <a:solidFill>
                  <a:srgbClr val="E22400"/>
                </a:solidFill>
              </a:defRPr>
            </a:pPr>
            <a:r>
              <a:t>Table 2 : </a:t>
            </a:r>
          </a:p>
          <a:p>
            <a:pPr lvl="3">
              <a:defRPr sz="8000" spc="-159">
                <a:solidFill>
                  <a:srgbClr val="E22400"/>
                </a:solidFill>
              </a:defRPr>
            </a:pPr>
            <a:endParaRPr/>
          </a:p>
          <a:p>
            <a:pPr lvl="3">
              <a:defRPr sz="8000" spc="-159">
                <a:solidFill>
                  <a:srgbClr val="E22400"/>
                </a:solidFill>
              </a:defRPr>
            </a:pPr>
            <a:endParaRPr/>
          </a:p>
          <a:p>
            <a:pPr lvl="3">
              <a:defRPr sz="8000" spc="-159">
                <a:solidFill>
                  <a:srgbClr val="E22400"/>
                </a:solidFill>
              </a:defRPr>
            </a:pPr>
            <a:endParaRPr/>
          </a:p>
          <a:p>
            <a:pPr lvl="3">
              <a:defRPr sz="8000" spc="-159">
                <a:solidFill>
                  <a:srgbClr val="E22400"/>
                </a:solidFill>
              </a:defRPr>
            </a:pPr>
            <a:r>
              <a:t>Table 3 : </a:t>
            </a:r>
          </a:p>
          <a:p>
            <a:pPr lvl="3">
              <a:defRPr sz="8000" spc="-159">
                <a:solidFill>
                  <a:srgbClr val="E22400"/>
                </a:solidFill>
              </a:defRPr>
            </a:pPr>
            <a:endParaRPr/>
          </a:p>
          <a:p>
            <a:pPr lvl="3">
              <a:defRPr sz="8000" spc="-159">
                <a:solidFill>
                  <a:srgbClr val="E22400"/>
                </a:solidFill>
              </a:defRPr>
            </a:pPr>
            <a:endParaRPr/>
          </a:p>
          <a:p>
            <a:pPr lvl="3">
              <a:defRPr sz="8000" spc="-159">
                <a:solidFill>
                  <a:srgbClr val="E22400"/>
                </a:solidFill>
              </a:defRPr>
            </a:pPr>
            <a:endParaRPr/>
          </a:p>
          <a:p>
            <a:pPr lvl="3">
              <a:defRPr sz="8000" spc="-159">
                <a:solidFill>
                  <a:srgbClr val="E22400"/>
                </a:solidFill>
              </a:defRPr>
            </a:pPr>
            <a:r>
              <a:t>Table 4 : </a:t>
            </a: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able 5 :…"/>
          <p:cNvSpPr txBox="1">
            <a:spLocks noGrp="1"/>
          </p:cNvSpPr>
          <p:nvPr>
            <p:ph type="title" idx="4294967295"/>
          </p:nvPr>
        </p:nvSpPr>
        <p:spPr>
          <a:xfrm>
            <a:off x="40146" y="158663"/>
            <a:ext cx="12192701" cy="13575643"/>
          </a:xfrm>
          <a:prstGeom prst="rect">
            <a:avLst/>
          </a:prstGeom>
        </p:spPr>
        <p:txBody>
          <a:bodyPr/>
          <a:lstStyle/>
          <a:p>
            <a:endParaRPr/>
          </a:p>
          <a:p>
            <a:pPr lvl="4"/>
            <a:endParaRPr/>
          </a:p>
          <a:p>
            <a:pPr lvl="4">
              <a:defRPr sz="8000" spc="-159">
                <a:solidFill>
                  <a:srgbClr val="E22400"/>
                </a:solidFill>
              </a:defRPr>
            </a:pPr>
            <a:r>
              <a:t>Table 5 : </a:t>
            </a:r>
          </a:p>
          <a:p>
            <a:pPr lvl="4">
              <a:defRPr sz="8000" spc="-159">
                <a:solidFill>
                  <a:srgbClr val="E22400"/>
                </a:solidFill>
              </a:defRPr>
            </a:pPr>
            <a:endParaRPr/>
          </a:p>
          <a:p>
            <a:pPr lvl="4">
              <a:defRPr sz="8000" spc="-159">
                <a:solidFill>
                  <a:srgbClr val="E22400"/>
                </a:solidFill>
              </a:defRPr>
            </a:pPr>
            <a:endParaRPr/>
          </a:p>
          <a:p>
            <a:pPr lvl="4">
              <a:defRPr sz="8000" spc="-159">
                <a:solidFill>
                  <a:srgbClr val="E22400"/>
                </a:solidFill>
              </a:defRPr>
            </a:pPr>
            <a:endParaRPr/>
          </a:p>
          <a:p>
            <a:pPr lvl="4">
              <a:defRPr sz="8000" spc="-159">
                <a:solidFill>
                  <a:srgbClr val="E22400"/>
                </a:solidFill>
              </a:defRPr>
            </a:pPr>
            <a:r>
              <a:t>Table 6 : </a:t>
            </a:r>
          </a:p>
          <a:p>
            <a:pPr lvl="4">
              <a:defRPr sz="8000" spc="-159">
                <a:solidFill>
                  <a:srgbClr val="E22400"/>
                </a:solidFill>
              </a:defRPr>
            </a:pPr>
            <a:endParaRPr/>
          </a:p>
          <a:p>
            <a:pPr lvl="4">
              <a:defRPr sz="8000" spc="-159">
                <a:solidFill>
                  <a:srgbClr val="E22400"/>
                </a:solidFill>
              </a:defRPr>
            </a:pPr>
            <a:endParaRPr/>
          </a:p>
          <a:p>
            <a:pPr lvl="4">
              <a:defRPr sz="8000" spc="-159">
                <a:solidFill>
                  <a:srgbClr val="E22400"/>
                </a:solidFill>
              </a:defRPr>
            </a:pPr>
            <a:endParaRPr/>
          </a:p>
          <a:p>
            <a:pPr lvl="4">
              <a:defRPr sz="8000" spc="-159">
                <a:solidFill>
                  <a:srgbClr val="E22400"/>
                </a:solidFill>
              </a:defRPr>
            </a:pPr>
            <a:r>
              <a:t>Table 7 : </a:t>
            </a:r>
          </a:p>
        </p:txBody>
      </p:sp>
      <p:pic>
        <p:nvPicPr>
          <p:cNvPr id="185" name="IMG_0497.jpeg" descr="IMG_0497.jpeg"/>
          <p:cNvPicPr>
            <a:picLocks noChangeAspect="1"/>
          </p:cNvPicPr>
          <p:nvPr/>
        </p:nvPicPr>
        <p:blipFill>
          <a:blip r:embed="rId2"/>
          <a:srcRect l="14420" t="5479" r="8776" b="10684"/>
          <a:stretch>
            <a:fillRect/>
          </a:stretch>
        </p:blipFill>
        <p:spPr>
          <a:xfrm>
            <a:off x="10842654" y="368696"/>
            <a:ext cx="10385029" cy="129786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3212"/>
                </a:lnTo>
                <a:lnTo>
                  <a:pt x="0" y="6423"/>
                </a:lnTo>
                <a:lnTo>
                  <a:pt x="10800" y="6423"/>
                </a:lnTo>
                <a:lnTo>
                  <a:pt x="21600" y="6423"/>
                </a:lnTo>
                <a:lnTo>
                  <a:pt x="21600" y="0"/>
                </a:lnTo>
                <a:lnTo>
                  <a:pt x="10800" y="0"/>
                </a:lnTo>
                <a:lnTo>
                  <a:pt x="0" y="0"/>
                </a:lnTo>
                <a:close/>
                <a:moveTo>
                  <a:pt x="0" y="7531"/>
                </a:moveTo>
                <a:lnTo>
                  <a:pt x="0" y="10785"/>
                </a:lnTo>
                <a:lnTo>
                  <a:pt x="0" y="14040"/>
                </a:lnTo>
                <a:lnTo>
                  <a:pt x="10800" y="14038"/>
                </a:lnTo>
                <a:lnTo>
                  <a:pt x="21600" y="14036"/>
                </a:lnTo>
                <a:lnTo>
                  <a:pt x="21600" y="10830"/>
                </a:lnTo>
                <a:lnTo>
                  <a:pt x="21600" y="7624"/>
                </a:lnTo>
                <a:lnTo>
                  <a:pt x="12004" y="7624"/>
                </a:lnTo>
                <a:cubicBezTo>
                  <a:pt x="6726" y="7624"/>
                  <a:pt x="1867" y="7603"/>
                  <a:pt x="1204" y="7577"/>
                </a:cubicBezTo>
                <a:lnTo>
                  <a:pt x="0" y="7531"/>
                </a:lnTo>
                <a:close/>
                <a:moveTo>
                  <a:pt x="0" y="15177"/>
                </a:moveTo>
                <a:lnTo>
                  <a:pt x="0" y="18388"/>
                </a:lnTo>
                <a:lnTo>
                  <a:pt x="0" y="21600"/>
                </a:lnTo>
                <a:lnTo>
                  <a:pt x="10800" y="21600"/>
                </a:lnTo>
                <a:lnTo>
                  <a:pt x="21600" y="21600"/>
                </a:lnTo>
                <a:lnTo>
                  <a:pt x="21600" y="18388"/>
                </a:lnTo>
                <a:lnTo>
                  <a:pt x="21600" y="15177"/>
                </a:lnTo>
                <a:lnTo>
                  <a:pt x="10800" y="15177"/>
                </a:lnTo>
                <a:lnTo>
                  <a:pt x="0" y="15177"/>
                </a:lnTo>
                <a:close/>
              </a:path>
            </a:pathLst>
          </a:cu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IMG_0499.jpeg" descr="IMG_0499.jpeg"/>
          <p:cNvPicPr>
            <a:picLocks noChangeAspect="1"/>
          </p:cNvPicPr>
          <p:nvPr/>
        </p:nvPicPr>
        <p:blipFill>
          <a:blip r:embed="rId2"/>
          <a:srcRect l="14523" t="17857" r="8657" b="28347"/>
          <a:stretch>
            <a:fillRect/>
          </a:stretch>
        </p:blipFill>
        <p:spPr>
          <a:xfrm>
            <a:off x="9342773" y="4596606"/>
            <a:ext cx="12116992" cy="45227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lnTo>
                  <a:pt x="0" y="21600"/>
                </a:lnTo>
                <a:lnTo>
                  <a:pt x="10745" y="21585"/>
                </a:lnTo>
                <a:cubicBezTo>
                  <a:pt x="16655" y="21576"/>
                  <a:pt x="21502" y="21537"/>
                  <a:pt x="21516" y="21496"/>
                </a:cubicBezTo>
                <a:cubicBezTo>
                  <a:pt x="21530" y="21455"/>
                  <a:pt x="21555" y="16602"/>
                  <a:pt x="21571" y="10711"/>
                </a:cubicBezTo>
                <a:lnTo>
                  <a:pt x="21600" y="0"/>
                </a:lnTo>
                <a:lnTo>
                  <a:pt x="10800" y="0"/>
                </a:lnTo>
                <a:lnTo>
                  <a:pt x="0" y="0"/>
                </a:lnTo>
                <a:close/>
              </a:path>
            </a:pathLst>
          </a:custGeom>
          <a:ln w="12700">
            <a:miter lim="400000"/>
          </a:ln>
        </p:spPr>
      </p:pic>
      <p:sp>
        <p:nvSpPr>
          <p:cNvPr id="188" name="Table 8 :"/>
          <p:cNvSpPr txBox="1">
            <a:spLocks noGrp="1"/>
          </p:cNvSpPr>
          <p:nvPr>
            <p:ph type="title" idx="4294967295"/>
          </p:nvPr>
        </p:nvSpPr>
        <p:spPr>
          <a:xfrm>
            <a:off x="1733240" y="6121158"/>
            <a:ext cx="5943771" cy="4633167"/>
          </a:xfrm>
          <a:prstGeom prst="rect">
            <a:avLst/>
          </a:prstGeom>
        </p:spPr>
        <p:txBody>
          <a:bodyPr/>
          <a:lstStyle>
            <a:lvl1pPr>
              <a:defRPr sz="8000" spc="-159">
                <a:solidFill>
                  <a:srgbClr val="E22400"/>
                </a:solidFill>
              </a:defRPr>
            </a:lvl1pPr>
          </a:lstStyle>
          <a:p>
            <a:r>
              <a:t>Table 8 : </a:t>
            </a: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G_0500.jpeg" descr="IMG_0500.jpeg"/>
          <p:cNvPicPr>
            <a:picLocks noChangeAspect="1"/>
          </p:cNvPicPr>
          <p:nvPr/>
        </p:nvPicPr>
        <p:blipFill>
          <a:blip r:embed="rId2"/>
          <a:stretch>
            <a:fillRect/>
          </a:stretch>
        </p:blipFill>
        <p:spPr>
          <a:xfrm>
            <a:off x="7189938" y="1003300"/>
            <a:ext cx="16256001" cy="11709400"/>
          </a:xfrm>
          <a:prstGeom prst="rect">
            <a:avLst/>
          </a:prstGeom>
          <a:ln w="12700">
            <a:miter lim="400000"/>
          </a:ln>
        </p:spPr>
      </p:pic>
      <p:sp>
        <p:nvSpPr>
          <p:cNvPr id="191" name="Table 9 :"/>
          <p:cNvSpPr txBox="1">
            <a:spLocks noGrp="1"/>
          </p:cNvSpPr>
          <p:nvPr>
            <p:ph type="title" idx="4294967295"/>
          </p:nvPr>
        </p:nvSpPr>
        <p:spPr>
          <a:xfrm>
            <a:off x="1070589" y="6140450"/>
            <a:ext cx="10477501" cy="1435100"/>
          </a:xfrm>
          <a:prstGeom prst="rect">
            <a:avLst/>
          </a:prstGeom>
        </p:spPr>
        <p:txBody>
          <a:bodyPr/>
          <a:lstStyle>
            <a:lvl1pPr>
              <a:defRPr sz="8000" spc="-159">
                <a:solidFill>
                  <a:srgbClr val="E22400"/>
                </a:solidFill>
              </a:defRPr>
            </a:lvl1pPr>
          </a:lstStyle>
          <a:p>
            <a:r>
              <a:t>Table 9 :</a:t>
            </a: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Discussing results of all bacteria sensitivity to antibiotics    (Table 9) :-…"/>
          <p:cNvSpPr txBox="1">
            <a:spLocks noGrp="1"/>
          </p:cNvSpPr>
          <p:nvPr>
            <p:ph type="title" idx="4294967295"/>
          </p:nvPr>
        </p:nvSpPr>
        <p:spPr>
          <a:xfrm>
            <a:off x="20651" y="-32233"/>
            <a:ext cx="24188869" cy="13780465"/>
          </a:xfrm>
          <a:prstGeom prst="rect">
            <a:avLst/>
          </a:prstGeom>
        </p:spPr>
        <p:txBody>
          <a:bodyPr/>
          <a:lstStyle/>
          <a:p>
            <a:pPr>
              <a:defRPr sz="7000" spc="-140"/>
            </a:pPr>
            <a:r>
              <a:t> </a:t>
            </a:r>
          </a:p>
          <a:p>
            <a:pPr>
              <a:defRPr sz="7000" spc="-140"/>
            </a:pPr>
            <a:r>
              <a:t> Discussing results of all bacteria sensitivity to antibiotics    (Table 9) :-</a:t>
            </a:r>
          </a:p>
          <a:p>
            <a:pPr>
              <a:defRPr sz="7000" spc="-140"/>
            </a:pPr>
            <a:endParaRPr/>
          </a:p>
          <a:p>
            <a:pPr>
              <a:defRPr sz="7000" b="0" spc="-140">
                <a:solidFill>
                  <a:srgbClr val="1A0A52"/>
                </a:solidFill>
              </a:defRPr>
            </a:pPr>
            <a:r>
              <a:t>The most effective antibiotics against different types of bacteria that isolated from Urinary tract infection is Vancomycin.Escherichia coli and Klebsiella pneumoniae, and athers type of bacteria resistant to piperacillin/tazobactam (TZP) The resistance mechanism associated with this phenotype has been identified as hyperproduction of the β-lactamase TEM. However, the mechanism of hyperproduction due to gene amplification is not well understood.</a:t>
            </a: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onclusion:…"/>
          <p:cNvSpPr txBox="1">
            <a:spLocks noGrp="1"/>
          </p:cNvSpPr>
          <p:nvPr>
            <p:ph type="title" idx="4294967295"/>
          </p:nvPr>
        </p:nvSpPr>
        <p:spPr>
          <a:xfrm>
            <a:off x="131825" y="78940"/>
            <a:ext cx="24120350" cy="13558119"/>
          </a:xfrm>
          <a:prstGeom prst="rect">
            <a:avLst/>
          </a:prstGeom>
        </p:spPr>
        <p:txBody>
          <a:bodyPr>
            <a:normAutofit fontScale="90000"/>
          </a:bodyPr>
          <a:lstStyle/>
          <a:p>
            <a:pPr>
              <a:defRPr>
                <a:solidFill>
                  <a:srgbClr val="E22400"/>
                </a:solidFill>
              </a:defRPr>
            </a:pPr>
            <a:r>
              <a:rPr dirty="0"/>
              <a:t> </a:t>
            </a:r>
          </a:p>
          <a:p>
            <a:pPr>
              <a:defRPr>
                <a:solidFill>
                  <a:srgbClr val="E22400"/>
                </a:solidFill>
              </a:defRPr>
            </a:pPr>
            <a:r>
              <a:rPr dirty="0"/>
              <a:t> Conclusion:</a:t>
            </a:r>
          </a:p>
          <a:p>
            <a:pPr>
              <a:defRPr>
                <a:solidFill>
                  <a:srgbClr val="1A0A52"/>
                </a:solidFill>
              </a:defRPr>
            </a:pPr>
            <a:endParaRPr dirty="0"/>
          </a:p>
          <a:p>
            <a:pPr>
              <a:defRPr sz="7000" b="0" spc="-140">
                <a:solidFill>
                  <a:srgbClr val="1A0A52"/>
                </a:solidFill>
              </a:defRPr>
            </a:pPr>
            <a:r>
              <a:rPr sz="8000" dirty="0"/>
              <a:t>1-The most common type of bacteria that </a:t>
            </a:r>
            <a:r>
              <a:rPr lang="ar-SA" sz="8000" dirty="0"/>
              <a:t>cause </a:t>
            </a:r>
            <a:r>
              <a:rPr sz="8000" dirty="0"/>
              <a:t>UTI is E.coli(38%).</a:t>
            </a:r>
          </a:p>
          <a:p>
            <a:pPr>
              <a:defRPr sz="7000" b="0" spc="-140">
                <a:solidFill>
                  <a:srgbClr val="1A0A52"/>
                </a:solidFill>
              </a:defRPr>
            </a:pPr>
            <a:r>
              <a:rPr sz="8000" dirty="0"/>
              <a:t> </a:t>
            </a:r>
          </a:p>
          <a:p>
            <a:pPr>
              <a:defRPr sz="7000" b="0" spc="-140">
                <a:solidFill>
                  <a:srgbClr val="1A0A52"/>
                </a:solidFill>
              </a:defRPr>
            </a:pPr>
            <a:r>
              <a:rPr sz="8000" dirty="0"/>
              <a:t>2- the sex </a:t>
            </a:r>
            <a:r>
              <a:rPr lang="ar-SA" sz="8000" dirty="0"/>
              <a:t>that is </a:t>
            </a:r>
            <a:r>
              <a:rPr sz="8000" dirty="0"/>
              <a:t>more affect</a:t>
            </a:r>
            <a:r>
              <a:rPr lang="ar-SA" sz="8000" dirty="0"/>
              <a:t>ed</a:t>
            </a:r>
            <a:r>
              <a:rPr sz="8000" dirty="0"/>
              <a:t> </a:t>
            </a:r>
            <a:r>
              <a:rPr lang="ar-SA" sz="8000" dirty="0"/>
              <a:t>by </a:t>
            </a:r>
            <a:r>
              <a:rPr sz="8000" dirty="0"/>
              <a:t>UTI is female( 70%).</a:t>
            </a:r>
          </a:p>
          <a:p>
            <a:pPr>
              <a:defRPr sz="7000" b="0" spc="-140">
                <a:solidFill>
                  <a:srgbClr val="1A0A52"/>
                </a:solidFill>
              </a:defRPr>
            </a:pPr>
            <a:endParaRPr sz="8000" dirty="0"/>
          </a:p>
          <a:p>
            <a:pPr>
              <a:defRPr sz="7000" b="0" spc="-140">
                <a:solidFill>
                  <a:srgbClr val="1A0A52"/>
                </a:solidFill>
              </a:defRPr>
            </a:pPr>
            <a:r>
              <a:rPr sz="8000" dirty="0"/>
              <a:t>3-</a:t>
            </a:r>
            <a:r>
              <a:rPr lang="en-GB" sz="8000" dirty="0"/>
              <a:t>The most common age for UTI is between 21 and 30.</a:t>
            </a:r>
            <a:endParaRPr sz="8000" dirty="0"/>
          </a:p>
          <a:p>
            <a:pPr>
              <a:defRPr sz="7000" b="0" spc="-140">
                <a:solidFill>
                  <a:srgbClr val="1A0A52"/>
                </a:solidFill>
              </a:defRPr>
            </a:pPr>
            <a:endParaRPr sz="8000" dirty="0"/>
          </a:p>
          <a:p>
            <a:pPr algn="l">
              <a:defRPr sz="7000" b="0" spc="-140">
                <a:solidFill>
                  <a:srgbClr val="1A0A52"/>
                </a:solidFill>
              </a:defRPr>
            </a:pPr>
            <a:r>
              <a:rPr sz="8000" dirty="0"/>
              <a:t>4- </a:t>
            </a:r>
            <a:r>
              <a:rPr lang="en-GB" sz="8000" dirty="0"/>
              <a:t>The most effective type of antibiotic for bacteria is </a:t>
            </a:r>
            <a:r>
              <a:rPr lang="en-GB" sz="8000" dirty="0" err="1"/>
              <a:t>vancomycin</a:t>
            </a:r>
            <a:r>
              <a:rPr lang="en-GB" sz="8000" dirty="0"/>
              <a:t>.</a:t>
            </a:r>
            <a:br>
              <a:rPr lang="ar-SA" sz="8000" dirty="0"/>
            </a:br>
            <a:br>
              <a:rPr lang="en-US" sz="8000"/>
            </a:br>
            <a:r>
              <a:rPr lang="en-US" sz="8000"/>
              <a:t>5- </a:t>
            </a:r>
            <a:r>
              <a:rPr lang="en-GB" sz="8000" dirty="0"/>
              <a:t>Less sensitive antibiotic type for different types of bacteria is </a:t>
            </a:r>
            <a:r>
              <a:rPr lang="en-GB" sz="8000" dirty="0" err="1"/>
              <a:t>piperacillin</a:t>
            </a:r>
            <a:br>
              <a:rPr lang="ar-SA" dirty="0"/>
            </a:br>
            <a:endParaRPr dirty="0"/>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commendation:…"/>
          <p:cNvSpPr txBox="1">
            <a:spLocks noGrp="1"/>
          </p:cNvSpPr>
          <p:nvPr>
            <p:ph type="title" idx="4294967295"/>
          </p:nvPr>
        </p:nvSpPr>
        <p:spPr>
          <a:xfrm>
            <a:off x="16954" y="-36470"/>
            <a:ext cx="24350092" cy="13788940"/>
          </a:xfrm>
          <a:prstGeom prst="rect">
            <a:avLst/>
          </a:prstGeom>
        </p:spPr>
        <p:txBody>
          <a:bodyPr/>
          <a:lstStyle/>
          <a:p>
            <a:pPr>
              <a:defRPr sz="8000" spc="-159"/>
            </a:pPr>
            <a:r>
              <a:rPr dirty="0"/>
              <a:t>  </a:t>
            </a:r>
          </a:p>
          <a:p>
            <a:pPr>
              <a:defRPr sz="8000" spc="-159"/>
            </a:pPr>
            <a:r>
              <a:rPr dirty="0"/>
              <a:t>  </a:t>
            </a:r>
            <a:r>
              <a:rPr sz="8500" spc="-170" dirty="0">
                <a:solidFill>
                  <a:srgbClr val="E22400"/>
                </a:solidFill>
              </a:rPr>
              <a:t>Recommendation</a:t>
            </a:r>
            <a:r>
              <a:rPr dirty="0">
                <a:solidFill>
                  <a:srgbClr val="E22400"/>
                </a:solidFill>
              </a:rPr>
              <a:t>:</a:t>
            </a:r>
            <a:r>
              <a:rPr dirty="0"/>
              <a:t> </a:t>
            </a:r>
          </a:p>
          <a:p>
            <a:pPr>
              <a:defRPr sz="8000" spc="-159"/>
            </a:pPr>
            <a:endParaRPr dirty="0"/>
          </a:p>
          <a:p>
            <a:pPr defTabSz="457200">
              <a:lnSpc>
                <a:spcPct val="100000"/>
              </a:lnSpc>
              <a:defRPr sz="7000" b="0" spc="0">
                <a:solidFill>
                  <a:srgbClr val="1A0A52"/>
                </a:solidFill>
                <a:latin typeface="Helvetica"/>
                <a:ea typeface="Helvetica"/>
                <a:cs typeface="Helvetica"/>
                <a:sym typeface="Helvetica"/>
              </a:defRPr>
            </a:pPr>
            <a:r>
              <a:rPr dirty="0"/>
              <a:t>It is necessary to know what gender and age group are most susceptible to infection with urinary tract infections, what are the most common types of bacteria that cause this disease</a:t>
            </a:r>
            <a:r>
              <a:rPr lang="ar-SA" dirty="0"/>
              <a:t> and to study how some risk factors like hypertension, diabetes and pregnancy affect the infection with UTI </a:t>
            </a:r>
            <a:r>
              <a:rPr dirty="0"/>
              <a:t>and methods of treatment</a:t>
            </a:r>
            <a:r>
              <a:rPr lang="ar-SA" dirty="0"/>
              <a:t> of complications if they occure</a:t>
            </a:r>
            <a:r>
              <a:rPr dirty="0"/>
              <a:t>, and to conduct more research in</a:t>
            </a:r>
            <a:r>
              <a:rPr lang="ar-SA" dirty="0"/>
              <a:t> a more </a:t>
            </a:r>
            <a:r>
              <a:rPr lang="ar-SA"/>
              <a:t>detailed mannor in</a:t>
            </a:r>
            <a:r>
              <a:rPr dirty="0"/>
              <a:t> the future on this disease.</a:t>
            </a: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5" name="Urinary tract infection…"/>
          <p:cNvSpPr txBox="1">
            <a:spLocks noGrp="1"/>
          </p:cNvSpPr>
          <p:nvPr>
            <p:ph type="title" idx="4294967295"/>
          </p:nvPr>
        </p:nvSpPr>
        <p:spPr>
          <a:xfrm>
            <a:off x="1166958" y="313886"/>
            <a:ext cx="22145571" cy="12936143"/>
          </a:xfrm>
          <a:prstGeom prst="rect">
            <a:avLst/>
          </a:prstGeom>
          <a:solidFill>
            <a:srgbClr val="FFFFFF"/>
          </a:solidFill>
          <a:ln w="9525">
            <a:round/>
          </a:ln>
          <a:effectLst>
            <a:outerShdw blurRad="190500" dist="8455" dir="5400000" rotWithShape="0">
              <a:srgbClr val="000000"/>
            </a:outerShdw>
          </a:effectLst>
        </p:spPr>
        <p:txBody>
          <a:bodyPr/>
          <a:lstStyle/>
          <a:p>
            <a:pPr algn="ctr">
              <a:defRPr>
                <a:solidFill>
                  <a:srgbClr val="E22400"/>
                </a:solidFill>
              </a:defRPr>
            </a:pPr>
            <a:endParaRPr/>
          </a:p>
          <a:p>
            <a:pPr algn="ctr">
              <a:defRPr>
                <a:solidFill>
                  <a:srgbClr val="E22400"/>
                </a:solidFill>
              </a:defRPr>
            </a:pPr>
            <a:endParaRPr/>
          </a:p>
          <a:p>
            <a:pPr algn="ctr">
              <a:defRPr>
                <a:solidFill>
                  <a:srgbClr val="E22400"/>
                </a:solidFill>
              </a:defRPr>
            </a:pPr>
            <a:r>
              <a:t>Urinary tract infection </a:t>
            </a:r>
          </a:p>
          <a:p>
            <a:pPr algn="ctr">
              <a:defRPr>
                <a:solidFill>
                  <a:srgbClr val="E22400"/>
                </a:solidFill>
              </a:defRPr>
            </a:pPr>
            <a:r>
              <a:t>Among patients in Mosul city </a:t>
            </a:r>
          </a:p>
        </p:txBody>
      </p:sp>
      <p:pic>
        <p:nvPicPr>
          <p:cNvPr id="156" name="IMG_0493.jpeg" descr="IMG_0493.jpeg"/>
          <p:cNvPicPr>
            <a:picLocks noChangeAspect="1"/>
          </p:cNvPicPr>
          <p:nvPr/>
        </p:nvPicPr>
        <p:blipFill>
          <a:blip r:embed="rId3"/>
          <a:stretch>
            <a:fillRect/>
          </a:stretch>
        </p:blipFill>
        <p:spPr>
          <a:xfrm>
            <a:off x="5179376" y="5192052"/>
            <a:ext cx="14120736" cy="692917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 descr="Image"/>
          <p:cNvPicPr>
            <a:picLocks noChangeAspect="1"/>
          </p:cNvPicPr>
          <p:nvPr/>
        </p:nvPicPr>
        <p:blipFill>
          <a:blip r:embed="rId2"/>
          <a:srcRect l="1054" t="3588" r="353" b="1249"/>
          <a:stretch>
            <a:fillRect/>
          </a:stretch>
        </p:blipFill>
        <p:spPr>
          <a:xfrm>
            <a:off x="270954" y="2972973"/>
            <a:ext cx="24598313" cy="13323898"/>
          </a:xfrm>
          <a:custGeom>
            <a:avLst/>
            <a:gdLst/>
            <a:ahLst/>
            <a:cxnLst>
              <a:cxn ang="0">
                <a:pos x="wd2" y="hd2"/>
              </a:cxn>
              <a:cxn ang="5400000">
                <a:pos x="wd2" y="hd2"/>
              </a:cxn>
              <a:cxn ang="10800000">
                <a:pos x="wd2" y="hd2"/>
              </a:cxn>
              <a:cxn ang="16200000">
                <a:pos x="wd2" y="hd2"/>
              </a:cxn>
            </a:cxnLst>
            <a:rect l="0" t="0" r="r" b="b"/>
            <a:pathLst>
              <a:path w="21595" h="21568" extrusionOk="0">
                <a:moveTo>
                  <a:pt x="21240" y="0"/>
                </a:moveTo>
                <a:lnTo>
                  <a:pt x="21246" y="333"/>
                </a:lnTo>
                <a:cubicBezTo>
                  <a:pt x="21252" y="632"/>
                  <a:pt x="21247" y="674"/>
                  <a:pt x="21196" y="736"/>
                </a:cubicBezTo>
                <a:cubicBezTo>
                  <a:pt x="21163" y="775"/>
                  <a:pt x="21118" y="790"/>
                  <a:pt x="21092" y="772"/>
                </a:cubicBezTo>
                <a:cubicBezTo>
                  <a:pt x="21061" y="750"/>
                  <a:pt x="21051" y="756"/>
                  <a:pt x="21063" y="791"/>
                </a:cubicBezTo>
                <a:cubicBezTo>
                  <a:pt x="21073" y="820"/>
                  <a:pt x="21069" y="856"/>
                  <a:pt x="21056" y="872"/>
                </a:cubicBezTo>
                <a:cubicBezTo>
                  <a:pt x="21042" y="888"/>
                  <a:pt x="21037" y="932"/>
                  <a:pt x="21045" y="971"/>
                </a:cubicBezTo>
                <a:cubicBezTo>
                  <a:pt x="21056" y="1024"/>
                  <a:pt x="21069" y="1029"/>
                  <a:pt x="21093" y="991"/>
                </a:cubicBezTo>
                <a:cubicBezTo>
                  <a:pt x="21116" y="956"/>
                  <a:pt x="21132" y="955"/>
                  <a:pt x="21143" y="990"/>
                </a:cubicBezTo>
                <a:cubicBezTo>
                  <a:pt x="21165" y="1053"/>
                  <a:pt x="21595" y="1057"/>
                  <a:pt x="21595" y="994"/>
                </a:cubicBezTo>
                <a:cubicBezTo>
                  <a:pt x="21595" y="969"/>
                  <a:pt x="21571" y="924"/>
                  <a:pt x="21542" y="896"/>
                </a:cubicBezTo>
                <a:cubicBezTo>
                  <a:pt x="21499" y="854"/>
                  <a:pt x="21495" y="830"/>
                  <a:pt x="21519" y="775"/>
                </a:cubicBezTo>
                <a:cubicBezTo>
                  <a:pt x="21550" y="708"/>
                  <a:pt x="21547" y="701"/>
                  <a:pt x="21486" y="689"/>
                </a:cubicBezTo>
                <a:cubicBezTo>
                  <a:pt x="21468" y="686"/>
                  <a:pt x="21454" y="641"/>
                  <a:pt x="21454" y="588"/>
                </a:cubicBezTo>
                <a:cubicBezTo>
                  <a:pt x="21454" y="536"/>
                  <a:pt x="21465" y="497"/>
                  <a:pt x="21479" y="501"/>
                </a:cubicBezTo>
                <a:cubicBezTo>
                  <a:pt x="21535" y="518"/>
                  <a:pt x="21512" y="275"/>
                  <a:pt x="21450" y="200"/>
                </a:cubicBezTo>
                <a:cubicBezTo>
                  <a:pt x="21408" y="149"/>
                  <a:pt x="21396" y="108"/>
                  <a:pt x="21413" y="70"/>
                </a:cubicBezTo>
                <a:cubicBezTo>
                  <a:pt x="21431" y="30"/>
                  <a:pt x="21411" y="12"/>
                  <a:pt x="21339" y="7"/>
                </a:cubicBezTo>
                <a:lnTo>
                  <a:pt x="21240" y="0"/>
                </a:lnTo>
                <a:close/>
                <a:moveTo>
                  <a:pt x="0" y="7215"/>
                </a:moveTo>
                <a:lnTo>
                  <a:pt x="2" y="9639"/>
                </a:lnTo>
                <a:lnTo>
                  <a:pt x="3" y="12063"/>
                </a:lnTo>
                <a:lnTo>
                  <a:pt x="389" y="12063"/>
                </a:lnTo>
                <a:lnTo>
                  <a:pt x="774" y="12063"/>
                </a:lnTo>
                <a:lnTo>
                  <a:pt x="774" y="9644"/>
                </a:lnTo>
                <a:lnTo>
                  <a:pt x="774" y="7224"/>
                </a:lnTo>
                <a:lnTo>
                  <a:pt x="387" y="7220"/>
                </a:lnTo>
                <a:lnTo>
                  <a:pt x="0" y="7215"/>
                </a:lnTo>
                <a:close/>
                <a:moveTo>
                  <a:pt x="1032" y="7597"/>
                </a:moveTo>
                <a:lnTo>
                  <a:pt x="1032" y="7928"/>
                </a:lnTo>
                <a:lnTo>
                  <a:pt x="1032" y="8258"/>
                </a:lnTo>
                <a:lnTo>
                  <a:pt x="1232" y="8272"/>
                </a:lnTo>
                <a:lnTo>
                  <a:pt x="1431" y="8286"/>
                </a:lnTo>
                <a:lnTo>
                  <a:pt x="1439" y="9034"/>
                </a:lnTo>
                <a:lnTo>
                  <a:pt x="1446" y="9783"/>
                </a:lnTo>
                <a:lnTo>
                  <a:pt x="1522" y="9783"/>
                </a:lnTo>
                <a:lnTo>
                  <a:pt x="1598" y="9783"/>
                </a:lnTo>
                <a:lnTo>
                  <a:pt x="1605" y="9034"/>
                </a:lnTo>
                <a:lnTo>
                  <a:pt x="1612" y="8286"/>
                </a:lnTo>
                <a:lnTo>
                  <a:pt x="1712" y="8271"/>
                </a:lnTo>
                <a:cubicBezTo>
                  <a:pt x="1767" y="8263"/>
                  <a:pt x="1821" y="8273"/>
                  <a:pt x="1833" y="8295"/>
                </a:cubicBezTo>
                <a:cubicBezTo>
                  <a:pt x="1844" y="8316"/>
                  <a:pt x="1856" y="8659"/>
                  <a:pt x="1860" y="9057"/>
                </a:cubicBezTo>
                <a:cubicBezTo>
                  <a:pt x="1864" y="9629"/>
                  <a:pt x="1872" y="9771"/>
                  <a:pt x="1897" y="9732"/>
                </a:cubicBezTo>
                <a:cubicBezTo>
                  <a:pt x="1919" y="9698"/>
                  <a:pt x="1934" y="9699"/>
                  <a:pt x="1946" y="9733"/>
                </a:cubicBezTo>
                <a:cubicBezTo>
                  <a:pt x="1955" y="9760"/>
                  <a:pt x="2020" y="9783"/>
                  <a:pt x="2090" y="9783"/>
                </a:cubicBezTo>
                <a:lnTo>
                  <a:pt x="2217" y="9783"/>
                </a:lnTo>
                <a:lnTo>
                  <a:pt x="2219" y="9462"/>
                </a:lnTo>
                <a:cubicBezTo>
                  <a:pt x="2221" y="9286"/>
                  <a:pt x="2230" y="9034"/>
                  <a:pt x="2239" y="8904"/>
                </a:cubicBezTo>
                <a:cubicBezTo>
                  <a:pt x="2256" y="8670"/>
                  <a:pt x="2257" y="8666"/>
                  <a:pt x="2346" y="8666"/>
                </a:cubicBezTo>
                <a:cubicBezTo>
                  <a:pt x="2435" y="8666"/>
                  <a:pt x="2437" y="8670"/>
                  <a:pt x="2454" y="8904"/>
                </a:cubicBezTo>
                <a:cubicBezTo>
                  <a:pt x="2463" y="9034"/>
                  <a:pt x="2471" y="9259"/>
                  <a:pt x="2473" y="9403"/>
                </a:cubicBezTo>
                <a:cubicBezTo>
                  <a:pt x="2474" y="9601"/>
                  <a:pt x="2486" y="9678"/>
                  <a:pt x="2521" y="9718"/>
                </a:cubicBezTo>
                <a:cubicBezTo>
                  <a:pt x="2553" y="9754"/>
                  <a:pt x="2791" y="9774"/>
                  <a:pt x="3239" y="9778"/>
                </a:cubicBezTo>
                <a:cubicBezTo>
                  <a:pt x="4046" y="9785"/>
                  <a:pt x="4001" y="9819"/>
                  <a:pt x="4006" y="9184"/>
                </a:cubicBezTo>
                <a:cubicBezTo>
                  <a:pt x="4010" y="8724"/>
                  <a:pt x="4044" y="8626"/>
                  <a:pt x="4189" y="8652"/>
                </a:cubicBezTo>
                <a:cubicBezTo>
                  <a:pt x="4254" y="8664"/>
                  <a:pt x="4267" y="8689"/>
                  <a:pt x="4273" y="8809"/>
                </a:cubicBezTo>
                <a:cubicBezTo>
                  <a:pt x="4277" y="8887"/>
                  <a:pt x="4293" y="8998"/>
                  <a:pt x="4309" y="9055"/>
                </a:cubicBezTo>
                <a:cubicBezTo>
                  <a:pt x="4343" y="9179"/>
                  <a:pt x="4321" y="9308"/>
                  <a:pt x="4267" y="9308"/>
                </a:cubicBezTo>
                <a:cubicBezTo>
                  <a:pt x="4240" y="9308"/>
                  <a:pt x="4227" y="9353"/>
                  <a:pt x="4227" y="9450"/>
                </a:cubicBezTo>
                <a:cubicBezTo>
                  <a:pt x="4227" y="9549"/>
                  <a:pt x="4240" y="9592"/>
                  <a:pt x="4268" y="9592"/>
                </a:cubicBezTo>
                <a:cubicBezTo>
                  <a:pt x="4291" y="9592"/>
                  <a:pt x="4315" y="9632"/>
                  <a:pt x="4322" y="9679"/>
                </a:cubicBezTo>
                <a:cubicBezTo>
                  <a:pt x="4333" y="9756"/>
                  <a:pt x="4362" y="9764"/>
                  <a:pt x="4596" y="9756"/>
                </a:cubicBezTo>
                <a:cubicBezTo>
                  <a:pt x="4741" y="9750"/>
                  <a:pt x="4861" y="9743"/>
                  <a:pt x="4865" y="9740"/>
                </a:cubicBezTo>
                <a:cubicBezTo>
                  <a:pt x="4868" y="9737"/>
                  <a:pt x="4880" y="9736"/>
                  <a:pt x="4891" y="9737"/>
                </a:cubicBezTo>
                <a:cubicBezTo>
                  <a:pt x="4901" y="9738"/>
                  <a:pt x="4916" y="9669"/>
                  <a:pt x="4923" y="9583"/>
                </a:cubicBezTo>
                <a:cubicBezTo>
                  <a:pt x="4935" y="9440"/>
                  <a:pt x="4944" y="9426"/>
                  <a:pt x="5026" y="9426"/>
                </a:cubicBezTo>
                <a:cubicBezTo>
                  <a:pt x="5112" y="9426"/>
                  <a:pt x="5117" y="9435"/>
                  <a:pt x="5124" y="9605"/>
                </a:cubicBezTo>
                <a:lnTo>
                  <a:pt x="5132" y="9783"/>
                </a:lnTo>
                <a:lnTo>
                  <a:pt x="5324" y="9783"/>
                </a:lnTo>
                <a:lnTo>
                  <a:pt x="5516" y="9783"/>
                </a:lnTo>
                <a:lnTo>
                  <a:pt x="5516" y="9622"/>
                </a:lnTo>
                <a:cubicBezTo>
                  <a:pt x="5516" y="9407"/>
                  <a:pt x="5455" y="9312"/>
                  <a:pt x="5389" y="9423"/>
                </a:cubicBezTo>
                <a:cubicBezTo>
                  <a:pt x="5330" y="9522"/>
                  <a:pt x="5304" y="9463"/>
                  <a:pt x="5310" y="9247"/>
                </a:cubicBezTo>
                <a:cubicBezTo>
                  <a:pt x="5313" y="9162"/>
                  <a:pt x="5312" y="9072"/>
                  <a:pt x="5309" y="9046"/>
                </a:cubicBezTo>
                <a:cubicBezTo>
                  <a:pt x="5299" y="8956"/>
                  <a:pt x="5314" y="8713"/>
                  <a:pt x="5331" y="8679"/>
                </a:cubicBezTo>
                <a:cubicBezTo>
                  <a:pt x="5341" y="8661"/>
                  <a:pt x="5387" y="8640"/>
                  <a:pt x="5432" y="8634"/>
                </a:cubicBezTo>
                <a:cubicBezTo>
                  <a:pt x="5511" y="8623"/>
                  <a:pt x="5516" y="8611"/>
                  <a:pt x="5516" y="8439"/>
                </a:cubicBezTo>
                <a:cubicBezTo>
                  <a:pt x="5516" y="8339"/>
                  <a:pt x="5505" y="8269"/>
                  <a:pt x="5492" y="8284"/>
                </a:cubicBezTo>
                <a:cubicBezTo>
                  <a:pt x="5446" y="8336"/>
                  <a:pt x="5431" y="8200"/>
                  <a:pt x="5476" y="8139"/>
                </a:cubicBezTo>
                <a:cubicBezTo>
                  <a:pt x="5587" y="7989"/>
                  <a:pt x="5366" y="7907"/>
                  <a:pt x="5244" y="8054"/>
                </a:cubicBezTo>
                <a:cubicBezTo>
                  <a:pt x="5209" y="8096"/>
                  <a:pt x="5179" y="8112"/>
                  <a:pt x="5178" y="8090"/>
                </a:cubicBezTo>
                <a:cubicBezTo>
                  <a:pt x="5176" y="8067"/>
                  <a:pt x="5167" y="8112"/>
                  <a:pt x="5158" y="8190"/>
                </a:cubicBezTo>
                <a:cubicBezTo>
                  <a:pt x="5144" y="8309"/>
                  <a:pt x="5126" y="8337"/>
                  <a:pt x="5046" y="8361"/>
                </a:cubicBezTo>
                <a:cubicBezTo>
                  <a:pt x="4993" y="8377"/>
                  <a:pt x="4939" y="8367"/>
                  <a:pt x="4924" y="8340"/>
                </a:cubicBezTo>
                <a:cubicBezTo>
                  <a:pt x="4909" y="8313"/>
                  <a:pt x="4897" y="8135"/>
                  <a:pt x="4897" y="7944"/>
                </a:cubicBezTo>
                <a:lnTo>
                  <a:pt x="4897" y="7597"/>
                </a:lnTo>
                <a:lnTo>
                  <a:pt x="4820" y="7597"/>
                </a:lnTo>
                <a:lnTo>
                  <a:pt x="4744" y="7597"/>
                </a:lnTo>
                <a:lnTo>
                  <a:pt x="4737" y="8559"/>
                </a:lnTo>
                <a:lnTo>
                  <a:pt x="4730" y="9521"/>
                </a:lnTo>
                <a:lnTo>
                  <a:pt x="4620" y="9521"/>
                </a:lnTo>
                <a:cubicBezTo>
                  <a:pt x="4509" y="9521"/>
                  <a:pt x="4465" y="9439"/>
                  <a:pt x="4561" y="9411"/>
                </a:cubicBezTo>
                <a:cubicBezTo>
                  <a:pt x="4625" y="9393"/>
                  <a:pt x="4636" y="9143"/>
                  <a:pt x="4575" y="9100"/>
                </a:cubicBezTo>
                <a:cubicBezTo>
                  <a:pt x="4545" y="9079"/>
                  <a:pt x="4536" y="8989"/>
                  <a:pt x="4536" y="8715"/>
                </a:cubicBezTo>
                <a:cubicBezTo>
                  <a:pt x="4536" y="8361"/>
                  <a:pt x="4535" y="8357"/>
                  <a:pt x="4469" y="8357"/>
                </a:cubicBezTo>
                <a:cubicBezTo>
                  <a:pt x="4424" y="8357"/>
                  <a:pt x="4398" y="8326"/>
                  <a:pt x="4389" y="8262"/>
                </a:cubicBezTo>
                <a:cubicBezTo>
                  <a:pt x="4382" y="8210"/>
                  <a:pt x="4359" y="8167"/>
                  <a:pt x="4338" y="8167"/>
                </a:cubicBezTo>
                <a:cubicBezTo>
                  <a:pt x="4317" y="8167"/>
                  <a:pt x="4294" y="8125"/>
                  <a:pt x="4286" y="8072"/>
                </a:cubicBezTo>
                <a:cubicBezTo>
                  <a:pt x="4276" y="7998"/>
                  <a:pt x="4251" y="7977"/>
                  <a:pt x="4171" y="7977"/>
                </a:cubicBezTo>
                <a:cubicBezTo>
                  <a:pt x="4110" y="7977"/>
                  <a:pt x="4076" y="7996"/>
                  <a:pt x="4086" y="8025"/>
                </a:cubicBezTo>
                <a:cubicBezTo>
                  <a:pt x="4114" y="8111"/>
                  <a:pt x="4022" y="8132"/>
                  <a:pt x="3957" y="8054"/>
                </a:cubicBezTo>
                <a:cubicBezTo>
                  <a:pt x="3922" y="8012"/>
                  <a:pt x="3854" y="7977"/>
                  <a:pt x="3805" y="7977"/>
                </a:cubicBezTo>
                <a:cubicBezTo>
                  <a:pt x="3720" y="7977"/>
                  <a:pt x="3715" y="7986"/>
                  <a:pt x="3707" y="8155"/>
                </a:cubicBezTo>
                <a:cubicBezTo>
                  <a:pt x="3699" y="8333"/>
                  <a:pt x="3699" y="8333"/>
                  <a:pt x="3583" y="8333"/>
                </a:cubicBezTo>
                <a:cubicBezTo>
                  <a:pt x="3467" y="8333"/>
                  <a:pt x="3467" y="8333"/>
                  <a:pt x="3459" y="8152"/>
                </a:cubicBezTo>
                <a:cubicBezTo>
                  <a:pt x="3453" y="8006"/>
                  <a:pt x="3444" y="7981"/>
                  <a:pt x="3416" y="8024"/>
                </a:cubicBezTo>
                <a:cubicBezTo>
                  <a:pt x="3392" y="8060"/>
                  <a:pt x="3376" y="8061"/>
                  <a:pt x="3365" y="8027"/>
                </a:cubicBezTo>
                <a:cubicBezTo>
                  <a:pt x="3355" y="7999"/>
                  <a:pt x="3292" y="7977"/>
                  <a:pt x="3224" y="7977"/>
                </a:cubicBezTo>
                <a:cubicBezTo>
                  <a:pt x="3121" y="7977"/>
                  <a:pt x="3097" y="7994"/>
                  <a:pt x="3086" y="8072"/>
                </a:cubicBezTo>
                <a:cubicBezTo>
                  <a:pt x="3079" y="8125"/>
                  <a:pt x="3055" y="8167"/>
                  <a:pt x="3034" y="8167"/>
                </a:cubicBezTo>
                <a:cubicBezTo>
                  <a:pt x="3013" y="8167"/>
                  <a:pt x="2990" y="8210"/>
                  <a:pt x="2983" y="8262"/>
                </a:cubicBezTo>
                <a:cubicBezTo>
                  <a:pt x="2971" y="8343"/>
                  <a:pt x="2948" y="8357"/>
                  <a:pt x="2816" y="8357"/>
                </a:cubicBezTo>
                <a:cubicBezTo>
                  <a:pt x="2699" y="8357"/>
                  <a:pt x="2653" y="8336"/>
                  <a:pt x="2619" y="8267"/>
                </a:cubicBezTo>
                <a:cubicBezTo>
                  <a:pt x="2590" y="8208"/>
                  <a:pt x="2584" y="8166"/>
                  <a:pt x="2602" y="8146"/>
                </a:cubicBezTo>
                <a:cubicBezTo>
                  <a:pt x="2617" y="8128"/>
                  <a:pt x="2630" y="8079"/>
                  <a:pt x="2630" y="8036"/>
                </a:cubicBezTo>
                <a:cubicBezTo>
                  <a:pt x="2630" y="7970"/>
                  <a:pt x="2624" y="7972"/>
                  <a:pt x="2594" y="8049"/>
                </a:cubicBezTo>
                <a:cubicBezTo>
                  <a:pt x="2560" y="8134"/>
                  <a:pt x="2555" y="8134"/>
                  <a:pt x="2491" y="8057"/>
                </a:cubicBezTo>
                <a:cubicBezTo>
                  <a:pt x="2454" y="8012"/>
                  <a:pt x="2392" y="7980"/>
                  <a:pt x="2352" y="7986"/>
                </a:cubicBezTo>
                <a:cubicBezTo>
                  <a:pt x="2249" y="8000"/>
                  <a:pt x="2217" y="7946"/>
                  <a:pt x="2217" y="7760"/>
                </a:cubicBezTo>
                <a:lnTo>
                  <a:pt x="2217" y="7597"/>
                </a:lnTo>
                <a:lnTo>
                  <a:pt x="1625" y="7597"/>
                </a:lnTo>
                <a:lnTo>
                  <a:pt x="1032" y="7597"/>
                </a:lnTo>
                <a:close/>
                <a:moveTo>
                  <a:pt x="5840" y="7597"/>
                </a:moveTo>
                <a:cubicBezTo>
                  <a:pt x="5801" y="7597"/>
                  <a:pt x="5775" y="7631"/>
                  <a:pt x="5766" y="7692"/>
                </a:cubicBezTo>
                <a:cubicBezTo>
                  <a:pt x="5759" y="7744"/>
                  <a:pt x="5734" y="7787"/>
                  <a:pt x="5711" y="7787"/>
                </a:cubicBezTo>
                <a:cubicBezTo>
                  <a:pt x="5647" y="7787"/>
                  <a:pt x="5656" y="8054"/>
                  <a:pt x="5722" y="8086"/>
                </a:cubicBezTo>
                <a:cubicBezTo>
                  <a:pt x="5756" y="8102"/>
                  <a:pt x="5773" y="8151"/>
                  <a:pt x="5773" y="8231"/>
                </a:cubicBezTo>
                <a:cubicBezTo>
                  <a:pt x="5773" y="8297"/>
                  <a:pt x="5786" y="8366"/>
                  <a:pt x="5800" y="8383"/>
                </a:cubicBezTo>
                <a:cubicBezTo>
                  <a:pt x="5819" y="8404"/>
                  <a:pt x="5817" y="8435"/>
                  <a:pt x="5796" y="8482"/>
                </a:cubicBezTo>
                <a:cubicBezTo>
                  <a:pt x="5753" y="8579"/>
                  <a:pt x="5807" y="8682"/>
                  <a:pt x="5859" y="8602"/>
                </a:cubicBezTo>
                <a:cubicBezTo>
                  <a:pt x="5923" y="8504"/>
                  <a:pt x="5973" y="8682"/>
                  <a:pt x="5993" y="9076"/>
                </a:cubicBezTo>
                <a:cubicBezTo>
                  <a:pt x="6009" y="9396"/>
                  <a:pt x="6016" y="9436"/>
                  <a:pt x="6058" y="9416"/>
                </a:cubicBezTo>
                <a:cubicBezTo>
                  <a:pt x="6090" y="9400"/>
                  <a:pt x="6108" y="9340"/>
                  <a:pt x="6113" y="9230"/>
                </a:cubicBezTo>
                <a:cubicBezTo>
                  <a:pt x="6126" y="8963"/>
                  <a:pt x="6172" y="9071"/>
                  <a:pt x="6177" y="9378"/>
                </a:cubicBezTo>
                <a:cubicBezTo>
                  <a:pt x="6179" y="9535"/>
                  <a:pt x="6182" y="9691"/>
                  <a:pt x="6183" y="9723"/>
                </a:cubicBezTo>
                <a:cubicBezTo>
                  <a:pt x="6184" y="9757"/>
                  <a:pt x="6220" y="9783"/>
                  <a:pt x="6263" y="9783"/>
                </a:cubicBezTo>
                <a:lnTo>
                  <a:pt x="6340" y="9783"/>
                </a:lnTo>
                <a:lnTo>
                  <a:pt x="6340" y="9315"/>
                </a:lnTo>
                <a:cubicBezTo>
                  <a:pt x="6340" y="8883"/>
                  <a:pt x="6345" y="8841"/>
                  <a:pt x="6403" y="8741"/>
                </a:cubicBezTo>
                <a:cubicBezTo>
                  <a:pt x="6467" y="8630"/>
                  <a:pt x="6535" y="8646"/>
                  <a:pt x="6510" y="8766"/>
                </a:cubicBezTo>
                <a:cubicBezTo>
                  <a:pt x="6503" y="8803"/>
                  <a:pt x="6512" y="8832"/>
                  <a:pt x="6533" y="8832"/>
                </a:cubicBezTo>
                <a:cubicBezTo>
                  <a:pt x="6584" y="8832"/>
                  <a:pt x="6609" y="8926"/>
                  <a:pt x="6575" y="8988"/>
                </a:cubicBezTo>
                <a:cubicBezTo>
                  <a:pt x="6540" y="9052"/>
                  <a:pt x="6537" y="9365"/>
                  <a:pt x="6570" y="9429"/>
                </a:cubicBezTo>
                <a:cubicBezTo>
                  <a:pt x="6583" y="9453"/>
                  <a:pt x="6598" y="9538"/>
                  <a:pt x="6602" y="9616"/>
                </a:cubicBezTo>
                <a:lnTo>
                  <a:pt x="6611" y="9759"/>
                </a:lnTo>
                <a:lnTo>
                  <a:pt x="6989" y="9772"/>
                </a:lnTo>
                <a:lnTo>
                  <a:pt x="7368" y="9785"/>
                </a:lnTo>
                <a:lnTo>
                  <a:pt x="7376" y="9606"/>
                </a:lnTo>
                <a:cubicBezTo>
                  <a:pt x="7384" y="9427"/>
                  <a:pt x="7384" y="9426"/>
                  <a:pt x="7500" y="9426"/>
                </a:cubicBezTo>
                <a:cubicBezTo>
                  <a:pt x="7615" y="9426"/>
                  <a:pt x="7616" y="9427"/>
                  <a:pt x="7624" y="9605"/>
                </a:cubicBezTo>
                <a:lnTo>
                  <a:pt x="7632" y="9783"/>
                </a:lnTo>
                <a:lnTo>
                  <a:pt x="8017" y="9783"/>
                </a:lnTo>
                <a:lnTo>
                  <a:pt x="8402" y="9783"/>
                </a:lnTo>
                <a:lnTo>
                  <a:pt x="8402" y="9073"/>
                </a:lnTo>
                <a:cubicBezTo>
                  <a:pt x="8402" y="8629"/>
                  <a:pt x="8392" y="8351"/>
                  <a:pt x="8375" y="8332"/>
                </a:cubicBezTo>
                <a:cubicBezTo>
                  <a:pt x="8357" y="8311"/>
                  <a:pt x="8359" y="8276"/>
                  <a:pt x="8381" y="8225"/>
                </a:cubicBezTo>
                <a:cubicBezTo>
                  <a:pt x="8400" y="8183"/>
                  <a:pt x="8402" y="8163"/>
                  <a:pt x="8386" y="8180"/>
                </a:cubicBezTo>
                <a:cubicBezTo>
                  <a:pt x="8371" y="8197"/>
                  <a:pt x="8333" y="8159"/>
                  <a:pt x="8303" y="8094"/>
                </a:cubicBezTo>
                <a:cubicBezTo>
                  <a:pt x="8229" y="7938"/>
                  <a:pt x="8112" y="7931"/>
                  <a:pt x="8122" y="8084"/>
                </a:cubicBezTo>
                <a:cubicBezTo>
                  <a:pt x="8132" y="8216"/>
                  <a:pt x="8098" y="8322"/>
                  <a:pt x="8061" y="8279"/>
                </a:cubicBezTo>
                <a:cubicBezTo>
                  <a:pt x="8042" y="8257"/>
                  <a:pt x="8038" y="8301"/>
                  <a:pt x="8048" y="8416"/>
                </a:cubicBezTo>
                <a:cubicBezTo>
                  <a:pt x="8057" y="8527"/>
                  <a:pt x="8049" y="8619"/>
                  <a:pt x="8024" y="8686"/>
                </a:cubicBezTo>
                <a:cubicBezTo>
                  <a:pt x="8002" y="8743"/>
                  <a:pt x="7989" y="8865"/>
                  <a:pt x="7992" y="8964"/>
                </a:cubicBezTo>
                <a:cubicBezTo>
                  <a:pt x="8000" y="9170"/>
                  <a:pt x="7949" y="9373"/>
                  <a:pt x="7899" y="9338"/>
                </a:cubicBezTo>
                <a:cubicBezTo>
                  <a:pt x="7880" y="9325"/>
                  <a:pt x="7858" y="9346"/>
                  <a:pt x="7850" y="9385"/>
                </a:cubicBezTo>
                <a:cubicBezTo>
                  <a:pt x="7811" y="9575"/>
                  <a:pt x="7787" y="9340"/>
                  <a:pt x="7785" y="8731"/>
                </a:cubicBezTo>
                <a:cubicBezTo>
                  <a:pt x="7784" y="8362"/>
                  <a:pt x="7776" y="8042"/>
                  <a:pt x="7769" y="8019"/>
                </a:cubicBezTo>
                <a:cubicBezTo>
                  <a:pt x="7742" y="7940"/>
                  <a:pt x="7586" y="7975"/>
                  <a:pt x="7539" y="8071"/>
                </a:cubicBezTo>
                <a:cubicBezTo>
                  <a:pt x="7514" y="8123"/>
                  <a:pt x="7483" y="8153"/>
                  <a:pt x="7471" y="8139"/>
                </a:cubicBezTo>
                <a:cubicBezTo>
                  <a:pt x="7458" y="8125"/>
                  <a:pt x="7437" y="8170"/>
                  <a:pt x="7423" y="8239"/>
                </a:cubicBezTo>
                <a:cubicBezTo>
                  <a:pt x="7401" y="8343"/>
                  <a:pt x="7383" y="8361"/>
                  <a:pt x="7313" y="8349"/>
                </a:cubicBezTo>
                <a:cubicBezTo>
                  <a:pt x="7236" y="8335"/>
                  <a:pt x="7229" y="8318"/>
                  <a:pt x="7221" y="8151"/>
                </a:cubicBezTo>
                <a:lnTo>
                  <a:pt x="7213" y="7969"/>
                </a:lnTo>
                <a:lnTo>
                  <a:pt x="6989" y="7984"/>
                </a:lnTo>
                <a:lnTo>
                  <a:pt x="6766" y="7998"/>
                </a:lnTo>
                <a:lnTo>
                  <a:pt x="6753" y="7805"/>
                </a:lnTo>
                <a:lnTo>
                  <a:pt x="6740" y="7612"/>
                </a:lnTo>
                <a:lnTo>
                  <a:pt x="6567" y="7607"/>
                </a:lnTo>
                <a:lnTo>
                  <a:pt x="6394" y="7603"/>
                </a:lnTo>
                <a:lnTo>
                  <a:pt x="6386" y="7968"/>
                </a:lnTo>
                <a:lnTo>
                  <a:pt x="6379" y="8333"/>
                </a:lnTo>
                <a:lnTo>
                  <a:pt x="6263" y="8333"/>
                </a:lnTo>
                <a:cubicBezTo>
                  <a:pt x="6148" y="8333"/>
                  <a:pt x="6147" y="8333"/>
                  <a:pt x="6139" y="8155"/>
                </a:cubicBezTo>
                <a:cubicBezTo>
                  <a:pt x="6134" y="8033"/>
                  <a:pt x="6118" y="7977"/>
                  <a:pt x="6091" y="7977"/>
                </a:cubicBezTo>
                <a:cubicBezTo>
                  <a:pt x="6070" y="7977"/>
                  <a:pt x="6046" y="7934"/>
                  <a:pt x="6038" y="7882"/>
                </a:cubicBezTo>
                <a:cubicBezTo>
                  <a:pt x="6031" y="7830"/>
                  <a:pt x="6009" y="7787"/>
                  <a:pt x="5990" y="7787"/>
                </a:cubicBezTo>
                <a:cubicBezTo>
                  <a:pt x="5971" y="7787"/>
                  <a:pt x="5943" y="7744"/>
                  <a:pt x="5928" y="7692"/>
                </a:cubicBezTo>
                <a:cubicBezTo>
                  <a:pt x="5912" y="7638"/>
                  <a:pt x="5874" y="7597"/>
                  <a:pt x="5840" y="7597"/>
                </a:cubicBezTo>
                <a:close/>
                <a:moveTo>
                  <a:pt x="3712" y="10252"/>
                </a:moveTo>
                <a:lnTo>
                  <a:pt x="3712" y="10543"/>
                </a:lnTo>
                <a:cubicBezTo>
                  <a:pt x="3712" y="10702"/>
                  <a:pt x="3722" y="10822"/>
                  <a:pt x="3735" y="10807"/>
                </a:cubicBezTo>
                <a:cubicBezTo>
                  <a:pt x="3747" y="10793"/>
                  <a:pt x="3772" y="10813"/>
                  <a:pt x="3789" y="10852"/>
                </a:cubicBezTo>
                <a:cubicBezTo>
                  <a:pt x="3807" y="10891"/>
                  <a:pt x="3836" y="10923"/>
                  <a:pt x="3854" y="10923"/>
                </a:cubicBezTo>
                <a:cubicBezTo>
                  <a:pt x="3872" y="10923"/>
                  <a:pt x="3906" y="10978"/>
                  <a:pt x="3930" y="11045"/>
                </a:cubicBezTo>
                <a:cubicBezTo>
                  <a:pt x="3963" y="11139"/>
                  <a:pt x="3966" y="11182"/>
                  <a:pt x="3943" y="11233"/>
                </a:cubicBezTo>
                <a:cubicBezTo>
                  <a:pt x="3927" y="11270"/>
                  <a:pt x="3923" y="11326"/>
                  <a:pt x="3934" y="11360"/>
                </a:cubicBezTo>
                <a:cubicBezTo>
                  <a:pt x="3946" y="11394"/>
                  <a:pt x="3952" y="11469"/>
                  <a:pt x="3948" y="11527"/>
                </a:cubicBezTo>
                <a:cubicBezTo>
                  <a:pt x="3942" y="11610"/>
                  <a:pt x="3958" y="11640"/>
                  <a:pt x="4026" y="11672"/>
                </a:cubicBezTo>
                <a:cubicBezTo>
                  <a:pt x="4106" y="11710"/>
                  <a:pt x="4112" y="11728"/>
                  <a:pt x="4125" y="11957"/>
                </a:cubicBezTo>
                <a:cubicBezTo>
                  <a:pt x="4140" y="12233"/>
                  <a:pt x="4168" y="12315"/>
                  <a:pt x="4205" y="12192"/>
                </a:cubicBezTo>
                <a:cubicBezTo>
                  <a:pt x="4219" y="12146"/>
                  <a:pt x="4241" y="12121"/>
                  <a:pt x="4255" y="12136"/>
                </a:cubicBezTo>
                <a:cubicBezTo>
                  <a:pt x="4269" y="12153"/>
                  <a:pt x="4279" y="11998"/>
                  <a:pt x="4279" y="11756"/>
                </a:cubicBezTo>
                <a:cubicBezTo>
                  <a:pt x="4279" y="11408"/>
                  <a:pt x="4285" y="11344"/>
                  <a:pt x="4324" y="11322"/>
                </a:cubicBezTo>
                <a:cubicBezTo>
                  <a:pt x="4349" y="11308"/>
                  <a:pt x="4388" y="11278"/>
                  <a:pt x="4411" y="11255"/>
                </a:cubicBezTo>
                <a:cubicBezTo>
                  <a:pt x="4489" y="11180"/>
                  <a:pt x="4535" y="11345"/>
                  <a:pt x="4539" y="11712"/>
                </a:cubicBezTo>
                <a:lnTo>
                  <a:pt x="4543" y="12044"/>
                </a:lnTo>
                <a:lnTo>
                  <a:pt x="4620" y="12055"/>
                </a:lnTo>
                <a:cubicBezTo>
                  <a:pt x="4662" y="12061"/>
                  <a:pt x="4719" y="12088"/>
                  <a:pt x="4746" y="12115"/>
                </a:cubicBezTo>
                <a:cubicBezTo>
                  <a:pt x="4774" y="12142"/>
                  <a:pt x="4816" y="12152"/>
                  <a:pt x="4841" y="12137"/>
                </a:cubicBezTo>
                <a:cubicBezTo>
                  <a:pt x="4869" y="12121"/>
                  <a:pt x="4921" y="12164"/>
                  <a:pt x="4975" y="12248"/>
                </a:cubicBezTo>
                <a:cubicBezTo>
                  <a:pt x="5070" y="12394"/>
                  <a:pt x="5136" y="12398"/>
                  <a:pt x="5065" y="12253"/>
                </a:cubicBezTo>
                <a:cubicBezTo>
                  <a:pt x="5031" y="12184"/>
                  <a:pt x="5029" y="12160"/>
                  <a:pt x="5057" y="12129"/>
                </a:cubicBezTo>
                <a:cubicBezTo>
                  <a:pt x="5101" y="12077"/>
                  <a:pt x="5155" y="12055"/>
                  <a:pt x="5227" y="12059"/>
                </a:cubicBezTo>
                <a:cubicBezTo>
                  <a:pt x="5260" y="12061"/>
                  <a:pt x="5280" y="12043"/>
                  <a:pt x="5272" y="12019"/>
                </a:cubicBezTo>
                <a:cubicBezTo>
                  <a:pt x="5264" y="11995"/>
                  <a:pt x="5270" y="11961"/>
                  <a:pt x="5285" y="11943"/>
                </a:cubicBezTo>
                <a:cubicBezTo>
                  <a:pt x="5300" y="11926"/>
                  <a:pt x="5308" y="11885"/>
                  <a:pt x="5301" y="11854"/>
                </a:cubicBezTo>
                <a:cubicBezTo>
                  <a:pt x="5295" y="11822"/>
                  <a:pt x="5310" y="11745"/>
                  <a:pt x="5336" y="11683"/>
                </a:cubicBezTo>
                <a:cubicBezTo>
                  <a:pt x="5375" y="11588"/>
                  <a:pt x="5388" y="11579"/>
                  <a:pt x="5422" y="11630"/>
                </a:cubicBezTo>
                <a:cubicBezTo>
                  <a:pt x="5444" y="11664"/>
                  <a:pt x="5473" y="11679"/>
                  <a:pt x="5486" y="11664"/>
                </a:cubicBezTo>
                <a:cubicBezTo>
                  <a:pt x="5523" y="11622"/>
                  <a:pt x="5562" y="11739"/>
                  <a:pt x="5572" y="11921"/>
                </a:cubicBezTo>
                <a:cubicBezTo>
                  <a:pt x="5578" y="12040"/>
                  <a:pt x="5593" y="12087"/>
                  <a:pt x="5624" y="12088"/>
                </a:cubicBezTo>
                <a:cubicBezTo>
                  <a:pt x="5648" y="12088"/>
                  <a:pt x="5683" y="12114"/>
                  <a:pt x="5700" y="12147"/>
                </a:cubicBezTo>
                <a:cubicBezTo>
                  <a:pt x="5718" y="12179"/>
                  <a:pt x="5747" y="12206"/>
                  <a:pt x="5766" y="12206"/>
                </a:cubicBezTo>
                <a:cubicBezTo>
                  <a:pt x="5785" y="12206"/>
                  <a:pt x="5807" y="12237"/>
                  <a:pt x="5815" y="12275"/>
                </a:cubicBezTo>
                <a:cubicBezTo>
                  <a:pt x="5826" y="12328"/>
                  <a:pt x="5845" y="12311"/>
                  <a:pt x="5894" y="12204"/>
                </a:cubicBezTo>
                <a:cubicBezTo>
                  <a:pt x="5969" y="12039"/>
                  <a:pt x="6030" y="12026"/>
                  <a:pt x="6096" y="12158"/>
                </a:cubicBezTo>
                <a:cubicBezTo>
                  <a:pt x="6156" y="12282"/>
                  <a:pt x="6222" y="12279"/>
                  <a:pt x="6268" y="12150"/>
                </a:cubicBezTo>
                <a:cubicBezTo>
                  <a:pt x="6293" y="12080"/>
                  <a:pt x="6320" y="12057"/>
                  <a:pt x="6350" y="12079"/>
                </a:cubicBezTo>
                <a:cubicBezTo>
                  <a:pt x="6376" y="12097"/>
                  <a:pt x="6387" y="12134"/>
                  <a:pt x="6377" y="12165"/>
                </a:cubicBezTo>
                <a:cubicBezTo>
                  <a:pt x="6364" y="12204"/>
                  <a:pt x="6376" y="12212"/>
                  <a:pt x="6420" y="12190"/>
                </a:cubicBezTo>
                <a:cubicBezTo>
                  <a:pt x="6454" y="12174"/>
                  <a:pt x="6496" y="12159"/>
                  <a:pt x="6513" y="12159"/>
                </a:cubicBezTo>
                <a:cubicBezTo>
                  <a:pt x="6535" y="12159"/>
                  <a:pt x="6547" y="12024"/>
                  <a:pt x="6552" y="11719"/>
                </a:cubicBezTo>
                <a:lnTo>
                  <a:pt x="6559" y="11279"/>
                </a:lnTo>
                <a:lnTo>
                  <a:pt x="6654" y="11295"/>
                </a:lnTo>
                <a:cubicBezTo>
                  <a:pt x="6748" y="11310"/>
                  <a:pt x="6750" y="11307"/>
                  <a:pt x="6757" y="11128"/>
                </a:cubicBezTo>
                <a:cubicBezTo>
                  <a:pt x="6765" y="10962"/>
                  <a:pt x="6772" y="10946"/>
                  <a:pt x="6849" y="10932"/>
                </a:cubicBezTo>
                <a:cubicBezTo>
                  <a:pt x="6938" y="10916"/>
                  <a:pt x="6959" y="10857"/>
                  <a:pt x="6893" y="10810"/>
                </a:cubicBezTo>
                <a:cubicBezTo>
                  <a:pt x="6871" y="10794"/>
                  <a:pt x="6859" y="10762"/>
                  <a:pt x="6867" y="10739"/>
                </a:cubicBezTo>
                <a:cubicBezTo>
                  <a:pt x="6890" y="10670"/>
                  <a:pt x="6801" y="10631"/>
                  <a:pt x="6761" y="10692"/>
                </a:cubicBezTo>
                <a:cubicBezTo>
                  <a:pt x="6733" y="10735"/>
                  <a:pt x="6717" y="10735"/>
                  <a:pt x="6695" y="10693"/>
                </a:cubicBezTo>
                <a:cubicBezTo>
                  <a:pt x="6660" y="10629"/>
                  <a:pt x="6433" y="10617"/>
                  <a:pt x="6454" y="10680"/>
                </a:cubicBezTo>
                <a:cubicBezTo>
                  <a:pt x="6473" y="10734"/>
                  <a:pt x="6401" y="10845"/>
                  <a:pt x="6371" y="10810"/>
                </a:cubicBezTo>
                <a:cubicBezTo>
                  <a:pt x="6358" y="10795"/>
                  <a:pt x="6335" y="10836"/>
                  <a:pt x="6319" y="10900"/>
                </a:cubicBezTo>
                <a:cubicBezTo>
                  <a:pt x="6303" y="10965"/>
                  <a:pt x="6279" y="11018"/>
                  <a:pt x="6265" y="11018"/>
                </a:cubicBezTo>
                <a:cubicBezTo>
                  <a:pt x="6223" y="11018"/>
                  <a:pt x="6205" y="10922"/>
                  <a:pt x="6235" y="10857"/>
                </a:cubicBezTo>
                <a:cubicBezTo>
                  <a:pt x="6256" y="10811"/>
                  <a:pt x="6249" y="10772"/>
                  <a:pt x="6210" y="10706"/>
                </a:cubicBezTo>
                <a:cubicBezTo>
                  <a:pt x="6165" y="10632"/>
                  <a:pt x="6149" y="10628"/>
                  <a:pt x="6105" y="10678"/>
                </a:cubicBezTo>
                <a:cubicBezTo>
                  <a:pt x="6065" y="10724"/>
                  <a:pt x="6044" y="10725"/>
                  <a:pt x="6017" y="10684"/>
                </a:cubicBezTo>
                <a:cubicBezTo>
                  <a:pt x="5987" y="10638"/>
                  <a:pt x="5980" y="10717"/>
                  <a:pt x="5974" y="11191"/>
                </a:cubicBezTo>
                <a:lnTo>
                  <a:pt x="5967" y="11754"/>
                </a:lnTo>
                <a:lnTo>
                  <a:pt x="5825" y="11754"/>
                </a:lnTo>
                <a:cubicBezTo>
                  <a:pt x="5719" y="11754"/>
                  <a:pt x="5685" y="11738"/>
                  <a:pt x="5691" y="11689"/>
                </a:cubicBezTo>
                <a:cubicBezTo>
                  <a:pt x="5695" y="11654"/>
                  <a:pt x="5679" y="11572"/>
                  <a:pt x="5656" y="11507"/>
                </a:cubicBezTo>
                <a:cubicBezTo>
                  <a:pt x="5625" y="11419"/>
                  <a:pt x="5618" y="11327"/>
                  <a:pt x="5629" y="11144"/>
                </a:cubicBezTo>
                <a:cubicBezTo>
                  <a:pt x="5651" y="10796"/>
                  <a:pt x="5652" y="10684"/>
                  <a:pt x="5634" y="10650"/>
                </a:cubicBezTo>
                <a:cubicBezTo>
                  <a:pt x="5603" y="10593"/>
                  <a:pt x="5482" y="10710"/>
                  <a:pt x="5474" y="10803"/>
                </a:cubicBezTo>
                <a:cubicBezTo>
                  <a:pt x="5470" y="10854"/>
                  <a:pt x="5447" y="10923"/>
                  <a:pt x="5423" y="10956"/>
                </a:cubicBezTo>
                <a:cubicBezTo>
                  <a:pt x="5387" y="11005"/>
                  <a:pt x="5370" y="10997"/>
                  <a:pt x="5321" y="10911"/>
                </a:cubicBezTo>
                <a:cubicBezTo>
                  <a:pt x="5289" y="10855"/>
                  <a:pt x="5267" y="10770"/>
                  <a:pt x="5272" y="10723"/>
                </a:cubicBezTo>
                <a:cubicBezTo>
                  <a:pt x="5280" y="10645"/>
                  <a:pt x="5256" y="10638"/>
                  <a:pt x="5000" y="10638"/>
                </a:cubicBezTo>
                <a:cubicBezTo>
                  <a:pt x="4753" y="10638"/>
                  <a:pt x="4715" y="10627"/>
                  <a:pt x="4693" y="10550"/>
                </a:cubicBezTo>
                <a:cubicBezTo>
                  <a:pt x="4679" y="10502"/>
                  <a:pt x="4674" y="10419"/>
                  <a:pt x="4682" y="10365"/>
                </a:cubicBezTo>
                <a:cubicBezTo>
                  <a:pt x="4695" y="10272"/>
                  <a:pt x="4685" y="10266"/>
                  <a:pt x="4513" y="10263"/>
                </a:cubicBezTo>
                <a:cubicBezTo>
                  <a:pt x="4331" y="10260"/>
                  <a:pt x="4303" y="10283"/>
                  <a:pt x="4361" y="10390"/>
                </a:cubicBezTo>
                <a:cubicBezTo>
                  <a:pt x="4384" y="10432"/>
                  <a:pt x="4384" y="10472"/>
                  <a:pt x="4361" y="10553"/>
                </a:cubicBezTo>
                <a:cubicBezTo>
                  <a:pt x="4345" y="10613"/>
                  <a:pt x="4329" y="10736"/>
                  <a:pt x="4325" y="10827"/>
                </a:cubicBezTo>
                <a:cubicBezTo>
                  <a:pt x="4318" y="10979"/>
                  <a:pt x="4309" y="10996"/>
                  <a:pt x="4221" y="11022"/>
                </a:cubicBezTo>
                <a:cubicBezTo>
                  <a:pt x="4097" y="11059"/>
                  <a:pt x="4068" y="10995"/>
                  <a:pt x="4066" y="10685"/>
                </a:cubicBezTo>
                <a:cubicBezTo>
                  <a:pt x="4065" y="10552"/>
                  <a:pt x="4054" y="10432"/>
                  <a:pt x="4041" y="10417"/>
                </a:cubicBezTo>
                <a:cubicBezTo>
                  <a:pt x="4028" y="10403"/>
                  <a:pt x="4021" y="10431"/>
                  <a:pt x="4026" y="10479"/>
                </a:cubicBezTo>
                <a:cubicBezTo>
                  <a:pt x="4032" y="10540"/>
                  <a:pt x="4018" y="10566"/>
                  <a:pt x="3982" y="10566"/>
                </a:cubicBezTo>
                <a:cubicBezTo>
                  <a:pt x="3949" y="10566"/>
                  <a:pt x="3933" y="10539"/>
                  <a:pt x="3938" y="10490"/>
                </a:cubicBezTo>
                <a:cubicBezTo>
                  <a:pt x="3947" y="10389"/>
                  <a:pt x="3888" y="10303"/>
                  <a:pt x="3790" y="10275"/>
                </a:cubicBezTo>
                <a:lnTo>
                  <a:pt x="3712" y="10252"/>
                </a:lnTo>
                <a:close/>
                <a:moveTo>
                  <a:pt x="8943" y="10258"/>
                </a:moveTo>
                <a:cubicBezTo>
                  <a:pt x="8876" y="10258"/>
                  <a:pt x="8868" y="10275"/>
                  <a:pt x="8861" y="10434"/>
                </a:cubicBezTo>
                <a:cubicBezTo>
                  <a:pt x="8853" y="10592"/>
                  <a:pt x="8844" y="10614"/>
                  <a:pt x="8767" y="10643"/>
                </a:cubicBezTo>
                <a:cubicBezTo>
                  <a:pt x="8689" y="10672"/>
                  <a:pt x="8670" y="10654"/>
                  <a:pt x="8568" y="10466"/>
                </a:cubicBezTo>
                <a:cubicBezTo>
                  <a:pt x="8442" y="10235"/>
                  <a:pt x="8415" y="10212"/>
                  <a:pt x="8435" y="10353"/>
                </a:cubicBezTo>
                <a:cubicBezTo>
                  <a:pt x="8451" y="10463"/>
                  <a:pt x="8421" y="10508"/>
                  <a:pt x="8327" y="10514"/>
                </a:cubicBezTo>
                <a:lnTo>
                  <a:pt x="8260" y="10519"/>
                </a:lnTo>
                <a:lnTo>
                  <a:pt x="8260" y="11124"/>
                </a:lnTo>
                <a:cubicBezTo>
                  <a:pt x="8260" y="11495"/>
                  <a:pt x="8250" y="11730"/>
                  <a:pt x="8234" y="11730"/>
                </a:cubicBezTo>
                <a:cubicBezTo>
                  <a:pt x="8220" y="11731"/>
                  <a:pt x="8205" y="11634"/>
                  <a:pt x="8201" y="11514"/>
                </a:cubicBezTo>
                <a:cubicBezTo>
                  <a:pt x="8194" y="11335"/>
                  <a:pt x="8186" y="11306"/>
                  <a:pt x="8157" y="11350"/>
                </a:cubicBezTo>
                <a:cubicBezTo>
                  <a:pt x="8109" y="11424"/>
                  <a:pt x="8019" y="11334"/>
                  <a:pt x="8004" y="11195"/>
                </a:cubicBezTo>
                <a:cubicBezTo>
                  <a:pt x="7992" y="11082"/>
                  <a:pt x="7992" y="11064"/>
                  <a:pt x="7990" y="10584"/>
                </a:cubicBezTo>
                <a:lnTo>
                  <a:pt x="7989" y="10270"/>
                </a:lnTo>
                <a:lnTo>
                  <a:pt x="7810" y="10263"/>
                </a:lnTo>
                <a:cubicBezTo>
                  <a:pt x="7639" y="10257"/>
                  <a:pt x="7631" y="10261"/>
                  <a:pt x="7633" y="10364"/>
                </a:cubicBezTo>
                <a:cubicBezTo>
                  <a:pt x="7638" y="10554"/>
                  <a:pt x="7630" y="10582"/>
                  <a:pt x="7554" y="10652"/>
                </a:cubicBezTo>
                <a:cubicBezTo>
                  <a:pt x="7500" y="10702"/>
                  <a:pt x="7470" y="10707"/>
                  <a:pt x="7450" y="10670"/>
                </a:cubicBezTo>
                <a:cubicBezTo>
                  <a:pt x="7430" y="10634"/>
                  <a:pt x="7423" y="10716"/>
                  <a:pt x="7423" y="10963"/>
                </a:cubicBezTo>
                <a:cubicBezTo>
                  <a:pt x="7423" y="11299"/>
                  <a:pt x="7420" y="11311"/>
                  <a:pt x="7320" y="11503"/>
                </a:cubicBezTo>
                <a:cubicBezTo>
                  <a:pt x="7227" y="11683"/>
                  <a:pt x="7218" y="11720"/>
                  <a:pt x="7222" y="11941"/>
                </a:cubicBezTo>
                <a:cubicBezTo>
                  <a:pt x="7224" y="12073"/>
                  <a:pt x="7230" y="12198"/>
                  <a:pt x="7235" y="12218"/>
                </a:cubicBezTo>
                <a:cubicBezTo>
                  <a:pt x="7253" y="12281"/>
                  <a:pt x="7289" y="12256"/>
                  <a:pt x="7360" y="12135"/>
                </a:cubicBezTo>
                <a:cubicBezTo>
                  <a:pt x="7398" y="12070"/>
                  <a:pt x="7437" y="12027"/>
                  <a:pt x="7448" y="12039"/>
                </a:cubicBezTo>
                <a:cubicBezTo>
                  <a:pt x="7458" y="12051"/>
                  <a:pt x="7480" y="12007"/>
                  <a:pt x="7496" y="11941"/>
                </a:cubicBezTo>
                <a:cubicBezTo>
                  <a:pt x="7512" y="11875"/>
                  <a:pt x="7537" y="11832"/>
                  <a:pt x="7550" y="11847"/>
                </a:cubicBezTo>
                <a:cubicBezTo>
                  <a:pt x="7563" y="11862"/>
                  <a:pt x="7577" y="11826"/>
                  <a:pt x="7582" y="11767"/>
                </a:cubicBezTo>
                <a:cubicBezTo>
                  <a:pt x="7590" y="11666"/>
                  <a:pt x="7601" y="11660"/>
                  <a:pt x="7777" y="11666"/>
                </a:cubicBezTo>
                <a:cubicBezTo>
                  <a:pt x="8019" y="11675"/>
                  <a:pt x="8041" y="11693"/>
                  <a:pt x="8041" y="11884"/>
                </a:cubicBezTo>
                <a:cubicBezTo>
                  <a:pt x="8041" y="12096"/>
                  <a:pt x="8149" y="12206"/>
                  <a:pt x="8261" y="12108"/>
                </a:cubicBezTo>
                <a:cubicBezTo>
                  <a:pt x="8317" y="12058"/>
                  <a:pt x="8414" y="12088"/>
                  <a:pt x="8407" y="12153"/>
                </a:cubicBezTo>
                <a:cubicBezTo>
                  <a:pt x="8399" y="12219"/>
                  <a:pt x="8462" y="12214"/>
                  <a:pt x="8634" y="12133"/>
                </a:cubicBezTo>
                <a:cubicBezTo>
                  <a:pt x="8669" y="12116"/>
                  <a:pt x="8776" y="12092"/>
                  <a:pt x="8871" y="12079"/>
                </a:cubicBezTo>
                <a:cubicBezTo>
                  <a:pt x="9025" y="12059"/>
                  <a:pt x="9047" y="12067"/>
                  <a:pt x="9077" y="12155"/>
                </a:cubicBezTo>
                <a:cubicBezTo>
                  <a:pt x="9118" y="12279"/>
                  <a:pt x="9191" y="12283"/>
                  <a:pt x="9208" y="12163"/>
                </a:cubicBezTo>
                <a:cubicBezTo>
                  <a:pt x="9218" y="12087"/>
                  <a:pt x="9249" y="12069"/>
                  <a:pt x="9396" y="12056"/>
                </a:cubicBezTo>
                <a:cubicBezTo>
                  <a:pt x="9528" y="12043"/>
                  <a:pt x="9584" y="12058"/>
                  <a:pt x="9624" y="12116"/>
                </a:cubicBezTo>
                <a:cubicBezTo>
                  <a:pt x="9717" y="12250"/>
                  <a:pt x="9780" y="12263"/>
                  <a:pt x="9832" y="12159"/>
                </a:cubicBezTo>
                <a:cubicBezTo>
                  <a:pt x="9864" y="12094"/>
                  <a:pt x="9911" y="12063"/>
                  <a:pt x="9981" y="12063"/>
                </a:cubicBezTo>
                <a:lnTo>
                  <a:pt x="10083" y="12063"/>
                </a:lnTo>
                <a:lnTo>
                  <a:pt x="10069" y="11802"/>
                </a:lnTo>
                <a:cubicBezTo>
                  <a:pt x="10062" y="11658"/>
                  <a:pt x="10066" y="11529"/>
                  <a:pt x="10078" y="11515"/>
                </a:cubicBezTo>
                <a:cubicBezTo>
                  <a:pt x="10090" y="11501"/>
                  <a:pt x="10095" y="11464"/>
                  <a:pt x="10089" y="11432"/>
                </a:cubicBezTo>
                <a:cubicBezTo>
                  <a:pt x="10083" y="11401"/>
                  <a:pt x="10074" y="11214"/>
                  <a:pt x="10068" y="11018"/>
                </a:cubicBezTo>
                <a:lnTo>
                  <a:pt x="10059" y="10661"/>
                </a:lnTo>
                <a:lnTo>
                  <a:pt x="9773" y="10655"/>
                </a:lnTo>
                <a:lnTo>
                  <a:pt x="9487" y="10649"/>
                </a:lnTo>
                <a:lnTo>
                  <a:pt x="9479" y="10821"/>
                </a:lnTo>
                <a:cubicBezTo>
                  <a:pt x="9472" y="10971"/>
                  <a:pt x="9461" y="10997"/>
                  <a:pt x="9394" y="11021"/>
                </a:cubicBezTo>
                <a:cubicBezTo>
                  <a:pt x="9279" y="11062"/>
                  <a:pt x="9226" y="10995"/>
                  <a:pt x="9226" y="10805"/>
                </a:cubicBezTo>
                <a:cubicBezTo>
                  <a:pt x="9226" y="10653"/>
                  <a:pt x="9221" y="10643"/>
                  <a:pt x="9130" y="10629"/>
                </a:cubicBezTo>
                <a:cubicBezTo>
                  <a:pt x="9038" y="10615"/>
                  <a:pt x="9033" y="10604"/>
                  <a:pt x="9025" y="10436"/>
                </a:cubicBezTo>
                <a:cubicBezTo>
                  <a:pt x="9018" y="10275"/>
                  <a:pt x="9010" y="10258"/>
                  <a:pt x="8943" y="10258"/>
                </a:cubicBezTo>
                <a:close/>
                <a:moveTo>
                  <a:pt x="11219" y="10258"/>
                </a:moveTo>
                <a:cubicBezTo>
                  <a:pt x="11141" y="10258"/>
                  <a:pt x="11132" y="10268"/>
                  <a:pt x="11158" y="10327"/>
                </a:cubicBezTo>
                <a:cubicBezTo>
                  <a:pt x="11183" y="10383"/>
                  <a:pt x="11180" y="10423"/>
                  <a:pt x="11140" y="10529"/>
                </a:cubicBezTo>
                <a:cubicBezTo>
                  <a:pt x="11113" y="10602"/>
                  <a:pt x="11090" y="10715"/>
                  <a:pt x="11088" y="10780"/>
                </a:cubicBezTo>
                <a:cubicBezTo>
                  <a:pt x="11083" y="10919"/>
                  <a:pt x="11027" y="11007"/>
                  <a:pt x="10946" y="10999"/>
                </a:cubicBezTo>
                <a:cubicBezTo>
                  <a:pt x="10899" y="10995"/>
                  <a:pt x="10888" y="10966"/>
                  <a:pt x="10888" y="10844"/>
                </a:cubicBezTo>
                <a:cubicBezTo>
                  <a:pt x="10888" y="10657"/>
                  <a:pt x="10863" y="10606"/>
                  <a:pt x="10811" y="10686"/>
                </a:cubicBezTo>
                <a:cubicBezTo>
                  <a:pt x="10780" y="10733"/>
                  <a:pt x="10763" y="10735"/>
                  <a:pt x="10741" y="10693"/>
                </a:cubicBezTo>
                <a:cubicBezTo>
                  <a:pt x="10723" y="10661"/>
                  <a:pt x="10628" y="10638"/>
                  <a:pt x="10512" y="10638"/>
                </a:cubicBezTo>
                <a:cubicBezTo>
                  <a:pt x="10347" y="10638"/>
                  <a:pt x="10311" y="10652"/>
                  <a:pt x="10296" y="10721"/>
                </a:cubicBezTo>
                <a:cubicBezTo>
                  <a:pt x="10279" y="10801"/>
                  <a:pt x="10262" y="12206"/>
                  <a:pt x="10278" y="12206"/>
                </a:cubicBezTo>
                <a:cubicBezTo>
                  <a:pt x="10282" y="12206"/>
                  <a:pt x="10318" y="12175"/>
                  <a:pt x="10358" y="12136"/>
                </a:cubicBezTo>
                <a:cubicBezTo>
                  <a:pt x="10398" y="12098"/>
                  <a:pt x="10438" y="12080"/>
                  <a:pt x="10447" y="12097"/>
                </a:cubicBezTo>
                <a:cubicBezTo>
                  <a:pt x="10456" y="12113"/>
                  <a:pt x="10463" y="11930"/>
                  <a:pt x="10463" y="11690"/>
                </a:cubicBezTo>
                <a:cubicBezTo>
                  <a:pt x="10463" y="11267"/>
                  <a:pt x="10465" y="11252"/>
                  <a:pt x="10528" y="11208"/>
                </a:cubicBezTo>
                <a:cubicBezTo>
                  <a:pt x="10564" y="11182"/>
                  <a:pt x="10604" y="11106"/>
                  <a:pt x="10618" y="11039"/>
                </a:cubicBezTo>
                <a:cubicBezTo>
                  <a:pt x="10632" y="10971"/>
                  <a:pt x="10658" y="10924"/>
                  <a:pt x="10676" y="10935"/>
                </a:cubicBezTo>
                <a:cubicBezTo>
                  <a:pt x="10715" y="10959"/>
                  <a:pt x="10721" y="11114"/>
                  <a:pt x="10686" y="11199"/>
                </a:cubicBezTo>
                <a:cubicBezTo>
                  <a:pt x="10670" y="11239"/>
                  <a:pt x="10671" y="11278"/>
                  <a:pt x="10691" y="11315"/>
                </a:cubicBezTo>
                <a:cubicBezTo>
                  <a:pt x="10707" y="11345"/>
                  <a:pt x="10721" y="11439"/>
                  <a:pt x="10721" y="11524"/>
                </a:cubicBezTo>
                <a:cubicBezTo>
                  <a:pt x="10721" y="11608"/>
                  <a:pt x="10731" y="11689"/>
                  <a:pt x="10744" y="11703"/>
                </a:cubicBezTo>
                <a:cubicBezTo>
                  <a:pt x="10756" y="11718"/>
                  <a:pt x="10764" y="11799"/>
                  <a:pt x="10762" y="11885"/>
                </a:cubicBezTo>
                <a:cubicBezTo>
                  <a:pt x="10758" y="12014"/>
                  <a:pt x="10770" y="12050"/>
                  <a:pt x="10831" y="12099"/>
                </a:cubicBezTo>
                <a:cubicBezTo>
                  <a:pt x="10884" y="12140"/>
                  <a:pt x="10920" y="12143"/>
                  <a:pt x="10956" y="12108"/>
                </a:cubicBezTo>
                <a:cubicBezTo>
                  <a:pt x="10983" y="12081"/>
                  <a:pt x="11014" y="12068"/>
                  <a:pt x="11024" y="12080"/>
                </a:cubicBezTo>
                <a:cubicBezTo>
                  <a:pt x="11034" y="12091"/>
                  <a:pt x="11089" y="12085"/>
                  <a:pt x="11146" y="12066"/>
                </a:cubicBezTo>
                <a:cubicBezTo>
                  <a:pt x="11215" y="12044"/>
                  <a:pt x="11282" y="12055"/>
                  <a:pt x="11347" y="12102"/>
                </a:cubicBezTo>
                <a:cubicBezTo>
                  <a:pt x="11423" y="12155"/>
                  <a:pt x="11459" y="12159"/>
                  <a:pt x="11502" y="12118"/>
                </a:cubicBezTo>
                <a:cubicBezTo>
                  <a:pt x="11533" y="12089"/>
                  <a:pt x="11587" y="12059"/>
                  <a:pt x="11623" y="12051"/>
                </a:cubicBezTo>
                <a:cubicBezTo>
                  <a:pt x="11658" y="12043"/>
                  <a:pt x="11701" y="12022"/>
                  <a:pt x="11718" y="12002"/>
                </a:cubicBezTo>
                <a:cubicBezTo>
                  <a:pt x="11755" y="11959"/>
                  <a:pt x="11787" y="12043"/>
                  <a:pt x="11768" y="12134"/>
                </a:cubicBezTo>
                <a:cubicBezTo>
                  <a:pt x="11761" y="12170"/>
                  <a:pt x="11769" y="12210"/>
                  <a:pt x="11785" y="12223"/>
                </a:cubicBezTo>
                <a:cubicBezTo>
                  <a:pt x="11841" y="12264"/>
                  <a:pt x="11851" y="12255"/>
                  <a:pt x="11869" y="12147"/>
                </a:cubicBezTo>
                <a:cubicBezTo>
                  <a:pt x="11894" y="11999"/>
                  <a:pt x="11978" y="11809"/>
                  <a:pt x="12024" y="11797"/>
                </a:cubicBezTo>
                <a:cubicBezTo>
                  <a:pt x="12044" y="11791"/>
                  <a:pt x="12073" y="11828"/>
                  <a:pt x="12088" y="11878"/>
                </a:cubicBezTo>
                <a:cubicBezTo>
                  <a:pt x="12102" y="11928"/>
                  <a:pt x="12105" y="11968"/>
                  <a:pt x="12094" y="11969"/>
                </a:cubicBezTo>
                <a:cubicBezTo>
                  <a:pt x="12083" y="11969"/>
                  <a:pt x="12091" y="11990"/>
                  <a:pt x="12112" y="12016"/>
                </a:cubicBezTo>
                <a:cubicBezTo>
                  <a:pt x="12134" y="12041"/>
                  <a:pt x="12192" y="12062"/>
                  <a:pt x="12243" y="12063"/>
                </a:cubicBezTo>
                <a:cubicBezTo>
                  <a:pt x="12294" y="12063"/>
                  <a:pt x="12343" y="12077"/>
                  <a:pt x="12353" y="12095"/>
                </a:cubicBezTo>
                <a:cubicBezTo>
                  <a:pt x="12377" y="12139"/>
                  <a:pt x="12527" y="12142"/>
                  <a:pt x="12541" y="12099"/>
                </a:cubicBezTo>
                <a:cubicBezTo>
                  <a:pt x="12548" y="12080"/>
                  <a:pt x="12588" y="12063"/>
                  <a:pt x="12631" y="12063"/>
                </a:cubicBezTo>
                <a:cubicBezTo>
                  <a:pt x="12676" y="12063"/>
                  <a:pt x="12701" y="12043"/>
                  <a:pt x="12692" y="12016"/>
                </a:cubicBezTo>
                <a:cubicBezTo>
                  <a:pt x="12683" y="11990"/>
                  <a:pt x="12705" y="11948"/>
                  <a:pt x="12740" y="11924"/>
                </a:cubicBezTo>
                <a:cubicBezTo>
                  <a:pt x="12775" y="11899"/>
                  <a:pt x="12811" y="11857"/>
                  <a:pt x="12820" y="11829"/>
                </a:cubicBezTo>
                <a:cubicBezTo>
                  <a:pt x="12852" y="11733"/>
                  <a:pt x="12934" y="11860"/>
                  <a:pt x="12917" y="11980"/>
                </a:cubicBezTo>
                <a:cubicBezTo>
                  <a:pt x="12904" y="12073"/>
                  <a:pt x="12908" y="12079"/>
                  <a:pt x="12943" y="12025"/>
                </a:cubicBezTo>
                <a:cubicBezTo>
                  <a:pt x="12990" y="11955"/>
                  <a:pt x="13028" y="12023"/>
                  <a:pt x="13005" y="12133"/>
                </a:cubicBezTo>
                <a:cubicBezTo>
                  <a:pt x="12987" y="12219"/>
                  <a:pt x="13068" y="12275"/>
                  <a:pt x="13095" y="12196"/>
                </a:cubicBezTo>
                <a:cubicBezTo>
                  <a:pt x="13121" y="12122"/>
                  <a:pt x="13123" y="12080"/>
                  <a:pt x="13122" y="11672"/>
                </a:cubicBezTo>
                <a:cubicBezTo>
                  <a:pt x="13122" y="11496"/>
                  <a:pt x="13134" y="11337"/>
                  <a:pt x="13148" y="11321"/>
                </a:cubicBezTo>
                <a:cubicBezTo>
                  <a:pt x="13182" y="11282"/>
                  <a:pt x="13546" y="11287"/>
                  <a:pt x="13581" y="11327"/>
                </a:cubicBezTo>
                <a:cubicBezTo>
                  <a:pt x="13595" y="11343"/>
                  <a:pt x="13607" y="11537"/>
                  <a:pt x="13607" y="11757"/>
                </a:cubicBezTo>
                <a:cubicBezTo>
                  <a:pt x="13607" y="12075"/>
                  <a:pt x="13615" y="12158"/>
                  <a:pt x="13644" y="12158"/>
                </a:cubicBezTo>
                <a:cubicBezTo>
                  <a:pt x="13703" y="12158"/>
                  <a:pt x="13711" y="12096"/>
                  <a:pt x="13715" y="11660"/>
                </a:cubicBezTo>
                <a:cubicBezTo>
                  <a:pt x="13716" y="11436"/>
                  <a:pt x="13728" y="11241"/>
                  <a:pt x="13740" y="11227"/>
                </a:cubicBezTo>
                <a:cubicBezTo>
                  <a:pt x="13753" y="11213"/>
                  <a:pt x="13760" y="11127"/>
                  <a:pt x="13757" y="11038"/>
                </a:cubicBezTo>
                <a:cubicBezTo>
                  <a:pt x="13752" y="10891"/>
                  <a:pt x="13735" y="10854"/>
                  <a:pt x="13679" y="10869"/>
                </a:cubicBezTo>
                <a:cubicBezTo>
                  <a:pt x="13670" y="10872"/>
                  <a:pt x="13639" y="10821"/>
                  <a:pt x="13611" y="10756"/>
                </a:cubicBezTo>
                <a:cubicBezTo>
                  <a:pt x="13570" y="10659"/>
                  <a:pt x="13538" y="10638"/>
                  <a:pt x="13434" y="10638"/>
                </a:cubicBezTo>
                <a:cubicBezTo>
                  <a:pt x="13365" y="10638"/>
                  <a:pt x="13294" y="10663"/>
                  <a:pt x="13277" y="10695"/>
                </a:cubicBezTo>
                <a:cubicBezTo>
                  <a:pt x="13253" y="10739"/>
                  <a:pt x="13239" y="10739"/>
                  <a:pt x="13215" y="10695"/>
                </a:cubicBezTo>
                <a:cubicBezTo>
                  <a:pt x="13198" y="10663"/>
                  <a:pt x="13140" y="10638"/>
                  <a:pt x="13086" y="10638"/>
                </a:cubicBezTo>
                <a:cubicBezTo>
                  <a:pt x="12992" y="10638"/>
                  <a:pt x="12989" y="10644"/>
                  <a:pt x="12989" y="10801"/>
                </a:cubicBezTo>
                <a:cubicBezTo>
                  <a:pt x="12989" y="10891"/>
                  <a:pt x="12975" y="10980"/>
                  <a:pt x="12959" y="10999"/>
                </a:cubicBezTo>
                <a:cubicBezTo>
                  <a:pt x="12906" y="11058"/>
                  <a:pt x="12751" y="11023"/>
                  <a:pt x="12701" y="10940"/>
                </a:cubicBezTo>
                <a:cubicBezTo>
                  <a:pt x="12658" y="10868"/>
                  <a:pt x="12657" y="10852"/>
                  <a:pt x="12692" y="10781"/>
                </a:cubicBezTo>
                <a:cubicBezTo>
                  <a:pt x="12713" y="10737"/>
                  <a:pt x="12731" y="10687"/>
                  <a:pt x="12731" y="10670"/>
                </a:cubicBezTo>
                <a:cubicBezTo>
                  <a:pt x="12731" y="10616"/>
                  <a:pt x="12374" y="10634"/>
                  <a:pt x="12356" y="10690"/>
                </a:cubicBezTo>
                <a:cubicBezTo>
                  <a:pt x="12343" y="10727"/>
                  <a:pt x="12331" y="10727"/>
                  <a:pt x="12310" y="10690"/>
                </a:cubicBezTo>
                <a:cubicBezTo>
                  <a:pt x="12295" y="10661"/>
                  <a:pt x="12256" y="10638"/>
                  <a:pt x="12224" y="10638"/>
                </a:cubicBezTo>
                <a:cubicBezTo>
                  <a:pt x="12174" y="10638"/>
                  <a:pt x="12166" y="10662"/>
                  <a:pt x="12169" y="10797"/>
                </a:cubicBezTo>
                <a:cubicBezTo>
                  <a:pt x="12173" y="11023"/>
                  <a:pt x="12155" y="11053"/>
                  <a:pt x="12030" y="11022"/>
                </a:cubicBezTo>
                <a:lnTo>
                  <a:pt x="11919" y="10994"/>
                </a:lnTo>
                <a:lnTo>
                  <a:pt x="11906" y="10638"/>
                </a:lnTo>
                <a:cubicBezTo>
                  <a:pt x="11894" y="10296"/>
                  <a:pt x="11891" y="10282"/>
                  <a:pt x="11829" y="10282"/>
                </a:cubicBezTo>
                <a:cubicBezTo>
                  <a:pt x="11780" y="10282"/>
                  <a:pt x="11763" y="10309"/>
                  <a:pt x="11757" y="10401"/>
                </a:cubicBezTo>
                <a:cubicBezTo>
                  <a:pt x="11753" y="10466"/>
                  <a:pt x="11742" y="10551"/>
                  <a:pt x="11733" y="10590"/>
                </a:cubicBezTo>
                <a:cubicBezTo>
                  <a:pt x="11724" y="10629"/>
                  <a:pt x="11716" y="10676"/>
                  <a:pt x="11715" y="10694"/>
                </a:cubicBezTo>
                <a:cubicBezTo>
                  <a:pt x="11709" y="10785"/>
                  <a:pt x="11667" y="10776"/>
                  <a:pt x="11560" y="10661"/>
                </a:cubicBezTo>
                <a:cubicBezTo>
                  <a:pt x="11462" y="10555"/>
                  <a:pt x="11435" y="10543"/>
                  <a:pt x="11402" y="10593"/>
                </a:cubicBezTo>
                <a:cubicBezTo>
                  <a:pt x="11372" y="10638"/>
                  <a:pt x="11356" y="10639"/>
                  <a:pt x="11333" y="10598"/>
                </a:cubicBezTo>
                <a:cubicBezTo>
                  <a:pt x="11317" y="10568"/>
                  <a:pt x="11313" y="10543"/>
                  <a:pt x="11324" y="10543"/>
                </a:cubicBezTo>
                <a:cubicBezTo>
                  <a:pt x="11336" y="10543"/>
                  <a:pt x="11332" y="10513"/>
                  <a:pt x="11315" y="10476"/>
                </a:cubicBezTo>
                <a:cubicBezTo>
                  <a:pt x="11294" y="10429"/>
                  <a:pt x="11294" y="10399"/>
                  <a:pt x="11313" y="10377"/>
                </a:cubicBezTo>
                <a:cubicBezTo>
                  <a:pt x="11362" y="10321"/>
                  <a:pt x="11312" y="10258"/>
                  <a:pt x="11219" y="10258"/>
                </a:cubicBezTo>
                <a:close/>
                <a:moveTo>
                  <a:pt x="1596" y="10262"/>
                </a:moveTo>
                <a:lnTo>
                  <a:pt x="1246" y="10266"/>
                </a:lnTo>
                <a:lnTo>
                  <a:pt x="1249" y="11224"/>
                </a:lnTo>
                <a:cubicBezTo>
                  <a:pt x="1250" y="11802"/>
                  <a:pt x="1261" y="12196"/>
                  <a:pt x="1277" y="12217"/>
                </a:cubicBezTo>
                <a:cubicBezTo>
                  <a:pt x="1291" y="12236"/>
                  <a:pt x="1311" y="12252"/>
                  <a:pt x="1321" y="12253"/>
                </a:cubicBezTo>
                <a:cubicBezTo>
                  <a:pt x="1347" y="12254"/>
                  <a:pt x="1375" y="12037"/>
                  <a:pt x="1378" y="11814"/>
                </a:cubicBezTo>
                <a:lnTo>
                  <a:pt x="1380" y="11632"/>
                </a:lnTo>
                <a:lnTo>
                  <a:pt x="1638" y="11627"/>
                </a:lnTo>
                <a:cubicBezTo>
                  <a:pt x="1779" y="11625"/>
                  <a:pt x="1914" y="11638"/>
                  <a:pt x="1937" y="11656"/>
                </a:cubicBezTo>
                <a:cubicBezTo>
                  <a:pt x="1959" y="11674"/>
                  <a:pt x="1994" y="11682"/>
                  <a:pt x="2014" y="11674"/>
                </a:cubicBezTo>
                <a:cubicBezTo>
                  <a:pt x="2039" y="11664"/>
                  <a:pt x="2052" y="11717"/>
                  <a:pt x="2058" y="11856"/>
                </a:cubicBezTo>
                <a:cubicBezTo>
                  <a:pt x="2065" y="12045"/>
                  <a:pt x="2069" y="12054"/>
                  <a:pt x="2150" y="12054"/>
                </a:cubicBezTo>
                <a:cubicBezTo>
                  <a:pt x="2197" y="12054"/>
                  <a:pt x="2285" y="12099"/>
                  <a:pt x="2347" y="12154"/>
                </a:cubicBezTo>
                <a:cubicBezTo>
                  <a:pt x="2488" y="12280"/>
                  <a:pt x="2512" y="12279"/>
                  <a:pt x="2559" y="12145"/>
                </a:cubicBezTo>
                <a:cubicBezTo>
                  <a:pt x="2590" y="12058"/>
                  <a:pt x="2619" y="12039"/>
                  <a:pt x="2712" y="12045"/>
                </a:cubicBezTo>
                <a:cubicBezTo>
                  <a:pt x="2776" y="12049"/>
                  <a:pt x="2852" y="12076"/>
                  <a:pt x="2881" y="12105"/>
                </a:cubicBezTo>
                <a:cubicBezTo>
                  <a:pt x="2911" y="12134"/>
                  <a:pt x="2959" y="12158"/>
                  <a:pt x="2989" y="12158"/>
                </a:cubicBezTo>
                <a:cubicBezTo>
                  <a:pt x="3038" y="12158"/>
                  <a:pt x="3042" y="12131"/>
                  <a:pt x="3042" y="11760"/>
                </a:cubicBezTo>
                <a:cubicBezTo>
                  <a:pt x="3042" y="11390"/>
                  <a:pt x="3046" y="11356"/>
                  <a:pt x="3105" y="11285"/>
                </a:cubicBezTo>
                <a:cubicBezTo>
                  <a:pt x="3144" y="11239"/>
                  <a:pt x="3174" y="11228"/>
                  <a:pt x="3184" y="11256"/>
                </a:cubicBezTo>
                <a:cubicBezTo>
                  <a:pt x="3214" y="11346"/>
                  <a:pt x="3240" y="11303"/>
                  <a:pt x="3242" y="11161"/>
                </a:cubicBezTo>
                <a:cubicBezTo>
                  <a:pt x="3245" y="10965"/>
                  <a:pt x="3265" y="10923"/>
                  <a:pt x="3354" y="10923"/>
                </a:cubicBezTo>
                <a:cubicBezTo>
                  <a:pt x="3397" y="10923"/>
                  <a:pt x="3425" y="10903"/>
                  <a:pt x="3417" y="10879"/>
                </a:cubicBezTo>
                <a:cubicBezTo>
                  <a:pt x="3408" y="10854"/>
                  <a:pt x="3414" y="10821"/>
                  <a:pt x="3428" y="10805"/>
                </a:cubicBezTo>
                <a:cubicBezTo>
                  <a:pt x="3442" y="10788"/>
                  <a:pt x="3454" y="10748"/>
                  <a:pt x="3454" y="10715"/>
                </a:cubicBezTo>
                <a:cubicBezTo>
                  <a:pt x="3454" y="10634"/>
                  <a:pt x="3051" y="10612"/>
                  <a:pt x="3000" y="10690"/>
                </a:cubicBezTo>
                <a:cubicBezTo>
                  <a:pt x="2974" y="10730"/>
                  <a:pt x="2956" y="10730"/>
                  <a:pt x="2930" y="10691"/>
                </a:cubicBezTo>
                <a:cubicBezTo>
                  <a:pt x="2902" y="10648"/>
                  <a:pt x="2895" y="10671"/>
                  <a:pt x="2897" y="10814"/>
                </a:cubicBezTo>
                <a:cubicBezTo>
                  <a:pt x="2900" y="10973"/>
                  <a:pt x="2893" y="10993"/>
                  <a:pt x="2821" y="11020"/>
                </a:cubicBezTo>
                <a:cubicBezTo>
                  <a:pt x="2693" y="11069"/>
                  <a:pt x="2630" y="11000"/>
                  <a:pt x="2630" y="10812"/>
                </a:cubicBezTo>
                <a:lnTo>
                  <a:pt x="2630" y="10651"/>
                </a:lnTo>
                <a:lnTo>
                  <a:pt x="2388" y="10644"/>
                </a:lnTo>
                <a:cubicBezTo>
                  <a:pt x="2178" y="10639"/>
                  <a:pt x="2146" y="10648"/>
                  <a:pt x="2149" y="10716"/>
                </a:cubicBezTo>
                <a:cubicBezTo>
                  <a:pt x="2155" y="10844"/>
                  <a:pt x="2091" y="10845"/>
                  <a:pt x="2064" y="10718"/>
                </a:cubicBezTo>
                <a:cubicBezTo>
                  <a:pt x="2051" y="10653"/>
                  <a:pt x="2029" y="10587"/>
                  <a:pt x="2015" y="10571"/>
                </a:cubicBezTo>
                <a:cubicBezTo>
                  <a:pt x="2002" y="10556"/>
                  <a:pt x="1997" y="10498"/>
                  <a:pt x="2004" y="10443"/>
                </a:cubicBezTo>
                <a:cubicBezTo>
                  <a:pt x="2013" y="10385"/>
                  <a:pt x="2004" y="10325"/>
                  <a:pt x="1983" y="10300"/>
                </a:cubicBezTo>
                <a:cubicBezTo>
                  <a:pt x="1963" y="10277"/>
                  <a:pt x="1789" y="10260"/>
                  <a:pt x="1596" y="10262"/>
                </a:cubicBezTo>
                <a:close/>
                <a:moveTo>
                  <a:pt x="6355" y="10638"/>
                </a:moveTo>
                <a:cubicBezTo>
                  <a:pt x="6348" y="10638"/>
                  <a:pt x="6336" y="10659"/>
                  <a:pt x="6327" y="10685"/>
                </a:cubicBezTo>
                <a:cubicBezTo>
                  <a:pt x="6318" y="10711"/>
                  <a:pt x="6324" y="10733"/>
                  <a:pt x="6339" y="10733"/>
                </a:cubicBezTo>
                <a:cubicBezTo>
                  <a:pt x="6354" y="10733"/>
                  <a:pt x="6366" y="10711"/>
                  <a:pt x="6366" y="10685"/>
                </a:cubicBezTo>
                <a:cubicBezTo>
                  <a:pt x="6366" y="10659"/>
                  <a:pt x="6361" y="10638"/>
                  <a:pt x="6355" y="10638"/>
                </a:cubicBezTo>
                <a:close/>
                <a:moveTo>
                  <a:pt x="8143" y="11022"/>
                </a:moveTo>
                <a:cubicBezTo>
                  <a:pt x="8137" y="11024"/>
                  <a:pt x="8129" y="11030"/>
                  <a:pt x="8119" y="11040"/>
                </a:cubicBezTo>
                <a:cubicBezTo>
                  <a:pt x="8104" y="11058"/>
                  <a:pt x="8099" y="11094"/>
                  <a:pt x="8108" y="11121"/>
                </a:cubicBezTo>
                <a:cubicBezTo>
                  <a:pt x="8119" y="11153"/>
                  <a:pt x="8132" y="11149"/>
                  <a:pt x="8146" y="11108"/>
                </a:cubicBezTo>
                <a:cubicBezTo>
                  <a:pt x="8165" y="11051"/>
                  <a:pt x="8162" y="11017"/>
                  <a:pt x="8143" y="11022"/>
                </a:cubicBezTo>
                <a:close/>
                <a:moveTo>
                  <a:pt x="11415" y="12301"/>
                </a:moveTo>
                <a:cubicBezTo>
                  <a:pt x="11386" y="12301"/>
                  <a:pt x="11369" y="12322"/>
                  <a:pt x="11377" y="12347"/>
                </a:cubicBezTo>
                <a:cubicBezTo>
                  <a:pt x="11386" y="12372"/>
                  <a:pt x="11410" y="12380"/>
                  <a:pt x="11430" y="12365"/>
                </a:cubicBezTo>
                <a:cubicBezTo>
                  <a:pt x="11484" y="12328"/>
                  <a:pt x="11477" y="12301"/>
                  <a:pt x="11415" y="12301"/>
                </a:cubicBezTo>
                <a:close/>
                <a:moveTo>
                  <a:pt x="4294" y="20899"/>
                </a:moveTo>
                <a:cubicBezTo>
                  <a:pt x="4081" y="20901"/>
                  <a:pt x="3866" y="20922"/>
                  <a:pt x="3845" y="20959"/>
                </a:cubicBezTo>
                <a:cubicBezTo>
                  <a:pt x="3822" y="21002"/>
                  <a:pt x="3801" y="21004"/>
                  <a:pt x="3769" y="20967"/>
                </a:cubicBezTo>
                <a:cubicBezTo>
                  <a:pt x="3707" y="20897"/>
                  <a:pt x="3361" y="20881"/>
                  <a:pt x="3339" y="20948"/>
                </a:cubicBezTo>
                <a:cubicBezTo>
                  <a:pt x="3327" y="20981"/>
                  <a:pt x="3310" y="20985"/>
                  <a:pt x="3291" y="20957"/>
                </a:cubicBezTo>
                <a:cubicBezTo>
                  <a:pt x="3274" y="20932"/>
                  <a:pt x="3211" y="20912"/>
                  <a:pt x="3150" y="20913"/>
                </a:cubicBezTo>
                <a:cubicBezTo>
                  <a:pt x="3068" y="20914"/>
                  <a:pt x="3042" y="20931"/>
                  <a:pt x="3052" y="20977"/>
                </a:cubicBezTo>
                <a:cubicBezTo>
                  <a:pt x="3073" y="21079"/>
                  <a:pt x="3011" y="21114"/>
                  <a:pt x="2974" y="21020"/>
                </a:cubicBezTo>
                <a:cubicBezTo>
                  <a:pt x="2947" y="20951"/>
                  <a:pt x="2933" y="20946"/>
                  <a:pt x="2902" y="20993"/>
                </a:cubicBezTo>
                <a:cubicBezTo>
                  <a:pt x="2861" y="21056"/>
                  <a:pt x="2799" y="21018"/>
                  <a:pt x="2824" y="20945"/>
                </a:cubicBezTo>
                <a:cubicBezTo>
                  <a:pt x="2832" y="20920"/>
                  <a:pt x="2783" y="20901"/>
                  <a:pt x="2710" y="20901"/>
                </a:cubicBezTo>
                <a:cubicBezTo>
                  <a:pt x="2639" y="20901"/>
                  <a:pt x="2573" y="20924"/>
                  <a:pt x="2564" y="20953"/>
                </a:cubicBezTo>
                <a:cubicBezTo>
                  <a:pt x="2551" y="20990"/>
                  <a:pt x="2539" y="20990"/>
                  <a:pt x="2518" y="20953"/>
                </a:cubicBezTo>
                <a:cubicBezTo>
                  <a:pt x="2481" y="20884"/>
                  <a:pt x="2210" y="20886"/>
                  <a:pt x="2172" y="20956"/>
                </a:cubicBezTo>
                <a:cubicBezTo>
                  <a:pt x="2149" y="20998"/>
                  <a:pt x="2133" y="20997"/>
                  <a:pt x="2106" y="20955"/>
                </a:cubicBezTo>
                <a:cubicBezTo>
                  <a:pt x="2078" y="20912"/>
                  <a:pt x="2062" y="20917"/>
                  <a:pt x="2035" y="20976"/>
                </a:cubicBezTo>
                <a:cubicBezTo>
                  <a:pt x="2007" y="21039"/>
                  <a:pt x="1996" y="21041"/>
                  <a:pt x="1974" y="20989"/>
                </a:cubicBezTo>
                <a:cubicBezTo>
                  <a:pt x="1959" y="20954"/>
                  <a:pt x="1908" y="20920"/>
                  <a:pt x="1860" y="20914"/>
                </a:cubicBezTo>
                <a:cubicBezTo>
                  <a:pt x="1812" y="20908"/>
                  <a:pt x="1780" y="20917"/>
                  <a:pt x="1788" y="20934"/>
                </a:cubicBezTo>
                <a:cubicBezTo>
                  <a:pt x="1812" y="20977"/>
                  <a:pt x="1752" y="21095"/>
                  <a:pt x="1724" y="21063"/>
                </a:cubicBezTo>
                <a:cubicBezTo>
                  <a:pt x="1710" y="21048"/>
                  <a:pt x="1683" y="21060"/>
                  <a:pt x="1663" y="21091"/>
                </a:cubicBezTo>
                <a:cubicBezTo>
                  <a:pt x="1616" y="21164"/>
                  <a:pt x="1560" y="21107"/>
                  <a:pt x="1598" y="21023"/>
                </a:cubicBezTo>
                <a:cubicBezTo>
                  <a:pt x="1663" y="20877"/>
                  <a:pt x="1477" y="20851"/>
                  <a:pt x="1406" y="20996"/>
                </a:cubicBezTo>
                <a:cubicBezTo>
                  <a:pt x="1346" y="21118"/>
                  <a:pt x="1302" y="21116"/>
                  <a:pt x="1255" y="20993"/>
                </a:cubicBezTo>
                <a:cubicBezTo>
                  <a:pt x="1230" y="20928"/>
                  <a:pt x="1212" y="20912"/>
                  <a:pt x="1200" y="20948"/>
                </a:cubicBezTo>
                <a:cubicBezTo>
                  <a:pt x="1187" y="20987"/>
                  <a:pt x="1172" y="20985"/>
                  <a:pt x="1145" y="20943"/>
                </a:cubicBezTo>
                <a:cubicBezTo>
                  <a:pt x="1117" y="20900"/>
                  <a:pt x="1100" y="20900"/>
                  <a:pt x="1078" y="20940"/>
                </a:cubicBezTo>
                <a:cubicBezTo>
                  <a:pt x="1058" y="20978"/>
                  <a:pt x="1039" y="20979"/>
                  <a:pt x="1016" y="20944"/>
                </a:cubicBezTo>
                <a:cubicBezTo>
                  <a:pt x="999" y="20917"/>
                  <a:pt x="945" y="20901"/>
                  <a:pt x="898" y="20910"/>
                </a:cubicBezTo>
                <a:cubicBezTo>
                  <a:pt x="834" y="20921"/>
                  <a:pt x="813" y="20947"/>
                  <a:pt x="813" y="21016"/>
                </a:cubicBezTo>
                <a:cubicBezTo>
                  <a:pt x="813" y="21072"/>
                  <a:pt x="793" y="21110"/>
                  <a:pt x="761" y="21116"/>
                </a:cubicBezTo>
                <a:cubicBezTo>
                  <a:pt x="733" y="21121"/>
                  <a:pt x="692" y="21134"/>
                  <a:pt x="671" y="21144"/>
                </a:cubicBezTo>
                <a:cubicBezTo>
                  <a:pt x="644" y="21157"/>
                  <a:pt x="635" y="21130"/>
                  <a:pt x="639" y="21053"/>
                </a:cubicBezTo>
                <a:cubicBezTo>
                  <a:pt x="643" y="20993"/>
                  <a:pt x="635" y="20955"/>
                  <a:pt x="622" y="20970"/>
                </a:cubicBezTo>
                <a:cubicBezTo>
                  <a:pt x="608" y="20985"/>
                  <a:pt x="590" y="20975"/>
                  <a:pt x="580" y="20946"/>
                </a:cubicBezTo>
                <a:cubicBezTo>
                  <a:pt x="560" y="20886"/>
                  <a:pt x="30" y="20901"/>
                  <a:pt x="10" y="20962"/>
                </a:cubicBezTo>
                <a:cubicBezTo>
                  <a:pt x="3" y="20983"/>
                  <a:pt x="9" y="21028"/>
                  <a:pt x="24" y="21062"/>
                </a:cubicBezTo>
                <a:cubicBezTo>
                  <a:pt x="40" y="21096"/>
                  <a:pt x="44" y="21139"/>
                  <a:pt x="35" y="21156"/>
                </a:cubicBezTo>
                <a:cubicBezTo>
                  <a:pt x="-5" y="21229"/>
                  <a:pt x="9" y="21337"/>
                  <a:pt x="62" y="21374"/>
                </a:cubicBezTo>
                <a:cubicBezTo>
                  <a:pt x="94" y="21396"/>
                  <a:pt x="135" y="21448"/>
                  <a:pt x="154" y="21490"/>
                </a:cubicBezTo>
                <a:cubicBezTo>
                  <a:pt x="203" y="21600"/>
                  <a:pt x="368" y="21590"/>
                  <a:pt x="426" y="21473"/>
                </a:cubicBezTo>
                <a:cubicBezTo>
                  <a:pt x="451" y="21421"/>
                  <a:pt x="482" y="21389"/>
                  <a:pt x="494" y="21403"/>
                </a:cubicBezTo>
                <a:cubicBezTo>
                  <a:pt x="506" y="21417"/>
                  <a:pt x="540" y="21404"/>
                  <a:pt x="570" y="21375"/>
                </a:cubicBezTo>
                <a:cubicBezTo>
                  <a:pt x="616" y="21330"/>
                  <a:pt x="626" y="21336"/>
                  <a:pt x="638" y="21421"/>
                </a:cubicBezTo>
                <a:cubicBezTo>
                  <a:pt x="649" y="21499"/>
                  <a:pt x="660" y="21509"/>
                  <a:pt x="687" y="21467"/>
                </a:cubicBezTo>
                <a:cubicBezTo>
                  <a:pt x="714" y="21425"/>
                  <a:pt x="726" y="21431"/>
                  <a:pt x="738" y="21491"/>
                </a:cubicBezTo>
                <a:cubicBezTo>
                  <a:pt x="752" y="21556"/>
                  <a:pt x="791" y="21568"/>
                  <a:pt x="959" y="21562"/>
                </a:cubicBezTo>
                <a:cubicBezTo>
                  <a:pt x="1071" y="21557"/>
                  <a:pt x="1168" y="21535"/>
                  <a:pt x="1176" y="21512"/>
                </a:cubicBezTo>
                <a:cubicBezTo>
                  <a:pt x="1184" y="21489"/>
                  <a:pt x="1203" y="21485"/>
                  <a:pt x="1219" y="21503"/>
                </a:cubicBezTo>
                <a:cubicBezTo>
                  <a:pt x="1266" y="21557"/>
                  <a:pt x="1365" y="21564"/>
                  <a:pt x="1381" y="21515"/>
                </a:cubicBezTo>
                <a:cubicBezTo>
                  <a:pt x="1389" y="21490"/>
                  <a:pt x="1410" y="21485"/>
                  <a:pt x="1426" y="21504"/>
                </a:cubicBezTo>
                <a:cubicBezTo>
                  <a:pt x="1469" y="21553"/>
                  <a:pt x="1547" y="21557"/>
                  <a:pt x="1532" y="21510"/>
                </a:cubicBezTo>
                <a:cubicBezTo>
                  <a:pt x="1500" y="21415"/>
                  <a:pt x="1554" y="21382"/>
                  <a:pt x="1617" y="21458"/>
                </a:cubicBezTo>
                <a:cubicBezTo>
                  <a:pt x="1699" y="21558"/>
                  <a:pt x="1750" y="21573"/>
                  <a:pt x="1806" y="21518"/>
                </a:cubicBezTo>
                <a:cubicBezTo>
                  <a:pt x="1830" y="21494"/>
                  <a:pt x="1857" y="21489"/>
                  <a:pt x="1866" y="21506"/>
                </a:cubicBezTo>
                <a:cubicBezTo>
                  <a:pt x="1899" y="21566"/>
                  <a:pt x="1999" y="21555"/>
                  <a:pt x="2058" y="21486"/>
                </a:cubicBezTo>
                <a:cubicBezTo>
                  <a:pt x="2112" y="21424"/>
                  <a:pt x="2124" y="21425"/>
                  <a:pt x="2164" y="21491"/>
                </a:cubicBezTo>
                <a:cubicBezTo>
                  <a:pt x="2223" y="21591"/>
                  <a:pt x="2258" y="21586"/>
                  <a:pt x="2323" y="21467"/>
                </a:cubicBezTo>
                <a:cubicBezTo>
                  <a:pt x="2357" y="21404"/>
                  <a:pt x="2391" y="21381"/>
                  <a:pt x="2419" y="21403"/>
                </a:cubicBezTo>
                <a:cubicBezTo>
                  <a:pt x="2443" y="21421"/>
                  <a:pt x="2482" y="21440"/>
                  <a:pt x="2505" y="21444"/>
                </a:cubicBezTo>
                <a:cubicBezTo>
                  <a:pt x="2529" y="21449"/>
                  <a:pt x="2566" y="21480"/>
                  <a:pt x="2587" y="21513"/>
                </a:cubicBezTo>
                <a:cubicBezTo>
                  <a:pt x="2636" y="21587"/>
                  <a:pt x="3321" y="21580"/>
                  <a:pt x="3372" y="21505"/>
                </a:cubicBezTo>
                <a:cubicBezTo>
                  <a:pt x="3395" y="21472"/>
                  <a:pt x="3414" y="21473"/>
                  <a:pt x="3435" y="21511"/>
                </a:cubicBezTo>
                <a:cubicBezTo>
                  <a:pt x="3456" y="21550"/>
                  <a:pt x="3571" y="21569"/>
                  <a:pt x="3679" y="21568"/>
                </a:cubicBezTo>
                <a:cubicBezTo>
                  <a:pt x="3788" y="21568"/>
                  <a:pt x="3890" y="21547"/>
                  <a:pt x="3886" y="21509"/>
                </a:cubicBezTo>
                <a:cubicBezTo>
                  <a:pt x="3877" y="21432"/>
                  <a:pt x="4016" y="21426"/>
                  <a:pt x="4050" y="21501"/>
                </a:cubicBezTo>
                <a:cubicBezTo>
                  <a:pt x="4083" y="21575"/>
                  <a:pt x="4911" y="21593"/>
                  <a:pt x="4935" y="21520"/>
                </a:cubicBezTo>
                <a:cubicBezTo>
                  <a:pt x="4952" y="21469"/>
                  <a:pt x="5020" y="21475"/>
                  <a:pt x="5069" y="21532"/>
                </a:cubicBezTo>
                <a:cubicBezTo>
                  <a:pt x="5085" y="21550"/>
                  <a:pt x="5144" y="21563"/>
                  <a:pt x="5201" y="21559"/>
                </a:cubicBezTo>
                <a:cubicBezTo>
                  <a:pt x="5302" y="21551"/>
                  <a:pt x="5304" y="21547"/>
                  <a:pt x="5304" y="21381"/>
                </a:cubicBezTo>
                <a:cubicBezTo>
                  <a:pt x="5304" y="21287"/>
                  <a:pt x="5293" y="21171"/>
                  <a:pt x="5280" y="21124"/>
                </a:cubicBezTo>
                <a:cubicBezTo>
                  <a:pt x="5262" y="21065"/>
                  <a:pt x="5264" y="21016"/>
                  <a:pt x="5285" y="20969"/>
                </a:cubicBezTo>
                <a:cubicBezTo>
                  <a:pt x="5312" y="20910"/>
                  <a:pt x="5281" y="20902"/>
                  <a:pt x="5062" y="20909"/>
                </a:cubicBezTo>
                <a:cubicBezTo>
                  <a:pt x="4922" y="20914"/>
                  <a:pt x="4794" y="20936"/>
                  <a:pt x="4777" y="20959"/>
                </a:cubicBezTo>
                <a:cubicBezTo>
                  <a:pt x="4759" y="20984"/>
                  <a:pt x="4740" y="20981"/>
                  <a:pt x="4730" y="20951"/>
                </a:cubicBezTo>
                <a:cubicBezTo>
                  <a:pt x="4718" y="20914"/>
                  <a:pt x="4507" y="20897"/>
                  <a:pt x="4294" y="20899"/>
                </a:cubicBezTo>
                <a:close/>
              </a:path>
            </a:pathLst>
          </a:cu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upervised by:-…"/>
          <p:cNvSpPr txBox="1">
            <a:spLocks noGrp="1"/>
          </p:cNvSpPr>
          <p:nvPr>
            <p:ph type="title" idx="4294967295"/>
          </p:nvPr>
        </p:nvSpPr>
        <p:spPr>
          <a:xfrm>
            <a:off x="18272" y="96927"/>
            <a:ext cx="24347456" cy="13660135"/>
          </a:xfrm>
          <a:prstGeom prst="rect">
            <a:avLst/>
          </a:prstGeom>
        </p:spPr>
        <p:txBody>
          <a:bodyPr/>
          <a:lstStyle/>
          <a:p>
            <a:pPr algn="ctr"/>
            <a:r>
              <a:rPr dirty="0"/>
              <a:t> </a:t>
            </a:r>
          </a:p>
          <a:p>
            <a:pPr algn="ctr"/>
            <a:endParaRPr dirty="0"/>
          </a:p>
          <a:p>
            <a:pPr algn="ctr"/>
            <a:endParaRPr dirty="0"/>
          </a:p>
          <a:p>
            <a:pPr algn="ctr"/>
            <a:r>
              <a:rPr dirty="0">
                <a:solidFill>
                  <a:srgbClr val="E22400"/>
                </a:solidFill>
                <a:latin typeface="Arial"/>
                <a:ea typeface="Arial"/>
                <a:cs typeface="Arial"/>
                <a:sym typeface="Arial"/>
              </a:rPr>
              <a:t>Supervised by:- </a:t>
            </a:r>
          </a:p>
          <a:p>
            <a:endParaRPr dirty="0">
              <a:solidFill>
                <a:srgbClr val="E22400"/>
              </a:solidFill>
              <a:latin typeface="Arial"/>
              <a:ea typeface="Arial"/>
              <a:cs typeface="Arial"/>
              <a:sym typeface="Arial"/>
            </a:endParaRPr>
          </a:p>
          <a:p>
            <a:pPr algn="ctr">
              <a:defRPr sz="7500" spc="-150">
                <a:solidFill>
                  <a:srgbClr val="1A0A52"/>
                </a:solidFill>
                <a:latin typeface="Arial"/>
                <a:ea typeface="Arial"/>
                <a:cs typeface="Arial"/>
                <a:sym typeface="Arial"/>
              </a:defRPr>
            </a:pPr>
            <a:r>
              <a:rPr dirty="0" err="1"/>
              <a:t>Dr.Dhelal</a:t>
            </a:r>
            <a:r>
              <a:rPr dirty="0"/>
              <a:t> Ahmad Al-</a:t>
            </a:r>
            <a:r>
              <a:rPr dirty="0" err="1"/>
              <a:t>jumaily</a:t>
            </a:r>
            <a:r>
              <a:rPr dirty="0"/>
              <a:t> </a:t>
            </a:r>
          </a:p>
          <a:p>
            <a:pPr defTabSz="457200">
              <a:lnSpc>
                <a:spcPct val="100000"/>
              </a:lnSpc>
              <a:defRPr sz="1200" b="0" spc="0">
                <a:latin typeface="Helvetica"/>
                <a:ea typeface="Helvetica"/>
                <a:cs typeface="Helvetica"/>
                <a:sym typeface="Helvetica"/>
              </a:defRPr>
            </a:pPr>
            <a:endParaRPr dirty="0"/>
          </a:p>
          <a:p>
            <a:pPr algn="ctr">
              <a:defRPr sz="5000" spc="-100">
                <a:solidFill>
                  <a:srgbClr val="1A0A52"/>
                </a:solidFill>
                <a:latin typeface="Arial"/>
                <a:ea typeface="Arial"/>
                <a:cs typeface="Arial"/>
                <a:sym typeface="Arial"/>
              </a:defRPr>
            </a:pPr>
            <a:r>
              <a:rPr dirty="0"/>
              <a:t>Department of family and community medicine</a:t>
            </a:r>
          </a:p>
          <a:p>
            <a:pPr algn="ctr" defTabSz="457200">
              <a:lnSpc>
                <a:spcPct val="100000"/>
              </a:lnSpc>
              <a:defRPr sz="7000" spc="0">
                <a:solidFill>
                  <a:srgbClr val="1A0A52"/>
                </a:solidFill>
                <a:latin typeface="Helvetica"/>
                <a:ea typeface="Helvetica"/>
                <a:cs typeface="Helvetica"/>
                <a:sym typeface="Helvetica"/>
              </a:defRPr>
            </a:pPr>
            <a:endParaRPr dirty="0"/>
          </a:p>
          <a:p>
            <a:pPr algn="ctr" defTabSz="457200">
              <a:lnSpc>
                <a:spcPct val="100000"/>
              </a:lnSpc>
              <a:defRPr sz="7000" spc="0">
                <a:solidFill>
                  <a:srgbClr val="1A0A52"/>
                </a:solidFill>
                <a:latin typeface="Helvetica"/>
                <a:ea typeface="Helvetica"/>
                <a:cs typeface="Helvetica"/>
                <a:sym typeface="Helvetica"/>
              </a:defRPr>
            </a:pPr>
            <a:r>
              <a:rPr dirty="0"/>
              <a:t>Asst. Prof. Dr. Nada </a:t>
            </a:r>
            <a:r>
              <a:rPr dirty="0" err="1"/>
              <a:t>Fadil</a:t>
            </a:r>
            <a:r>
              <a:rPr dirty="0"/>
              <a:t> Al-</a:t>
            </a:r>
            <a:r>
              <a:rPr dirty="0" err="1"/>
              <a:t>Rawi</a:t>
            </a:r>
            <a:endParaRPr dirty="0"/>
          </a:p>
          <a:p>
            <a:pPr algn="ctr" defTabSz="457200">
              <a:lnSpc>
                <a:spcPct val="100000"/>
              </a:lnSpc>
              <a:defRPr sz="5000" spc="0">
                <a:solidFill>
                  <a:srgbClr val="1A0A52"/>
                </a:solidFill>
                <a:latin typeface="Helvetica"/>
                <a:ea typeface="Helvetica"/>
                <a:cs typeface="Helvetica"/>
                <a:sym typeface="Helvetica"/>
              </a:defRPr>
            </a:pPr>
            <a:r>
              <a:rPr dirty="0"/>
              <a:t>Head of the medical biology division</a:t>
            </a:r>
          </a:p>
          <a:p>
            <a:pPr algn="ctr">
              <a:defRPr sz="7000" spc="-140">
                <a:solidFill>
                  <a:srgbClr val="1A0A52"/>
                </a:solidFill>
                <a:latin typeface="Arial"/>
                <a:ea typeface="Arial"/>
                <a:cs typeface="Arial"/>
                <a:sym typeface="Arial"/>
              </a:defRPr>
            </a:pPr>
            <a:endParaRPr dirty="0"/>
          </a:p>
          <a:p>
            <a:pPr algn="ctr">
              <a:defRPr sz="5000" spc="-100">
                <a:solidFill>
                  <a:srgbClr val="1A0A52"/>
                </a:solidFill>
                <a:latin typeface="Arial"/>
                <a:ea typeface="Arial"/>
                <a:cs typeface="Arial"/>
                <a:sym typeface="Arial"/>
              </a:defRPr>
            </a:pPr>
            <a:r>
              <a:rPr dirty="0"/>
              <a:t> </a:t>
            </a: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resented by :-…"/>
          <p:cNvSpPr txBox="1">
            <a:spLocks noGrp="1"/>
          </p:cNvSpPr>
          <p:nvPr>
            <p:ph type="title" idx="4294967295"/>
          </p:nvPr>
        </p:nvSpPr>
        <p:spPr>
          <a:xfrm>
            <a:off x="16194" y="163603"/>
            <a:ext cx="10515735" cy="13388794"/>
          </a:xfrm>
          <a:prstGeom prst="rect">
            <a:avLst/>
          </a:prstGeom>
        </p:spPr>
        <p:txBody>
          <a:bodyPr anchor="b"/>
          <a:lstStyle/>
          <a:p>
            <a:pPr algn="ctr"/>
            <a:endParaRPr dirty="0"/>
          </a:p>
          <a:p>
            <a:pPr algn="ctr"/>
            <a:endParaRPr dirty="0"/>
          </a:p>
          <a:p>
            <a:pPr>
              <a:defRPr>
                <a:solidFill>
                  <a:srgbClr val="E22400"/>
                </a:solidFill>
              </a:defRPr>
            </a:pPr>
            <a:r>
              <a:rPr lang="ar-SA" dirty="0"/>
              <a:t>  </a:t>
            </a:r>
            <a:r>
              <a:rPr dirty="0"/>
              <a:t>Presented by</a:t>
            </a:r>
            <a:endParaRPr lang="en-GB" dirty="0"/>
          </a:p>
          <a:p>
            <a:pPr algn="ctr" rtl="1">
              <a:defRPr sz="7000" spc="-140"/>
            </a:pPr>
            <a:endParaRPr lang="en-GB" dirty="0"/>
          </a:p>
          <a:p>
            <a:pPr lvl="2">
              <a:defRPr sz="7000" spc="-140">
                <a:solidFill>
                  <a:srgbClr val="1A0A52"/>
                </a:solidFill>
              </a:defRPr>
            </a:pPr>
            <a:r>
              <a:rPr lang="en-GB" sz="6000" dirty="0"/>
              <a:t>Ali Mahmood </a:t>
            </a:r>
            <a:r>
              <a:rPr lang="en-GB" sz="6000" dirty="0" err="1"/>
              <a:t>Hadi</a:t>
            </a:r>
            <a:r>
              <a:rPr lang="en-GB" sz="6000" dirty="0"/>
              <a:t>.                  </a:t>
            </a:r>
            <a:br>
              <a:rPr lang="en-GB" sz="6000" dirty="0"/>
            </a:br>
            <a:br>
              <a:rPr lang="en-GB" sz="6000" dirty="0"/>
            </a:br>
            <a:r>
              <a:rPr lang="en-GB" sz="6000" dirty="0"/>
              <a:t>    </a:t>
            </a:r>
            <a:r>
              <a:rPr lang="ar-SA" sz="6000" dirty="0"/>
              <a:t> </a:t>
            </a:r>
            <a:r>
              <a:rPr lang="en-GB" sz="6000" dirty="0"/>
              <a:t>Mohammed </a:t>
            </a:r>
            <a:r>
              <a:rPr lang="en-GB" sz="6000" dirty="0" err="1"/>
              <a:t>Suhail</a:t>
            </a:r>
            <a:r>
              <a:rPr lang="en-GB" sz="6000" dirty="0"/>
              <a:t> </a:t>
            </a:r>
            <a:r>
              <a:rPr lang="en-GB" sz="6000" dirty="0" err="1"/>
              <a:t>Najim</a:t>
            </a:r>
            <a:r>
              <a:rPr lang="en-GB" sz="6000" dirty="0"/>
              <a:t>. </a:t>
            </a:r>
          </a:p>
          <a:p>
            <a:pPr>
              <a:defRPr sz="7000" spc="-140">
                <a:solidFill>
                  <a:srgbClr val="1A0A52"/>
                </a:solidFill>
              </a:defRPr>
            </a:pPr>
            <a:endParaRPr sz="6000" dirty="0"/>
          </a:p>
          <a:p>
            <a:pPr lvl="2">
              <a:defRPr sz="7000" spc="-140">
                <a:solidFill>
                  <a:srgbClr val="1A0A52"/>
                </a:solidFill>
              </a:defRPr>
            </a:pPr>
            <a:r>
              <a:rPr sz="6000" dirty="0"/>
              <a:t>Zaid </a:t>
            </a:r>
            <a:r>
              <a:rPr sz="6000" dirty="0" err="1"/>
              <a:t>M</a:t>
            </a:r>
            <a:r>
              <a:rPr lang="en-US" sz="6000" dirty="0" err="1"/>
              <a:t>a</a:t>
            </a:r>
            <a:r>
              <a:rPr sz="6000" dirty="0" err="1"/>
              <a:t>dhat</a:t>
            </a:r>
            <a:r>
              <a:rPr sz="6000" dirty="0"/>
              <a:t> </a:t>
            </a:r>
            <a:r>
              <a:rPr sz="6000" dirty="0" err="1"/>
              <a:t>Hadi</a:t>
            </a:r>
            <a:r>
              <a:rPr sz="6000" dirty="0"/>
              <a:t>.                   </a:t>
            </a:r>
            <a:br>
              <a:rPr lang="ar-SA" sz="6000" dirty="0"/>
            </a:br>
            <a:br>
              <a:rPr lang="ar-SA" sz="6000" dirty="0"/>
            </a:br>
            <a:r>
              <a:rPr lang="ar-SA" sz="6000" dirty="0"/>
              <a:t>     </a:t>
            </a:r>
            <a:r>
              <a:rPr sz="6000" dirty="0"/>
              <a:t>Shahad Ramadan </a:t>
            </a:r>
            <a:r>
              <a:rPr sz="6000" dirty="0" err="1"/>
              <a:t>Mutar</a:t>
            </a:r>
            <a:r>
              <a:rPr sz="6000" dirty="0"/>
              <a:t>. </a:t>
            </a:r>
          </a:p>
          <a:p>
            <a:pPr lvl="2">
              <a:defRPr sz="7000" spc="-140">
                <a:solidFill>
                  <a:srgbClr val="1A0A52"/>
                </a:solidFill>
              </a:defRPr>
            </a:pPr>
            <a:endParaRPr sz="6000" dirty="0"/>
          </a:p>
          <a:p>
            <a:pPr lvl="2">
              <a:defRPr sz="7000" spc="-140">
                <a:solidFill>
                  <a:srgbClr val="1A0A52"/>
                </a:solidFill>
              </a:defRPr>
            </a:pPr>
            <a:r>
              <a:rPr sz="6000" dirty="0"/>
              <a:t>Lylan </a:t>
            </a:r>
            <a:r>
              <a:rPr sz="6000" dirty="0" err="1"/>
              <a:t>Shukry</a:t>
            </a:r>
            <a:r>
              <a:rPr sz="6000" dirty="0"/>
              <a:t> Mohammed.     </a:t>
            </a:r>
            <a:br>
              <a:rPr lang="ar-SA" sz="6000" dirty="0"/>
            </a:br>
            <a:br>
              <a:rPr lang="ar-SA" sz="6000" dirty="0"/>
            </a:br>
            <a:r>
              <a:rPr lang="ar-SA" sz="6000" dirty="0"/>
              <a:t>     </a:t>
            </a:r>
            <a:r>
              <a:rPr sz="6000" dirty="0"/>
              <a:t>Salam </a:t>
            </a:r>
            <a:r>
              <a:rPr sz="6000" dirty="0" err="1"/>
              <a:t>Hachem</a:t>
            </a:r>
            <a:r>
              <a:rPr sz="6000" dirty="0"/>
              <a:t> </a:t>
            </a:r>
            <a:r>
              <a:rPr sz="6000" dirty="0" err="1"/>
              <a:t>Hussien</a:t>
            </a:r>
            <a:r>
              <a:rPr sz="6000" dirty="0"/>
              <a:t>. </a:t>
            </a:r>
          </a:p>
          <a:p>
            <a:pPr>
              <a:defRPr sz="7000" spc="-140">
                <a:solidFill>
                  <a:srgbClr val="1A0A52"/>
                </a:solidFill>
              </a:defRPr>
            </a:pPr>
            <a:endParaRPr dirty="0"/>
          </a:p>
          <a:p>
            <a:pPr>
              <a:defRPr sz="7000" spc="-140"/>
            </a:pPr>
            <a:endParaRPr dirty="0"/>
          </a:p>
        </p:txBody>
      </p:sp>
      <p:pic>
        <p:nvPicPr>
          <p:cNvPr id="2" name="Picture 2">
            <a:extLst>
              <a:ext uri="{FF2B5EF4-FFF2-40B4-BE49-F238E27FC236}">
                <a16:creationId xmlns:a16="http://schemas.microsoft.com/office/drawing/2014/main" id="{3714AC30-4D93-244C-DE29-CF5ECFD80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0" y="2125133"/>
            <a:ext cx="3523912" cy="5008654"/>
          </a:xfrm>
          <a:prstGeom prst="rect">
            <a:avLst/>
          </a:prstGeom>
        </p:spPr>
      </p:pic>
      <p:pic>
        <p:nvPicPr>
          <p:cNvPr id="3" name="Picture 3">
            <a:extLst>
              <a:ext uri="{FF2B5EF4-FFF2-40B4-BE49-F238E27FC236}">
                <a16:creationId xmlns:a16="http://schemas.microsoft.com/office/drawing/2014/main" id="{78AB4F35-DCE0-CA80-BC0D-AB73AE3CD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2023" y="2125133"/>
            <a:ext cx="4048125" cy="5048250"/>
          </a:xfrm>
          <a:prstGeom prst="rect">
            <a:avLst/>
          </a:prstGeom>
        </p:spPr>
      </p:pic>
      <p:pic>
        <p:nvPicPr>
          <p:cNvPr id="4" name="Picture 4">
            <a:extLst>
              <a:ext uri="{FF2B5EF4-FFF2-40B4-BE49-F238E27FC236}">
                <a16:creationId xmlns:a16="http://schemas.microsoft.com/office/drawing/2014/main" id="{3B5DAC6B-7EFE-250F-27ED-B580C0562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9146" y="7366605"/>
            <a:ext cx="4622019" cy="5040000"/>
          </a:xfrm>
          <a:prstGeom prst="rect">
            <a:avLst/>
          </a:prstGeom>
        </p:spPr>
      </p:pic>
      <p:pic>
        <p:nvPicPr>
          <p:cNvPr id="5" name="Picture 5">
            <a:extLst>
              <a:ext uri="{FF2B5EF4-FFF2-40B4-BE49-F238E27FC236}">
                <a16:creationId xmlns:a16="http://schemas.microsoft.com/office/drawing/2014/main" id="{3DDE8F09-085B-D20B-22EB-F4B4A37D5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2456" y="7366605"/>
            <a:ext cx="3987692" cy="504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Intoduction :-…"/>
          <p:cNvSpPr txBox="1"/>
          <p:nvPr/>
        </p:nvSpPr>
        <p:spPr>
          <a:xfrm>
            <a:off x="11304285" y="13589000"/>
            <a:ext cx="17768293" cy="81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1200">
                <a:solidFill>
                  <a:srgbClr val="000000"/>
                </a:solidFill>
                <a:latin typeface="Helvetica"/>
                <a:ea typeface="Helvetica"/>
                <a:cs typeface="Helvetica"/>
                <a:sym typeface="Helvetica"/>
              </a:defRPr>
            </a:pPr>
            <a:r>
              <a:t>Intoduction :-</a:t>
            </a:r>
          </a:p>
          <a:p>
            <a:pPr algn="l" defTabSz="457200">
              <a:defRPr sz="1200">
                <a:solidFill>
                  <a:srgbClr val="000000"/>
                </a:solidFill>
                <a:latin typeface="Helvetica"/>
                <a:ea typeface="Helvetica"/>
                <a:cs typeface="Helvetica"/>
                <a:sym typeface="Helvetica"/>
              </a:defRPr>
            </a:pPr>
            <a:endParaRPr/>
          </a:p>
          <a:p>
            <a:pPr algn="l" defTabSz="457200">
              <a:defRPr sz="1200">
                <a:solidFill>
                  <a:srgbClr val="000000"/>
                </a:solidFill>
                <a:latin typeface="Helvetica"/>
                <a:ea typeface="Helvetica"/>
                <a:cs typeface="Helvetica"/>
                <a:sym typeface="Helvetica"/>
              </a:defRPr>
            </a:pPr>
            <a:r>
              <a:t>Urinary Tract Infections are one of the most common infections in the world that affect various areas of the urinary system and can affect both sexes equally frequently [1]. Women are more vulnerable than males because of their anatomy and reproductive system</a:t>
            </a:r>
          </a:p>
          <a:p>
            <a:pPr algn="l" defTabSz="457200">
              <a:defRPr sz="1200">
                <a:solidFill>
                  <a:srgbClr val="000000"/>
                </a:solidFill>
                <a:latin typeface="Helvetica"/>
                <a:ea typeface="Helvetica"/>
                <a:cs typeface="Helvetica"/>
                <a:sym typeface="Helvetica"/>
              </a:defRPr>
            </a:pPr>
            <a:r>
              <a:t>the infection results from bacterial invasion of the urinary tract, including the upper and lower urinary tracts. Escherichia coli, one of the bacterial species, is responsible for 80% to 85% of infections, followed by Staphylococcus species, which make up 10%</a:t>
            </a:r>
          </a:p>
        </p:txBody>
      </p:sp>
      <p:sp>
        <p:nvSpPr>
          <p:cNvPr id="165" name="Intoduction :-…"/>
          <p:cNvSpPr txBox="1">
            <a:spLocks noGrp="1"/>
          </p:cNvSpPr>
          <p:nvPr>
            <p:ph type="title" idx="4294967295"/>
          </p:nvPr>
        </p:nvSpPr>
        <p:spPr>
          <a:xfrm>
            <a:off x="12757" y="179011"/>
            <a:ext cx="24358486" cy="13357978"/>
          </a:xfrm>
          <a:prstGeom prst="rect">
            <a:avLst/>
          </a:prstGeom>
        </p:spPr>
        <p:txBody>
          <a:bodyPr/>
          <a:lstStyle/>
          <a:p>
            <a:pPr lvl="2" defTabSz="457200">
              <a:lnSpc>
                <a:spcPct val="100000"/>
              </a:lnSpc>
              <a:defRPr sz="8000" spc="0">
                <a:solidFill>
                  <a:srgbClr val="E22400"/>
                </a:solidFill>
                <a:latin typeface="Helvetica"/>
                <a:ea typeface="Helvetica"/>
                <a:cs typeface="Helvetica"/>
                <a:sym typeface="Helvetica"/>
              </a:defRPr>
            </a:pPr>
            <a:r>
              <a:rPr dirty="0"/>
              <a:t>Int</a:t>
            </a:r>
            <a:r>
              <a:rPr lang="en-US" dirty="0"/>
              <a:t>r</a:t>
            </a:r>
            <a:r>
              <a:rPr dirty="0"/>
              <a:t>oduction :-</a:t>
            </a:r>
          </a:p>
          <a:p>
            <a:pPr defTabSz="457200">
              <a:lnSpc>
                <a:spcPct val="100000"/>
              </a:lnSpc>
              <a:defRPr sz="7000" b="0" spc="0">
                <a:latin typeface="Helvetica"/>
                <a:ea typeface="Helvetica"/>
                <a:cs typeface="Helvetica"/>
                <a:sym typeface="Helvetica"/>
              </a:defRPr>
            </a:pPr>
            <a:endParaRPr dirty="0"/>
          </a:p>
          <a:p>
            <a:pPr defTabSz="457200">
              <a:lnSpc>
                <a:spcPct val="100000"/>
              </a:lnSpc>
              <a:defRPr sz="7000" b="0" spc="0">
                <a:solidFill>
                  <a:srgbClr val="1A0A52"/>
                </a:solidFill>
                <a:latin typeface="Helvetica"/>
                <a:ea typeface="Helvetica"/>
                <a:cs typeface="Helvetica"/>
                <a:sym typeface="Helvetica"/>
              </a:defRPr>
            </a:pPr>
            <a:r>
              <a:rPr dirty="0"/>
              <a:t>Urinary Tract Infections are one of the most common infections in the world that affect various areas of the urinary system and can affect both sexes equally frequently. Women are more vulnerable than males because of their anatomy and reproductive system. The infection results from bacterial invasion of the urinary tract, including the upper and lower urinary tracts. Escherichia coli, one of the bacterial species, is responsible for 80% to 85% of infections, followed by Staphylococcus species, which make up 10%</a:t>
            </a: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he objectives of this study :-…"/>
          <p:cNvSpPr txBox="1">
            <a:spLocks noGrp="1"/>
          </p:cNvSpPr>
          <p:nvPr>
            <p:ph type="title" idx="4294967295"/>
          </p:nvPr>
        </p:nvSpPr>
        <p:spPr>
          <a:xfrm>
            <a:off x="-16999" y="122894"/>
            <a:ext cx="24417998" cy="13470212"/>
          </a:xfrm>
          <a:prstGeom prst="rect">
            <a:avLst/>
          </a:prstGeom>
        </p:spPr>
        <p:txBody>
          <a:bodyPr/>
          <a:lstStyle/>
          <a:p>
            <a:pPr lvl="2" defTabSz="457200">
              <a:lnSpc>
                <a:spcPct val="100000"/>
              </a:lnSpc>
              <a:defRPr sz="7000" spc="0">
                <a:latin typeface="Helvetica"/>
                <a:ea typeface="Helvetica"/>
                <a:cs typeface="Helvetica"/>
                <a:sym typeface="Helvetica"/>
              </a:defRPr>
            </a:pPr>
            <a:r>
              <a:rPr sz="8000" dirty="0">
                <a:solidFill>
                  <a:srgbClr val="E22400"/>
                </a:solidFill>
              </a:rPr>
              <a:t>The objectives of this study :-</a:t>
            </a:r>
            <a:r>
              <a:rPr dirty="0"/>
              <a:t> </a:t>
            </a:r>
          </a:p>
          <a:p>
            <a:pPr defTabSz="457200">
              <a:lnSpc>
                <a:spcPct val="100000"/>
              </a:lnSpc>
              <a:defRPr sz="7000" b="0" spc="0">
                <a:latin typeface="Helvetica"/>
                <a:ea typeface="Helvetica"/>
                <a:cs typeface="Helvetica"/>
                <a:sym typeface="Helvetica"/>
              </a:defRPr>
            </a:pPr>
            <a:r>
              <a:rPr dirty="0"/>
              <a:t> </a:t>
            </a:r>
          </a:p>
          <a:p>
            <a:pPr defTabSz="457200">
              <a:lnSpc>
                <a:spcPct val="100000"/>
              </a:lnSpc>
              <a:defRPr sz="7000" b="0" spc="0">
                <a:solidFill>
                  <a:srgbClr val="1A0A52"/>
                </a:solidFill>
                <a:latin typeface="Helvetica"/>
                <a:ea typeface="Helvetica"/>
                <a:cs typeface="Helvetica"/>
                <a:sym typeface="Helvetica"/>
              </a:defRPr>
            </a:pPr>
            <a:r>
              <a:rPr dirty="0"/>
              <a:t>1- is to identify the types of bacteria that cause UTIs. </a:t>
            </a:r>
          </a:p>
          <a:p>
            <a:pPr defTabSz="457200">
              <a:lnSpc>
                <a:spcPct val="100000"/>
              </a:lnSpc>
              <a:defRPr sz="7000" b="0" spc="0">
                <a:solidFill>
                  <a:srgbClr val="1A0A52"/>
                </a:solidFill>
                <a:latin typeface="Helvetica"/>
                <a:ea typeface="Helvetica"/>
                <a:cs typeface="Helvetica"/>
                <a:sym typeface="Helvetica"/>
              </a:defRPr>
            </a:pPr>
            <a:r>
              <a:rPr dirty="0"/>
              <a:t>2- To identify the age group most susceptible to urinary tract infections, as well as the effect of sex on the incidence of UTIs. </a:t>
            </a:r>
          </a:p>
          <a:p>
            <a:pPr defTabSz="457200">
              <a:lnSpc>
                <a:spcPct val="100000"/>
              </a:lnSpc>
              <a:defRPr sz="7000" b="0" spc="0">
                <a:solidFill>
                  <a:srgbClr val="1A0A52"/>
                </a:solidFill>
                <a:latin typeface="Helvetica"/>
                <a:ea typeface="Helvetica"/>
                <a:cs typeface="Helvetica"/>
                <a:sym typeface="Helvetica"/>
              </a:defRPr>
            </a:pPr>
            <a:r>
              <a:rPr dirty="0"/>
              <a:t>3- To find out which antibiotics are most effective against the bacteria that cause UTIs. </a:t>
            </a:r>
          </a:p>
          <a:p>
            <a:pPr defTabSz="457200">
              <a:lnSpc>
                <a:spcPct val="100000"/>
              </a:lnSpc>
              <a:defRPr sz="7000" b="0" spc="0">
                <a:solidFill>
                  <a:srgbClr val="1A0A52"/>
                </a:solidFill>
                <a:latin typeface="Helvetica"/>
                <a:ea typeface="Helvetica"/>
                <a:cs typeface="Helvetica"/>
                <a:sym typeface="Helvetica"/>
              </a:defRPr>
            </a:pPr>
            <a:endParaRP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Methods:"/>
          <p:cNvSpPr txBox="1">
            <a:spLocks noGrp="1"/>
          </p:cNvSpPr>
          <p:nvPr>
            <p:ph type="title"/>
          </p:nvPr>
        </p:nvSpPr>
        <p:spPr>
          <a:prstGeom prst="rect">
            <a:avLst/>
          </a:prstGeom>
        </p:spPr>
        <p:txBody>
          <a:bodyPr/>
          <a:lstStyle/>
          <a:p>
            <a:r>
              <a:rPr>
                <a:solidFill>
                  <a:srgbClr val="E22400"/>
                </a:solidFill>
              </a:rPr>
              <a:t>Methods:</a:t>
            </a:r>
            <a:r>
              <a:t> </a:t>
            </a:r>
          </a:p>
        </p:txBody>
      </p:sp>
      <p:sp>
        <p:nvSpPr>
          <p:cNvPr id="168" name="Study design : cross sectional study.…"/>
          <p:cNvSpPr txBox="1">
            <a:spLocks noGrp="1"/>
          </p:cNvSpPr>
          <p:nvPr>
            <p:ph type="body" idx="1"/>
          </p:nvPr>
        </p:nvSpPr>
        <p:spPr>
          <a:xfrm>
            <a:off x="133830" y="2382848"/>
            <a:ext cx="24116340" cy="11259491"/>
          </a:xfrm>
          <a:prstGeom prst="rect">
            <a:avLst/>
          </a:prstGeom>
        </p:spPr>
        <p:txBody>
          <a:bodyPr/>
          <a:lstStyle/>
          <a:p>
            <a:pPr defTabSz="668655">
              <a:spcBef>
                <a:spcPts val="1400"/>
              </a:spcBef>
              <a:defRPr sz="5670" spc="-56">
                <a:solidFill>
                  <a:srgbClr val="1A0A52"/>
                </a:solidFill>
              </a:defRPr>
            </a:pPr>
            <a:endParaRPr dirty="0"/>
          </a:p>
          <a:p>
            <a:pPr defTabSz="668655">
              <a:spcBef>
                <a:spcPts val="1400"/>
              </a:spcBef>
              <a:defRPr sz="5670" spc="-56">
                <a:solidFill>
                  <a:srgbClr val="1A0A52"/>
                </a:solidFill>
              </a:defRPr>
            </a:pPr>
            <a:r>
              <a:rPr dirty="0"/>
              <a:t>Study design : cross sectional study.</a:t>
            </a:r>
          </a:p>
          <a:p>
            <a:pPr defTabSz="668655">
              <a:spcBef>
                <a:spcPts val="1400"/>
              </a:spcBef>
              <a:defRPr sz="5670" spc="-56">
                <a:solidFill>
                  <a:srgbClr val="1A0A52"/>
                </a:solidFill>
              </a:defRPr>
            </a:pPr>
            <a:r>
              <a:rPr dirty="0"/>
              <a:t>Study setting : Al-Salam hospital Al-</a:t>
            </a:r>
            <a:r>
              <a:rPr dirty="0" err="1"/>
              <a:t>Rabie</a:t>
            </a:r>
            <a:r>
              <a:rPr dirty="0"/>
              <a:t> hospital and the laboratory od Dr. </a:t>
            </a:r>
            <a:r>
              <a:rPr dirty="0" err="1"/>
              <a:t>Radwan</a:t>
            </a:r>
            <a:r>
              <a:rPr dirty="0"/>
              <a:t> Al- </a:t>
            </a:r>
            <a:r>
              <a:rPr dirty="0" err="1"/>
              <a:t>Jammas</a:t>
            </a:r>
            <a:r>
              <a:rPr dirty="0"/>
              <a:t> in the Mosul city. </a:t>
            </a:r>
          </a:p>
          <a:p>
            <a:pPr defTabSz="668655">
              <a:spcBef>
                <a:spcPts val="1400"/>
              </a:spcBef>
              <a:defRPr sz="5670" spc="-56">
                <a:solidFill>
                  <a:srgbClr val="1A0A52"/>
                </a:solidFill>
              </a:defRPr>
            </a:pPr>
            <a:r>
              <a:rPr dirty="0"/>
              <a:t>Screening period</a:t>
            </a:r>
            <a:r>
              <a:rPr lang="ar-SA" dirty="0"/>
              <a:t> : for 2 months .</a:t>
            </a:r>
            <a:endParaRPr dirty="0"/>
          </a:p>
          <a:p>
            <a:pPr defTabSz="668655">
              <a:spcBef>
                <a:spcPts val="1400"/>
              </a:spcBef>
              <a:defRPr sz="5670" spc="-56">
                <a:solidFill>
                  <a:srgbClr val="1A0A52"/>
                </a:solidFill>
              </a:defRPr>
            </a:pPr>
            <a:r>
              <a:rPr dirty="0"/>
              <a:t>Sampling : 50 random samples of males and females. </a:t>
            </a:r>
          </a:p>
          <a:p>
            <a:pPr defTabSz="668655">
              <a:spcBef>
                <a:spcPts val="1400"/>
              </a:spcBef>
              <a:defRPr sz="5670" spc="-56">
                <a:solidFill>
                  <a:srgbClr val="1A0A52"/>
                </a:solidFill>
              </a:defRPr>
            </a:pPr>
            <a:r>
              <a:rPr dirty="0"/>
              <a:t>Analysis : done by Microsoft Excel 2013. </a:t>
            </a:r>
          </a:p>
          <a:p>
            <a:pPr defTabSz="370331">
              <a:spcBef>
                <a:spcPts val="0"/>
              </a:spcBef>
              <a:defRPr sz="5670" spc="0">
                <a:solidFill>
                  <a:srgbClr val="011D57"/>
                </a:solidFill>
                <a:latin typeface="Arial"/>
                <a:ea typeface="Arial"/>
                <a:cs typeface="Arial"/>
                <a:sym typeface="Arial"/>
              </a:defRPr>
            </a:pPr>
            <a:r>
              <a:rPr dirty="0"/>
              <a:t>Urine </a:t>
            </a:r>
            <a:r>
              <a:rPr dirty="0" err="1"/>
              <a:t>samplels</a:t>
            </a:r>
            <a:r>
              <a:rPr dirty="0"/>
              <a:t> were cultured on </a:t>
            </a:r>
            <a:r>
              <a:rPr dirty="0" err="1"/>
              <a:t>McConkey</a:t>
            </a:r>
            <a:r>
              <a:rPr dirty="0"/>
              <a:t> and Blood culture media, as well as the bacteria were diagnosed by macroscopic and Microscopic examinations in addition of  biochemical tests.</a:t>
            </a:r>
          </a:p>
          <a:p>
            <a:pPr defTabSz="370331">
              <a:spcBef>
                <a:spcPts val="0"/>
              </a:spcBef>
              <a:defRPr sz="972" spc="0">
                <a:latin typeface="Helvetica"/>
                <a:ea typeface="Helvetica"/>
                <a:cs typeface="Helvetica"/>
                <a:sym typeface="Helvetica"/>
              </a:defRPr>
            </a:pPr>
            <a:r>
              <a:rPr sz="5670" dirty="0">
                <a:solidFill>
                  <a:srgbClr val="011D57"/>
                </a:solidFill>
              </a:rPr>
              <a:t>Sensitivity test for antibiotics was also performed using </a:t>
            </a:r>
            <a:r>
              <a:rPr sz="5670" dirty="0" err="1">
                <a:solidFill>
                  <a:srgbClr val="011D57"/>
                </a:solidFill>
              </a:rPr>
              <a:t>kirby</a:t>
            </a:r>
            <a:r>
              <a:rPr sz="5670" dirty="0">
                <a:solidFill>
                  <a:srgbClr val="011D57"/>
                </a:solidFill>
              </a:rPr>
              <a:t> </a:t>
            </a:r>
            <a:r>
              <a:rPr sz="5670" dirty="0" err="1">
                <a:solidFill>
                  <a:srgbClr val="011D57"/>
                </a:solidFill>
              </a:rPr>
              <a:t>bauer</a:t>
            </a:r>
            <a:r>
              <a:rPr sz="5670" dirty="0">
                <a:solidFill>
                  <a:srgbClr val="011D57"/>
                </a:solidFill>
              </a:rPr>
              <a:t> method</a:t>
            </a:r>
            <a:r>
              <a:rPr dirty="0"/>
              <a:t>.</a:t>
            </a: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able 1 :-"/>
          <p:cNvSpPr txBox="1">
            <a:spLocks noGrp="1"/>
          </p:cNvSpPr>
          <p:nvPr>
            <p:ph type="body" idx="21"/>
          </p:nvPr>
        </p:nvSpPr>
        <p:spPr>
          <a:xfrm>
            <a:off x="1203685" y="1070801"/>
            <a:ext cx="9779001" cy="14427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8000">
                <a:solidFill>
                  <a:srgbClr val="E22400"/>
                </a:solidFill>
              </a:defRPr>
            </a:lvl1pPr>
          </a:lstStyle>
          <a:p>
            <a:r>
              <a:t>Table 1 :-</a:t>
            </a:r>
          </a:p>
        </p:txBody>
      </p:sp>
      <p:sp>
        <p:nvSpPr>
          <p:cNvPr id="171" name="Precentage of incidence of urinary tract infection in males and females"/>
          <p:cNvSpPr txBox="1">
            <a:spLocks noGrp="1"/>
          </p:cNvSpPr>
          <p:nvPr>
            <p:ph type="title"/>
          </p:nvPr>
        </p:nvSpPr>
        <p:spPr>
          <a:xfrm>
            <a:off x="831117" y="2838053"/>
            <a:ext cx="22721766" cy="1444890"/>
          </a:xfrm>
          <a:prstGeom prst="rect">
            <a:avLst/>
          </a:prstGeom>
        </p:spPr>
        <p:txBody>
          <a:bodyPr/>
          <a:lstStyle>
            <a:lvl1pPr defTabSz="1901904">
              <a:defRPr sz="5460" spc="-109">
                <a:solidFill>
                  <a:srgbClr val="1A0A52"/>
                </a:solidFill>
              </a:defRPr>
            </a:lvl1pPr>
          </a:lstStyle>
          <a:p>
            <a:r>
              <a:t>Precentage of incidence of urinary tract infection in males and females </a:t>
            </a:r>
          </a:p>
        </p:txBody>
      </p:sp>
      <p:pic>
        <p:nvPicPr>
          <p:cNvPr id="172" name="IMG_0496.jpeg" descr="IMG_0496.jpeg"/>
          <p:cNvPicPr>
            <a:picLocks noChangeAspect="1"/>
          </p:cNvPicPr>
          <p:nvPr/>
        </p:nvPicPr>
        <p:blipFill>
          <a:blip r:embed="rId2"/>
          <a:srcRect l="14613" t="5188" r="14327" b="4245"/>
          <a:stretch>
            <a:fillRect/>
          </a:stretch>
        </p:blipFill>
        <p:spPr>
          <a:xfrm>
            <a:off x="6902648" y="4230554"/>
            <a:ext cx="10578704" cy="8185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742"/>
                </a:lnTo>
                <a:lnTo>
                  <a:pt x="0" y="21485"/>
                </a:lnTo>
                <a:lnTo>
                  <a:pt x="3854" y="21515"/>
                </a:lnTo>
                <a:cubicBezTo>
                  <a:pt x="5974" y="21532"/>
                  <a:pt x="10834" y="21558"/>
                  <a:pt x="14654" y="21573"/>
                </a:cubicBezTo>
                <a:lnTo>
                  <a:pt x="21600" y="21600"/>
                </a:lnTo>
                <a:lnTo>
                  <a:pt x="21600" y="12336"/>
                </a:lnTo>
                <a:cubicBezTo>
                  <a:pt x="21600" y="7242"/>
                  <a:pt x="21575" y="2382"/>
                  <a:pt x="21543" y="1536"/>
                </a:cubicBezTo>
                <a:lnTo>
                  <a:pt x="21486" y="0"/>
                </a:lnTo>
                <a:lnTo>
                  <a:pt x="10743" y="0"/>
                </a:lnTo>
                <a:lnTo>
                  <a:pt x="0" y="0"/>
                </a:lnTo>
                <a:close/>
              </a:path>
            </a:pathLst>
          </a:cu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G_0504.jpeg" descr="IMG_0504.jpeg"/>
          <p:cNvPicPr>
            <a:picLocks noChangeAspect="1"/>
          </p:cNvPicPr>
          <p:nvPr/>
        </p:nvPicPr>
        <p:blipFill>
          <a:blip r:embed="rId2"/>
          <a:srcRect l="7360" t="5739" r="7725" b="3363"/>
          <a:stretch>
            <a:fillRect/>
          </a:stretch>
        </p:blipFill>
        <p:spPr>
          <a:xfrm>
            <a:off x="4500787" y="4985546"/>
            <a:ext cx="4885187" cy="6487681"/>
          </a:xfrm>
          <a:custGeom>
            <a:avLst/>
            <a:gdLst/>
            <a:ahLst/>
            <a:cxnLst>
              <a:cxn ang="0">
                <a:pos x="wd2" y="hd2"/>
              </a:cxn>
              <a:cxn ang="5400000">
                <a:pos x="wd2" y="hd2"/>
              </a:cxn>
              <a:cxn ang="10800000">
                <a:pos x="wd2" y="hd2"/>
              </a:cxn>
              <a:cxn ang="16200000">
                <a:pos x="wd2" y="hd2"/>
              </a:cxn>
            </a:cxnLst>
            <a:rect l="0" t="0" r="r" b="b"/>
            <a:pathLst>
              <a:path w="21592" h="21554" extrusionOk="0">
                <a:moveTo>
                  <a:pt x="16407" y="4"/>
                </a:moveTo>
                <a:cubicBezTo>
                  <a:pt x="16287" y="15"/>
                  <a:pt x="16214" y="47"/>
                  <a:pt x="16193" y="100"/>
                </a:cubicBezTo>
                <a:cubicBezTo>
                  <a:pt x="16170" y="155"/>
                  <a:pt x="16120" y="242"/>
                  <a:pt x="16082" y="295"/>
                </a:cubicBezTo>
                <a:cubicBezTo>
                  <a:pt x="16040" y="355"/>
                  <a:pt x="16043" y="405"/>
                  <a:pt x="16087" y="426"/>
                </a:cubicBezTo>
                <a:cubicBezTo>
                  <a:pt x="16131" y="446"/>
                  <a:pt x="16109" y="518"/>
                  <a:pt x="16035" y="604"/>
                </a:cubicBezTo>
                <a:cubicBezTo>
                  <a:pt x="15928" y="726"/>
                  <a:pt x="15926" y="755"/>
                  <a:pt x="16017" y="798"/>
                </a:cubicBezTo>
                <a:cubicBezTo>
                  <a:pt x="16131" y="850"/>
                  <a:pt x="16138" y="868"/>
                  <a:pt x="16152" y="1135"/>
                </a:cubicBezTo>
                <a:lnTo>
                  <a:pt x="16163" y="1305"/>
                </a:lnTo>
                <a:lnTo>
                  <a:pt x="16742" y="1305"/>
                </a:lnTo>
                <a:lnTo>
                  <a:pt x="17321" y="1305"/>
                </a:lnTo>
                <a:lnTo>
                  <a:pt x="17157" y="1175"/>
                </a:lnTo>
                <a:cubicBezTo>
                  <a:pt x="17006" y="1053"/>
                  <a:pt x="17002" y="1036"/>
                  <a:pt x="17114" y="916"/>
                </a:cubicBezTo>
                <a:cubicBezTo>
                  <a:pt x="17221" y="801"/>
                  <a:pt x="17246" y="796"/>
                  <a:pt x="17357" y="871"/>
                </a:cubicBezTo>
                <a:cubicBezTo>
                  <a:pt x="17453" y="936"/>
                  <a:pt x="17679" y="955"/>
                  <a:pt x="18331" y="951"/>
                </a:cubicBezTo>
                <a:cubicBezTo>
                  <a:pt x="18798" y="948"/>
                  <a:pt x="19203" y="963"/>
                  <a:pt x="19231" y="984"/>
                </a:cubicBezTo>
                <a:cubicBezTo>
                  <a:pt x="19299" y="1035"/>
                  <a:pt x="19669" y="1032"/>
                  <a:pt x="19740" y="980"/>
                </a:cubicBezTo>
                <a:cubicBezTo>
                  <a:pt x="19771" y="956"/>
                  <a:pt x="19955" y="936"/>
                  <a:pt x="20148" y="936"/>
                </a:cubicBezTo>
                <a:lnTo>
                  <a:pt x="20501" y="936"/>
                </a:lnTo>
                <a:lnTo>
                  <a:pt x="20524" y="647"/>
                </a:lnTo>
                <a:lnTo>
                  <a:pt x="20545" y="357"/>
                </a:lnTo>
                <a:lnTo>
                  <a:pt x="19203" y="362"/>
                </a:lnTo>
                <a:lnTo>
                  <a:pt x="17859" y="369"/>
                </a:lnTo>
                <a:lnTo>
                  <a:pt x="17836" y="213"/>
                </a:lnTo>
                <a:cubicBezTo>
                  <a:pt x="17810" y="40"/>
                  <a:pt x="17671" y="-3"/>
                  <a:pt x="17671" y="162"/>
                </a:cubicBezTo>
                <a:cubicBezTo>
                  <a:pt x="17671" y="220"/>
                  <a:pt x="17605" y="312"/>
                  <a:pt x="17524" y="366"/>
                </a:cubicBezTo>
                <a:cubicBezTo>
                  <a:pt x="17443" y="421"/>
                  <a:pt x="17367" y="516"/>
                  <a:pt x="17354" y="576"/>
                </a:cubicBezTo>
                <a:cubicBezTo>
                  <a:pt x="17307" y="801"/>
                  <a:pt x="17179" y="671"/>
                  <a:pt x="17157" y="376"/>
                </a:cubicBezTo>
                <a:cubicBezTo>
                  <a:pt x="17136" y="84"/>
                  <a:pt x="17124" y="69"/>
                  <a:pt x="16903" y="35"/>
                </a:cubicBezTo>
                <a:cubicBezTo>
                  <a:pt x="16692" y="4"/>
                  <a:pt x="16527" y="-7"/>
                  <a:pt x="16407" y="4"/>
                </a:cubicBezTo>
                <a:close/>
                <a:moveTo>
                  <a:pt x="4217" y="41"/>
                </a:moveTo>
                <a:cubicBezTo>
                  <a:pt x="3586" y="28"/>
                  <a:pt x="3561" y="33"/>
                  <a:pt x="3561" y="153"/>
                </a:cubicBezTo>
                <a:cubicBezTo>
                  <a:pt x="3561" y="221"/>
                  <a:pt x="3599" y="294"/>
                  <a:pt x="3644" y="315"/>
                </a:cubicBezTo>
                <a:cubicBezTo>
                  <a:pt x="3703" y="342"/>
                  <a:pt x="3703" y="371"/>
                  <a:pt x="3644" y="415"/>
                </a:cubicBezTo>
                <a:cubicBezTo>
                  <a:pt x="3599" y="449"/>
                  <a:pt x="3561" y="663"/>
                  <a:pt x="3561" y="891"/>
                </a:cubicBezTo>
                <a:cubicBezTo>
                  <a:pt x="3561" y="1322"/>
                  <a:pt x="3593" y="1373"/>
                  <a:pt x="3756" y="1206"/>
                </a:cubicBezTo>
                <a:cubicBezTo>
                  <a:pt x="3849" y="1112"/>
                  <a:pt x="3854" y="1112"/>
                  <a:pt x="3903" y="1206"/>
                </a:cubicBezTo>
                <a:cubicBezTo>
                  <a:pt x="3959" y="1315"/>
                  <a:pt x="4349" y="1346"/>
                  <a:pt x="4429" y="1249"/>
                </a:cubicBezTo>
                <a:cubicBezTo>
                  <a:pt x="4455" y="1217"/>
                  <a:pt x="4557" y="1192"/>
                  <a:pt x="4656" y="1192"/>
                </a:cubicBezTo>
                <a:cubicBezTo>
                  <a:pt x="4755" y="1192"/>
                  <a:pt x="4856" y="1217"/>
                  <a:pt x="4882" y="1249"/>
                </a:cubicBezTo>
                <a:cubicBezTo>
                  <a:pt x="4908" y="1280"/>
                  <a:pt x="5011" y="1305"/>
                  <a:pt x="5112" y="1305"/>
                </a:cubicBezTo>
                <a:cubicBezTo>
                  <a:pt x="5259" y="1305"/>
                  <a:pt x="5296" y="1276"/>
                  <a:pt x="5296" y="1162"/>
                </a:cubicBezTo>
                <a:cubicBezTo>
                  <a:pt x="5296" y="1083"/>
                  <a:pt x="5339" y="1006"/>
                  <a:pt x="5391" y="991"/>
                </a:cubicBezTo>
                <a:cubicBezTo>
                  <a:pt x="5573" y="941"/>
                  <a:pt x="6135" y="928"/>
                  <a:pt x="6173" y="974"/>
                </a:cubicBezTo>
                <a:cubicBezTo>
                  <a:pt x="6194" y="1000"/>
                  <a:pt x="6310" y="1022"/>
                  <a:pt x="6429" y="1022"/>
                </a:cubicBezTo>
                <a:cubicBezTo>
                  <a:pt x="6549" y="1022"/>
                  <a:pt x="6667" y="1047"/>
                  <a:pt x="6692" y="1078"/>
                </a:cubicBezTo>
                <a:cubicBezTo>
                  <a:pt x="6718" y="1110"/>
                  <a:pt x="6810" y="1135"/>
                  <a:pt x="6896" y="1135"/>
                </a:cubicBezTo>
                <a:cubicBezTo>
                  <a:pt x="7021" y="1135"/>
                  <a:pt x="7034" y="1119"/>
                  <a:pt x="6962" y="1055"/>
                </a:cubicBezTo>
                <a:cubicBezTo>
                  <a:pt x="6837" y="941"/>
                  <a:pt x="6974" y="895"/>
                  <a:pt x="7296" y="940"/>
                </a:cubicBezTo>
                <a:cubicBezTo>
                  <a:pt x="7558" y="977"/>
                  <a:pt x="7560" y="975"/>
                  <a:pt x="7573" y="773"/>
                </a:cubicBezTo>
                <a:cubicBezTo>
                  <a:pt x="7580" y="660"/>
                  <a:pt x="7589" y="523"/>
                  <a:pt x="7592" y="468"/>
                </a:cubicBezTo>
                <a:cubicBezTo>
                  <a:pt x="7598" y="378"/>
                  <a:pt x="7496" y="369"/>
                  <a:pt x="6519" y="364"/>
                </a:cubicBezTo>
                <a:cubicBezTo>
                  <a:pt x="5817" y="360"/>
                  <a:pt x="5410" y="335"/>
                  <a:pt x="5354" y="293"/>
                </a:cubicBezTo>
                <a:cubicBezTo>
                  <a:pt x="5306" y="257"/>
                  <a:pt x="5207" y="227"/>
                  <a:pt x="5135" y="227"/>
                </a:cubicBezTo>
                <a:cubicBezTo>
                  <a:pt x="5062" y="227"/>
                  <a:pt x="4974" y="188"/>
                  <a:pt x="4938" y="141"/>
                </a:cubicBezTo>
                <a:cubicBezTo>
                  <a:pt x="4890" y="76"/>
                  <a:pt x="4713" y="51"/>
                  <a:pt x="4217" y="41"/>
                </a:cubicBezTo>
                <a:close/>
                <a:moveTo>
                  <a:pt x="17799" y="1152"/>
                </a:moveTo>
                <a:cubicBezTo>
                  <a:pt x="17783" y="1149"/>
                  <a:pt x="17755" y="1163"/>
                  <a:pt x="17708" y="1192"/>
                </a:cubicBezTo>
                <a:cubicBezTo>
                  <a:pt x="17646" y="1231"/>
                  <a:pt x="17596" y="1272"/>
                  <a:pt x="17596" y="1284"/>
                </a:cubicBezTo>
                <a:cubicBezTo>
                  <a:pt x="17596" y="1296"/>
                  <a:pt x="17646" y="1305"/>
                  <a:pt x="17708" y="1305"/>
                </a:cubicBezTo>
                <a:cubicBezTo>
                  <a:pt x="17771" y="1305"/>
                  <a:pt x="17822" y="1264"/>
                  <a:pt x="17822" y="1213"/>
                </a:cubicBezTo>
                <a:cubicBezTo>
                  <a:pt x="17822" y="1175"/>
                  <a:pt x="17816" y="1155"/>
                  <a:pt x="17799" y="1152"/>
                </a:cubicBezTo>
                <a:close/>
                <a:moveTo>
                  <a:pt x="6429" y="1255"/>
                </a:moveTo>
                <a:cubicBezTo>
                  <a:pt x="6395" y="1255"/>
                  <a:pt x="6360" y="1259"/>
                  <a:pt x="6334" y="1267"/>
                </a:cubicBezTo>
                <a:cubicBezTo>
                  <a:pt x="6283" y="1283"/>
                  <a:pt x="6325" y="1296"/>
                  <a:pt x="6429" y="1296"/>
                </a:cubicBezTo>
                <a:cubicBezTo>
                  <a:pt x="6533" y="1296"/>
                  <a:pt x="6574" y="1283"/>
                  <a:pt x="6522" y="1267"/>
                </a:cubicBezTo>
                <a:cubicBezTo>
                  <a:pt x="6496" y="1259"/>
                  <a:pt x="6463" y="1255"/>
                  <a:pt x="6429" y="1255"/>
                </a:cubicBezTo>
                <a:close/>
                <a:moveTo>
                  <a:pt x="10030" y="3917"/>
                </a:moveTo>
                <a:cubicBezTo>
                  <a:pt x="9959" y="3925"/>
                  <a:pt x="9900" y="3955"/>
                  <a:pt x="9887" y="4004"/>
                </a:cubicBezTo>
                <a:cubicBezTo>
                  <a:pt x="9865" y="4083"/>
                  <a:pt x="9691" y="4094"/>
                  <a:pt x="8522" y="4087"/>
                </a:cubicBezTo>
                <a:lnTo>
                  <a:pt x="7183" y="4081"/>
                </a:lnTo>
                <a:lnTo>
                  <a:pt x="7183" y="4391"/>
                </a:lnTo>
                <a:cubicBezTo>
                  <a:pt x="7183" y="4562"/>
                  <a:pt x="7146" y="4719"/>
                  <a:pt x="7101" y="4740"/>
                </a:cubicBezTo>
                <a:cubicBezTo>
                  <a:pt x="7056" y="4761"/>
                  <a:pt x="6650" y="4774"/>
                  <a:pt x="6199" y="4769"/>
                </a:cubicBezTo>
                <a:lnTo>
                  <a:pt x="5380" y="4760"/>
                </a:lnTo>
                <a:lnTo>
                  <a:pt x="5357" y="5089"/>
                </a:lnTo>
                <a:lnTo>
                  <a:pt x="5335" y="5418"/>
                </a:lnTo>
                <a:lnTo>
                  <a:pt x="4905" y="5435"/>
                </a:lnTo>
                <a:cubicBezTo>
                  <a:pt x="4501" y="5451"/>
                  <a:pt x="4474" y="5461"/>
                  <a:pt x="4452" y="5605"/>
                </a:cubicBezTo>
                <a:cubicBezTo>
                  <a:pt x="4434" y="5725"/>
                  <a:pt x="4383" y="5762"/>
                  <a:pt x="4221" y="5776"/>
                </a:cubicBezTo>
                <a:cubicBezTo>
                  <a:pt x="4071" y="5789"/>
                  <a:pt x="4014" y="5825"/>
                  <a:pt x="4014" y="5908"/>
                </a:cubicBezTo>
                <a:cubicBezTo>
                  <a:pt x="4014" y="5983"/>
                  <a:pt x="3936" y="6045"/>
                  <a:pt x="3787" y="6088"/>
                </a:cubicBezTo>
                <a:cubicBezTo>
                  <a:pt x="3634" y="6131"/>
                  <a:pt x="3561" y="6190"/>
                  <a:pt x="3561" y="6272"/>
                </a:cubicBezTo>
                <a:cubicBezTo>
                  <a:pt x="3561" y="6446"/>
                  <a:pt x="3318" y="6601"/>
                  <a:pt x="3188" y="6509"/>
                </a:cubicBezTo>
                <a:cubicBezTo>
                  <a:pt x="3106" y="6452"/>
                  <a:pt x="3096" y="6462"/>
                  <a:pt x="3130" y="6566"/>
                </a:cubicBezTo>
                <a:cubicBezTo>
                  <a:pt x="3177" y="6713"/>
                  <a:pt x="3016" y="6809"/>
                  <a:pt x="2795" y="6765"/>
                </a:cubicBezTo>
                <a:cubicBezTo>
                  <a:pt x="2677" y="6742"/>
                  <a:pt x="2655" y="6765"/>
                  <a:pt x="2668" y="6901"/>
                </a:cubicBezTo>
                <a:cubicBezTo>
                  <a:pt x="2691" y="7120"/>
                  <a:pt x="2600" y="7231"/>
                  <a:pt x="2467" y="7148"/>
                </a:cubicBezTo>
                <a:cubicBezTo>
                  <a:pt x="2358" y="7080"/>
                  <a:pt x="2236" y="7164"/>
                  <a:pt x="2310" y="7254"/>
                </a:cubicBezTo>
                <a:cubicBezTo>
                  <a:pt x="2333" y="7281"/>
                  <a:pt x="2284" y="7349"/>
                  <a:pt x="2202" y="7405"/>
                </a:cubicBezTo>
                <a:cubicBezTo>
                  <a:pt x="2120" y="7461"/>
                  <a:pt x="2053" y="7537"/>
                  <a:pt x="2053" y="7575"/>
                </a:cubicBezTo>
                <a:cubicBezTo>
                  <a:pt x="2053" y="7613"/>
                  <a:pt x="1976" y="7684"/>
                  <a:pt x="1882" y="7732"/>
                </a:cubicBezTo>
                <a:cubicBezTo>
                  <a:pt x="1738" y="7805"/>
                  <a:pt x="1726" y="7835"/>
                  <a:pt x="1802" y="7931"/>
                </a:cubicBezTo>
                <a:cubicBezTo>
                  <a:pt x="1904" y="8059"/>
                  <a:pt x="1864" y="8113"/>
                  <a:pt x="1663" y="8113"/>
                </a:cubicBezTo>
                <a:cubicBezTo>
                  <a:pt x="1578" y="8113"/>
                  <a:pt x="1525" y="8153"/>
                  <a:pt x="1525" y="8218"/>
                </a:cubicBezTo>
                <a:cubicBezTo>
                  <a:pt x="1525" y="8354"/>
                  <a:pt x="1334" y="8475"/>
                  <a:pt x="1186" y="8432"/>
                </a:cubicBezTo>
                <a:cubicBezTo>
                  <a:pt x="1123" y="8414"/>
                  <a:pt x="1072" y="8336"/>
                  <a:pt x="1072" y="8257"/>
                </a:cubicBezTo>
                <a:cubicBezTo>
                  <a:pt x="1072" y="8167"/>
                  <a:pt x="1029" y="8113"/>
                  <a:pt x="958" y="8113"/>
                </a:cubicBezTo>
                <a:cubicBezTo>
                  <a:pt x="870" y="8113"/>
                  <a:pt x="846" y="8187"/>
                  <a:pt x="846" y="8450"/>
                </a:cubicBezTo>
                <a:cubicBezTo>
                  <a:pt x="846" y="8731"/>
                  <a:pt x="872" y="8800"/>
                  <a:pt x="997" y="8850"/>
                </a:cubicBezTo>
                <a:cubicBezTo>
                  <a:pt x="1185" y="8926"/>
                  <a:pt x="1193" y="9079"/>
                  <a:pt x="1011" y="9115"/>
                </a:cubicBezTo>
                <a:cubicBezTo>
                  <a:pt x="894" y="9138"/>
                  <a:pt x="875" y="9200"/>
                  <a:pt x="883" y="9539"/>
                </a:cubicBezTo>
                <a:cubicBezTo>
                  <a:pt x="891" y="9898"/>
                  <a:pt x="873" y="9948"/>
                  <a:pt x="707" y="10046"/>
                </a:cubicBezTo>
                <a:cubicBezTo>
                  <a:pt x="606" y="10106"/>
                  <a:pt x="408" y="10155"/>
                  <a:pt x="269" y="10155"/>
                </a:cubicBezTo>
                <a:lnTo>
                  <a:pt x="14" y="10155"/>
                </a:lnTo>
                <a:lnTo>
                  <a:pt x="6" y="11501"/>
                </a:lnTo>
                <a:cubicBezTo>
                  <a:pt x="-7" y="13315"/>
                  <a:pt x="-4" y="13397"/>
                  <a:pt x="86" y="13465"/>
                </a:cubicBezTo>
                <a:cubicBezTo>
                  <a:pt x="130" y="13497"/>
                  <a:pt x="165" y="13582"/>
                  <a:pt x="165" y="13652"/>
                </a:cubicBezTo>
                <a:cubicBezTo>
                  <a:pt x="165" y="13722"/>
                  <a:pt x="199" y="13795"/>
                  <a:pt x="241" y="13814"/>
                </a:cubicBezTo>
                <a:cubicBezTo>
                  <a:pt x="282" y="13833"/>
                  <a:pt x="316" y="13910"/>
                  <a:pt x="316" y="13984"/>
                </a:cubicBezTo>
                <a:cubicBezTo>
                  <a:pt x="316" y="14059"/>
                  <a:pt x="351" y="14135"/>
                  <a:pt x="393" y="14154"/>
                </a:cubicBezTo>
                <a:cubicBezTo>
                  <a:pt x="435" y="14174"/>
                  <a:pt x="452" y="14212"/>
                  <a:pt x="430" y="14239"/>
                </a:cubicBezTo>
                <a:cubicBezTo>
                  <a:pt x="408" y="14266"/>
                  <a:pt x="420" y="14302"/>
                  <a:pt x="456" y="14319"/>
                </a:cubicBezTo>
                <a:cubicBezTo>
                  <a:pt x="493" y="14336"/>
                  <a:pt x="501" y="14447"/>
                  <a:pt x="474" y="14564"/>
                </a:cubicBezTo>
                <a:cubicBezTo>
                  <a:pt x="447" y="14682"/>
                  <a:pt x="437" y="14914"/>
                  <a:pt x="453" y="15079"/>
                </a:cubicBezTo>
                <a:cubicBezTo>
                  <a:pt x="477" y="15327"/>
                  <a:pt x="501" y="15367"/>
                  <a:pt x="588" y="15313"/>
                </a:cubicBezTo>
                <a:cubicBezTo>
                  <a:pt x="670" y="15262"/>
                  <a:pt x="703" y="15270"/>
                  <a:pt x="744" y="15353"/>
                </a:cubicBezTo>
                <a:cubicBezTo>
                  <a:pt x="773" y="15411"/>
                  <a:pt x="841" y="15479"/>
                  <a:pt x="897" y="15505"/>
                </a:cubicBezTo>
                <a:cubicBezTo>
                  <a:pt x="953" y="15530"/>
                  <a:pt x="978" y="15576"/>
                  <a:pt x="953" y="15607"/>
                </a:cubicBezTo>
                <a:cubicBezTo>
                  <a:pt x="927" y="15639"/>
                  <a:pt x="888" y="15934"/>
                  <a:pt x="867" y="16263"/>
                </a:cubicBezTo>
                <a:cubicBezTo>
                  <a:pt x="828" y="16849"/>
                  <a:pt x="830" y="16860"/>
                  <a:pt x="984" y="16823"/>
                </a:cubicBezTo>
                <a:cubicBezTo>
                  <a:pt x="1071" y="16802"/>
                  <a:pt x="1213" y="16814"/>
                  <a:pt x="1300" y="16849"/>
                </a:cubicBezTo>
                <a:cubicBezTo>
                  <a:pt x="1425" y="16900"/>
                  <a:pt x="1441" y="16930"/>
                  <a:pt x="1372" y="16992"/>
                </a:cubicBezTo>
                <a:cubicBezTo>
                  <a:pt x="1302" y="17055"/>
                  <a:pt x="1332" y="17086"/>
                  <a:pt x="1532" y="17147"/>
                </a:cubicBezTo>
                <a:cubicBezTo>
                  <a:pt x="1772" y="17221"/>
                  <a:pt x="1780" y="17232"/>
                  <a:pt x="1760" y="17518"/>
                </a:cubicBezTo>
                <a:cubicBezTo>
                  <a:pt x="1739" y="17807"/>
                  <a:pt x="1865" y="17944"/>
                  <a:pt x="1914" y="17685"/>
                </a:cubicBezTo>
                <a:cubicBezTo>
                  <a:pt x="1927" y="17615"/>
                  <a:pt x="1990" y="17557"/>
                  <a:pt x="2053" y="17557"/>
                </a:cubicBezTo>
                <a:cubicBezTo>
                  <a:pt x="2135" y="17557"/>
                  <a:pt x="2160" y="17607"/>
                  <a:pt x="2142" y="17738"/>
                </a:cubicBezTo>
                <a:cubicBezTo>
                  <a:pt x="2115" y="17945"/>
                  <a:pt x="2237" y="18153"/>
                  <a:pt x="2386" y="18153"/>
                </a:cubicBezTo>
                <a:cubicBezTo>
                  <a:pt x="2538" y="18153"/>
                  <a:pt x="2654" y="18287"/>
                  <a:pt x="2665" y="18471"/>
                </a:cubicBezTo>
                <a:cubicBezTo>
                  <a:pt x="2685" y="18810"/>
                  <a:pt x="2715" y="18834"/>
                  <a:pt x="3109" y="18834"/>
                </a:cubicBezTo>
                <a:cubicBezTo>
                  <a:pt x="3311" y="18834"/>
                  <a:pt x="3502" y="18864"/>
                  <a:pt x="3531" y="18900"/>
                </a:cubicBezTo>
                <a:cubicBezTo>
                  <a:pt x="3561" y="18936"/>
                  <a:pt x="3579" y="19088"/>
                  <a:pt x="3572" y="19237"/>
                </a:cubicBezTo>
                <a:lnTo>
                  <a:pt x="3559" y="19509"/>
                </a:lnTo>
                <a:lnTo>
                  <a:pt x="3994" y="19526"/>
                </a:lnTo>
                <a:cubicBezTo>
                  <a:pt x="4404" y="19542"/>
                  <a:pt x="4430" y="19553"/>
                  <a:pt x="4452" y="19696"/>
                </a:cubicBezTo>
                <a:cubicBezTo>
                  <a:pt x="4470" y="19814"/>
                  <a:pt x="4522" y="19853"/>
                  <a:pt x="4679" y="19866"/>
                </a:cubicBezTo>
                <a:cubicBezTo>
                  <a:pt x="4836" y="19880"/>
                  <a:pt x="4887" y="19918"/>
                  <a:pt x="4905" y="20036"/>
                </a:cubicBezTo>
                <a:cubicBezTo>
                  <a:pt x="4927" y="20181"/>
                  <a:pt x="4954" y="20191"/>
                  <a:pt x="5357" y="20206"/>
                </a:cubicBezTo>
                <a:cubicBezTo>
                  <a:pt x="5761" y="20222"/>
                  <a:pt x="5788" y="20233"/>
                  <a:pt x="5810" y="20377"/>
                </a:cubicBezTo>
                <a:cubicBezTo>
                  <a:pt x="5831" y="20512"/>
                  <a:pt x="5870" y="20531"/>
                  <a:pt x="6150" y="20547"/>
                </a:cubicBezTo>
                <a:cubicBezTo>
                  <a:pt x="6408" y="20561"/>
                  <a:pt x="6466" y="20586"/>
                  <a:pt x="6466" y="20678"/>
                </a:cubicBezTo>
                <a:cubicBezTo>
                  <a:pt x="6466" y="20741"/>
                  <a:pt x="6423" y="20785"/>
                  <a:pt x="6371" y="20777"/>
                </a:cubicBezTo>
                <a:cubicBezTo>
                  <a:pt x="6319" y="20770"/>
                  <a:pt x="6278" y="20788"/>
                  <a:pt x="6278" y="20820"/>
                </a:cubicBezTo>
                <a:cubicBezTo>
                  <a:pt x="6278" y="20853"/>
                  <a:pt x="6532" y="20876"/>
                  <a:pt x="6887" y="20876"/>
                </a:cubicBezTo>
                <a:cubicBezTo>
                  <a:pt x="7491" y="20876"/>
                  <a:pt x="7497" y="20877"/>
                  <a:pt x="7769" y="21089"/>
                </a:cubicBezTo>
                <a:cubicBezTo>
                  <a:pt x="8049" y="21306"/>
                  <a:pt x="8063" y="21323"/>
                  <a:pt x="8080" y="21474"/>
                </a:cubicBezTo>
                <a:cubicBezTo>
                  <a:pt x="8088" y="21547"/>
                  <a:pt x="8239" y="21559"/>
                  <a:pt x="9073" y="21550"/>
                </a:cubicBezTo>
                <a:cubicBezTo>
                  <a:pt x="9614" y="21544"/>
                  <a:pt x="10074" y="21516"/>
                  <a:pt x="10097" y="21488"/>
                </a:cubicBezTo>
                <a:cubicBezTo>
                  <a:pt x="10120" y="21460"/>
                  <a:pt x="10185" y="21466"/>
                  <a:pt x="10241" y="21501"/>
                </a:cubicBezTo>
                <a:cubicBezTo>
                  <a:pt x="10388" y="21593"/>
                  <a:pt x="14513" y="21555"/>
                  <a:pt x="14665" y="21460"/>
                </a:cubicBezTo>
                <a:cubicBezTo>
                  <a:pt x="14725" y="21423"/>
                  <a:pt x="14846" y="21406"/>
                  <a:pt x="14935" y="21423"/>
                </a:cubicBezTo>
                <a:cubicBezTo>
                  <a:pt x="15081" y="21452"/>
                  <a:pt x="15100" y="21429"/>
                  <a:pt x="15121" y="21180"/>
                </a:cubicBezTo>
                <a:lnTo>
                  <a:pt x="15144" y="20905"/>
                </a:lnTo>
                <a:lnTo>
                  <a:pt x="15779" y="20888"/>
                </a:lnTo>
                <a:cubicBezTo>
                  <a:pt x="16273" y="20875"/>
                  <a:pt x="16435" y="20850"/>
                  <a:pt x="16508" y="20775"/>
                </a:cubicBezTo>
                <a:cubicBezTo>
                  <a:pt x="16598" y="20684"/>
                  <a:pt x="16608" y="20684"/>
                  <a:pt x="16656" y="20777"/>
                </a:cubicBezTo>
                <a:cubicBezTo>
                  <a:pt x="16684" y="20832"/>
                  <a:pt x="16753" y="20876"/>
                  <a:pt x="16808" y="20876"/>
                </a:cubicBezTo>
                <a:cubicBezTo>
                  <a:pt x="16879" y="20876"/>
                  <a:pt x="16915" y="20777"/>
                  <a:pt x="16931" y="20551"/>
                </a:cubicBezTo>
                <a:lnTo>
                  <a:pt x="16954" y="20224"/>
                </a:lnTo>
                <a:lnTo>
                  <a:pt x="17384" y="20206"/>
                </a:lnTo>
                <a:lnTo>
                  <a:pt x="17815" y="20191"/>
                </a:lnTo>
                <a:lnTo>
                  <a:pt x="17838" y="19866"/>
                </a:lnTo>
                <a:lnTo>
                  <a:pt x="17859" y="19543"/>
                </a:lnTo>
                <a:lnTo>
                  <a:pt x="18291" y="19526"/>
                </a:lnTo>
                <a:lnTo>
                  <a:pt x="18720" y="19509"/>
                </a:lnTo>
                <a:lnTo>
                  <a:pt x="18743" y="19186"/>
                </a:lnTo>
                <a:cubicBezTo>
                  <a:pt x="18764" y="18880"/>
                  <a:pt x="18777" y="18861"/>
                  <a:pt x="18973" y="18844"/>
                </a:cubicBezTo>
                <a:cubicBezTo>
                  <a:pt x="19110" y="18832"/>
                  <a:pt x="19180" y="18793"/>
                  <a:pt x="19180" y="18728"/>
                </a:cubicBezTo>
                <a:cubicBezTo>
                  <a:pt x="19180" y="18601"/>
                  <a:pt x="19325" y="18494"/>
                  <a:pt x="19497" y="18494"/>
                </a:cubicBezTo>
                <a:cubicBezTo>
                  <a:pt x="19612" y="18494"/>
                  <a:pt x="19633" y="18444"/>
                  <a:pt x="19633" y="18180"/>
                </a:cubicBezTo>
                <a:cubicBezTo>
                  <a:pt x="19633" y="17953"/>
                  <a:pt x="19665" y="17857"/>
                  <a:pt x="19747" y="17833"/>
                </a:cubicBezTo>
                <a:cubicBezTo>
                  <a:pt x="19809" y="17815"/>
                  <a:pt x="19859" y="17758"/>
                  <a:pt x="19859" y="17705"/>
                </a:cubicBezTo>
                <a:cubicBezTo>
                  <a:pt x="19859" y="17565"/>
                  <a:pt x="20012" y="17473"/>
                  <a:pt x="20246" y="17473"/>
                </a:cubicBezTo>
                <a:cubicBezTo>
                  <a:pt x="20439" y="17473"/>
                  <a:pt x="20454" y="17454"/>
                  <a:pt x="20494" y="17175"/>
                </a:cubicBezTo>
                <a:cubicBezTo>
                  <a:pt x="20517" y="17011"/>
                  <a:pt x="20531" y="16667"/>
                  <a:pt x="20524" y="16410"/>
                </a:cubicBezTo>
                <a:cubicBezTo>
                  <a:pt x="20516" y="16154"/>
                  <a:pt x="20548" y="15885"/>
                  <a:pt x="20594" y="15814"/>
                </a:cubicBezTo>
                <a:cubicBezTo>
                  <a:pt x="20639" y="15743"/>
                  <a:pt x="20695" y="15641"/>
                  <a:pt x="20718" y="15586"/>
                </a:cubicBezTo>
                <a:cubicBezTo>
                  <a:pt x="20749" y="15513"/>
                  <a:pt x="20841" y="15487"/>
                  <a:pt x="21064" y="15487"/>
                </a:cubicBezTo>
                <a:cubicBezTo>
                  <a:pt x="21399" y="15487"/>
                  <a:pt x="21456" y="15431"/>
                  <a:pt x="21208" y="15345"/>
                </a:cubicBezTo>
                <a:cubicBezTo>
                  <a:pt x="21006" y="15275"/>
                  <a:pt x="21047" y="15170"/>
                  <a:pt x="21269" y="15191"/>
                </a:cubicBezTo>
                <a:lnTo>
                  <a:pt x="21436" y="15207"/>
                </a:lnTo>
                <a:lnTo>
                  <a:pt x="21432" y="14050"/>
                </a:lnTo>
                <a:cubicBezTo>
                  <a:pt x="21430" y="13180"/>
                  <a:pt x="21455" y="12864"/>
                  <a:pt x="21531" y="12773"/>
                </a:cubicBezTo>
                <a:cubicBezTo>
                  <a:pt x="21571" y="12724"/>
                  <a:pt x="21591" y="12688"/>
                  <a:pt x="21592" y="12653"/>
                </a:cubicBezTo>
                <a:cubicBezTo>
                  <a:pt x="21593" y="12618"/>
                  <a:pt x="21575" y="12583"/>
                  <a:pt x="21538" y="12538"/>
                </a:cubicBezTo>
                <a:cubicBezTo>
                  <a:pt x="21470" y="12456"/>
                  <a:pt x="21443" y="12023"/>
                  <a:pt x="21441" y="10950"/>
                </a:cubicBezTo>
                <a:lnTo>
                  <a:pt x="21438" y="9474"/>
                </a:lnTo>
                <a:lnTo>
                  <a:pt x="21159" y="9467"/>
                </a:lnTo>
                <a:cubicBezTo>
                  <a:pt x="21005" y="9463"/>
                  <a:pt x="20826" y="9458"/>
                  <a:pt x="20764" y="9454"/>
                </a:cubicBezTo>
                <a:cubicBezTo>
                  <a:pt x="20622" y="9444"/>
                  <a:pt x="20458" y="8707"/>
                  <a:pt x="20518" y="8354"/>
                </a:cubicBezTo>
                <a:cubicBezTo>
                  <a:pt x="20558" y="8124"/>
                  <a:pt x="20468" y="8027"/>
                  <a:pt x="20348" y="8172"/>
                </a:cubicBezTo>
                <a:cubicBezTo>
                  <a:pt x="20315" y="8213"/>
                  <a:pt x="20264" y="8210"/>
                  <a:pt x="20190" y="8164"/>
                </a:cubicBezTo>
                <a:cubicBezTo>
                  <a:pt x="20131" y="8127"/>
                  <a:pt x="20007" y="8094"/>
                  <a:pt x="19915" y="8090"/>
                </a:cubicBezTo>
                <a:cubicBezTo>
                  <a:pt x="19706" y="8082"/>
                  <a:pt x="19654" y="7923"/>
                  <a:pt x="19641" y="7260"/>
                </a:cubicBezTo>
                <a:lnTo>
                  <a:pt x="19633" y="6775"/>
                </a:lnTo>
                <a:lnTo>
                  <a:pt x="19387" y="6757"/>
                </a:lnTo>
                <a:cubicBezTo>
                  <a:pt x="19252" y="6748"/>
                  <a:pt x="19075" y="6736"/>
                  <a:pt x="18992" y="6731"/>
                </a:cubicBezTo>
                <a:cubicBezTo>
                  <a:pt x="18872" y="6724"/>
                  <a:pt x="18827" y="6663"/>
                  <a:pt x="18773" y="6425"/>
                </a:cubicBezTo>
                <a:cubicBezTo>
                  <a:pt x="18702" y="6111"/>
                  <a:pt x="18700" y="6109"/>
                  <a:pt x="18199" y="6102"/>
                </a:cubicBezTo>
                <a:cubicBezTo>
                  <a:pt x="17937" y="6098"/>
                  <a:pt x="17936" y="6096"/>
                  <a:pt x="17871" y="5775"/>
                </a:cubicBezTo>
                <a:lnTo>
                  <a:pt x="17806" y="5452"/>
                </a:lnTo>
                <a:lnTo>
                  <a:pt x="17492" y="5435"/>
                </a:lnTo>
                <a:cubicBezTo>
                  <a:pt x="17224" y="5420"/>
                  <a:pt x="17176" y="5399"/>
                  <a:pt x="17154" y="5277"/>
                </a:cubicBezTo>
                <a:cubicBezTo>
                  <a:pt x="17140" y="5199"/>
                  <a:pt x="17081" y="5114"/>
                  <a:pt x="17022" y="5089"/>
                </a:cubicBezTo>
                <a:cubicBezTo>
                  <a:pt x="16964" y="5064"/>
                  <a:pt x="16917" y="4981"/>
                  <a:pt x="16917" y="4905"/>
                </a:cubicBezTo>
                <a:cubicBezTo>
                  <a:pt x="16917" y="4785"/>
                  <a:pt x="16882" y="4765"/>
                  <a:pt x="16661" y="4765"/>
                </a:cubicBezTo>
                <a:cubicBezTo>
                  <a:pt x="16465" y="4765"/>
                  <a:pt x="16397" y="4793"/>
                  <a:pt x="16365" y="4885"/>
                </a:cubicBezTo>
                <a:cubicBezTo>
                  <a:pt x="16317" y="5022"/>
                  <a:pt x="16119" y="5000"/>
                  <a:pt x="16135" y="4859"/>
                </a:cubicBezTo>
                <a:cubicBezTo>
                  <a:pt x="16143" y="4789"/>
                  <a:pt x="16080" y="4765"/>
                  <a:pt x="15893" y="4765"/>
                </a:cubicBezTo>
                <a:cubicBezTo>
                  <a:pt x="15754" y="4765"/>
                  <a:pt x="15614" y="4730"/>
                  <a:pt x="15580" y="4687"/>
                </a:cubicBezTo>
                <a:cubicBezTo>
                  <a:pt x="15547" y="4645"/>
                  <a:pt x="15435" y="4614"/>
                  <a:pt x="15331" y="4617"/>
                </a:cubicBezTo>
                <a:cubicBezTo>
                  <a:pt x="15192" y="4622"/>
                  <a:pt x="15138" y="4591"/>
                  <a:pt x="15121" y="4501"/>
                </a:cubicBezTo>
                <a:cubicBezTo>
                  <a:pt x="15108" y="4434"/>
                  <a:pt x="15027" y="4366"/>
                  <a:pt x="14942" y="4350"/>
                </a:cubicBezTo>
                <a:cubicBezTo>
                  <a:pt x="14744" y="4311"/>
                  <a:pt x="14798" y="4185"/>
                  <a:pt x="15035" y="4135"/>
                </a:cubicBezTo>
                <a:cubicBezTo>
                  <a:pt x="15136" y="4114"/>
                  <a:pt x="14412" y="4093"/>
                  <a:pt x="13425" y="4090"/>
                </a:cubicBezTo>
                <a:cubicBezTo>
                  <a:pt x="11904" y="4085"/>
                  <a:pt x="11623" y="4071"/>
                  <a:pt x="11586" y="3999"/>
                </a:cubicBezTo>
                <a:cubicBezTo>
                  <a:pt x="11529" y="3886"/>
                  <a:pt x="11286" y="3890"/>
                  <a:pt x="11227" y="4006"/>
                </a:cubicBezTo>
                <a:cubicBezTo>
                  <a:pt x="11188" y="4082"/>
                  <a:pt x="11109" y="4091"/>
                  <a:pt x="10748" y="4058"/>
                </a:cubicBezTo>
                <a:cubicBezTo>
                  <a:pt x="10510" y="4037"/>
                  <a:pt x="10282" y="3995"/>
                  <a:pt x="10243" y="3966"/>
                </a:cubicBezTo>
                <a:cubicBezTo>
                  <a:pt x="10185" y="3924"/>
                  <a:pt x="10102" y="3910"/>
                  <a:pt x="10030" y="3917"/>
                </a:cubicBezTo>
                <a:close/>
                <a:moveTo>
                  <a:pt x="58" y="14148"/>
                </a:moveTo>
                <a:cubicBezTo>
                  <a:pt x="48" y="14136"/>
                  <a:pt x="41" y="14233"/>
                  <a:pt x="41" y="14409"/>
                </a:cubicBezTo>
                <a:cubicBezTo>
                  <a:pt x="41" y="14643"/>
                  <a:pt x="54" y="14739"/>
                  <a:pt x="70" y="14622"/>
                </a:cubicBezTo>
                <a:cubicBezTo>
                  <a:pt x="87" y="14505"/>
                  <a:pt x="87" y="14314"/>
                  <a:pt x="70" y="14197"/>
                </a:cubicBezTo>
                <a:cubicBezTo>
                  <a:pt x="66" y="14167"/>
                  <a:pt x="62" y="14152"/>
                  <a:pt x="58" y="14148"/>
                </a:cubicBezTo>
                <a:close/>
              </a:path>
            </a:pathLst>
          </a:custGeom>
          <a:ln w="12700">
            <a:miter lim="400000"/>
          </a:ln>
        </p:spPr>
      </p:pic>
      <p:pic>
        <p:nvPicPr>
          <p:cNvPr id="178" name="IMG_0503.jpeg" descr="IMG_0503.jpeg"/>
          <p:cNvPicPr>
            <a:picLocks noChangeAspect="1"/>
          </p:cNvPicPr>
          <p:nvPr/>
        </p:nvPicPr>
        <p:blipFill>
          <a:blip r:embed="rId3"/>
          <a:srcRect t="3378" r="9612" b="4280"/>
          <a:stretch>
            <a:fillRect/>
          </a:stretch>
        </p:blipFill>
        <p:spPr>
          <a:xfrm>
            <a:off x="13261542" y="4728948"/>
            <a:ext cx="8365332" cy="7000876"/>
          </a:xfrm>
          <a:custGeom>
            <a:avLst/>
            <a:gdLst/>
            <a:ahLst/>
            <a:cxnLst>
              <a:cxn ang="0">
                <a:pos x="wd2" y="hd2"/>
              </a:cxn>
              <a:cxn ang="5400000">
                <a:pos x="wd2" y="hd2"/>
              </a:cxn>
              <a:cxn ang="10800000">
                <a:pos x="wd2" y="hd2"/>
              </a:cxn>
              <a:cxn ang="16200000">
                <a:pos x="wd2" y="hd2"/>
              </a:cxn>
            </a:cxnLst>
            <a:rect l="0" t="0" r="r" b="b"/>
            <a:pathLst>
              <a:path w="21585" h="21571" extrusionOk="0">
                <a:moveTo>
                  <a:pt x="16244" y="0"/>
                </a:moveTo>
                <a:lnTo>
                  <a:pt x="16244" y="312"/>
                </a:lnTo>
                <a:cubicBezTo>
                  <a:pt x="16244" y="484"/>
                  <a:pt x="16223" y="691"/>
                  <a:pt x="16197" y="772"/>
                </a:cubicBezTo>
                <a:lnTo>
                  <a:pt x="16150" y="920"/>
                </a:lnTo>
                <a:lnTo>
                  <a:pt x="16071" y="795"/>
                </a:lnTo>
                <a:lnTo>
                  <a:pt x="15992" y="671"/>
                </a:lnTo>
                <a:lnTo>
                  <a:pt x="15966" y="978"/>
                </a:lnTo>
                <a:cubicBezTo>
                  <a:pt x="15950" y="1165"/>
                  <a:pt x="15958" y="1312"/>
                  <a:pt x="15986" y="1352"/>
                </a:cubicBezTo>
                <a:cubicBezTo>
                  <a:pt x="16012" y="1389"/>
                  <a:pt x="16023" y="1450"/>
                  <a:pt x="16011" y="1487"/>
                </a:cubicBezTo>
                <a:cubicBezTo>
                  <a:pt x="15996" y="1532"/>
                  <a:pt x="16028" y="1555"/>
                  <a:pt x="16105" y="1554"/>
                </a:cubicBezTo>
                <a:cubicBezTo>
                  <a:pt x="16213" y="1553"/>
                  <a:pt x="16223" y="1571"/>
                  <a:pt x="16235" y="1802"/>
                </a:cubicBezTo>
                <a:lnTo>
                  <a:pt x="16248" y="2052"/>
                </a:lnTo>
                <a:lnTo>
                  <a:pt x="16665" y="2052"/>
                </a:lnTo>
                <a:cubicBezTo>
                  <a:pt x="17079" y="2052"/>
                  <a:pt x="17083" y="2052"/>
                  <a:pt x="17083" y="1922"/>
                </a:cubicBezTo>
                <a:cubicBezTo>
                  <a:pt x="17083" y="1832"/>
                  <a:pt x="17122" y="1768"/>
                  <a:pt x="17210" y="1713"/>
                </a:cubicBezTo>
                <a:cubicBezTo>
                  <a:pt x="17280" y="1670"/>
                  <a:pt x="17348" y="1600"/>
                  <a:pt x="17362" y="1557"/>
                </a:cubicBezTo>
                <a:cubicBezTo>
                  <a:pt x="17391" y="1466"/>
                  <a:pt x="17662" y="1475"/>
                  <a:pt x="17758" y="1570"/>
                </a:cubicBezTo>
                <a:cubicBezTo>
                  <a:pt x="17802" y="1613"/>
                  <a:pt x="17830" y="1613"/>
                  <a:pt x="17867" y="1569"/>
                </a:cubicBezTo>
                <a:cubicBezTo>
                  <a:pt x="17905" y="1524"/>
                  <a:pt x="17924" y="1528"/>
                  <a:pt x="17944" y="1590"/>
                </a:cubicBezTo>
                <a:cubicBezTo>
                  <a:pt x="17966" y="1656"/>
                  <a:pt x="18060" y="1673"/>
                  <a:pt x="18443" y="1678"/>
                </a:cubicBezTo>
                <a:cubicBezTo>
                  <a:pt x="18910" y="1683"/>
                  <a:pt x="19186" y="1648"/>
                  <a:pt x="19138" y="1591"/>
                </a:cubicBezTo>
                <a:cubicBezTo>
                  <a:pt x="19125" y="1575"/>
                  <a:pt x="19138" y="1527"/>
                  <a:pt x="19167" y="1486"/>
                </a:cubicBezTo>
                <a:cubicBezTo>
                  <a:pt x="19196" y="1444"/>
                  <a:pt x="19215" y="1346"/>
                  <a:pt x="19210" y="1268"/>
                </a:cubicBezTo>
                <a:cubicBezTo>
                  <a:pt x="19205" y="1190"/>
                  <a:pt x="19228" y="1081"/>
                  <a:pt x="19260" y="1028"/>
                </a:cubicBezTo>
                <a:cubicBezTo>
                  <a:pt x="19305" y="955"/>
                  <a:pt x="19308" y="902"/>
                  <a:pt x="19271" y="808"/>
                </a:cubicBezTo>
                <a:cubicBezTo>
                  <a:pt x="19222" y="680"/>
                  <a:pt x="19054" y="637"/>
                  <a:pt x="19001" y="739"/>
                </a:cubicBezTo>
                <a:cubicBezTo>
                  <a:pt x="18982" y="776"/>
                  <a:pt x="18952" y="774"/>
                  <a:pt x="18909" y="731"/>
                </a:cubicBezTo>
                <a:cubicBezTo>
                  <a:pt x="18863" y="686"/>
                  <a:pt x="18831" y="683"/>
                  <a:pt x="18796" y="724"/>
                </a:cubicBezTo>
                <a:cubicBezTo>
                  <a:pt x="18762" y="765"/>
                  <a:pt x="18726" y="765"/>
                  <a:pt x="18666" y="720"/>
                </a:cubicBezTo>
                <a:cubicBezTo>
                  <a:pt x="18602" y="673"/>
                  <a:pt x="18563" y="675"/>
                  <a:pt x="18490" y="729"/>
                </a:cubicBezTo>
                <a:cubicBezTo>
                  <a:pt x="18423" y="779"/>
                  <a:pt x="18383" y="782"/>
                  <a:pt x="18349" y="741"/>
                </a:cubicBezTo>
                <a:cubicBezTo>
                  <a:pt x="18284" y="664"/>
                  <a:pt x="18084" y="669"/>
                  <a:pt x="18017" y="748"/>
                </a:cubicBezTo>
                <a:cubicBezTo>
                  <a:pt x="17974" y="799"/>
                  <a:pt x="17944" y="799"/>
                  <a:pt x="17874" y="746"/>
                </a:cubicBezTo>
                <a:cubicBezTo>
                  <a:pt x="17824" y="709"/>
                  <a:pt x="17701" y="682"/>
                  <a:pt x="17599" y="684"/>
                </a:cubicBezTo>
                <a:cubicBezTo>
                  <a:pt x="17243" y="690"/>
                  <a:pt x="17195" y="670"/>
                  <a:pt x="17167" y="500"/>
                </a:cubicBezTo>
                <a:cubicBezTo>
                  <a:pt x="17112" y="167"/>
                  <a:pt x="17078" y="105"/>
                  <a:pt x="16948" y="105"/>
                </a:cubicBezTo>
                <a:cubicBezTo>
                  <a:pt x="16879" y="105"/>
                  <a:pt x="16810" y="82"/>
                  <a:pt x="16795" y="53"/>
                </a:cubicBezTo>
                <a:cubicBezTo>
                  <a:pt x="16780" y="24"/>
                  <a:pt x="16651" y="0"/>
                  <a:pt x="16506" y="0"/>
                </a:cubicBezTo>
                <a:lnTo>
                  <a:pt x="16244" y="0"/>
                </a:lnTo>
                <a:close/>
                <a:moveTo>
                  <a:pt x="8744" y="158"/>
                </a:moveTo>
                <a:lnTo>
                  <a:pt x="8731" y="407"/>
                </a:lnTo>
                <a:cubicBezTo>
                  <a:pt x="8718" y="647"/>
                  <a:pt x="8712" y="658"/>
                  <a:pt x="8574" y="674"/>
                </a:cubicBezTo>
                <a:lnTo>
                  <a:pt x="8431" y="691"/>
                </a:lnTo>
                <a:lnTo>
                  <a:pt x="8431" y="1135"/>
                </a:lnTo>
                <a:cubicBezTo>
                  <a:pt x="8431" y="1445"/>
                  <a:pt x="8447" y="1579"/>
                  <a:pt x="8484" y="1579"/>
                </a:cubicBezTo>
                <a:cubicBezTo>
                  <a:pt x="8557" y="1579"/>
                  <a:pt x="8828" y="1898"/>
                  <a:pt x="8828" y="1983"/>
                </a:cubicBezTo>
                <a:cubicBezTo>
                  <a:pt x="8828" y="2034"/>
                  <a:pt x="8924" y="2052"/>
                  <a:pt x="9198" y="2052"/>
                </a:cubicBezTo>
                <a:lnTo>
                  <a:pt x="9567" y="2052"/>
                </a:lnTo>
                <a:lnTo>
                  <a:pt x="9591" y="1836"/>
                </a:lnTo>
                <a:cubicBezTo>
                  <a:pt x="9621" y="1570"/>
                  <a:pt x="9694" y="1465"/>
                  <a:pt x="9769" y="1579"/>
                </a:cubicBezTo>
                <a:cubicBezTo>
                  <a:pt x="9837" y="1682"/>
                  <a:pt x="9967" y="1706"/>
                  <a:pt x="10044" y="1630"/>
                </a:cubicBezTo>
                <a:cubicBezTo>
                  <a:pt x="10077" y="1597"/>
                  <a:pt x="10130" y="1589"/>
                  <a:pt x="10162" y="1612"/>
                </a:cubicBezTo>
                <a:cubicBezTo>
                  <a:pt x="10256" y="1681"/>
                  <a:pt x="10596" y="1695"/>
                  <a:pt x="10659" y="1633"/>
                </a:cubicBezTo>
                <a:cubicBezTo>
                  <a:pt x="10692" y="1600"/>
                  <a:pt x="10729" y="1595"/>
                  <a:pt x="10742" y="1620"/>
                </a:cubicBezTo>
                <a:cubicBezTo>
                  <a:pt x="10755" y="1646"/>
                  <a:pt x="10835" y="1669"/>
                  <a:pt x="10918" y="1673"/>
                </a:cubicBezTo>
                <a:cubicBezTo>
                  <a:pt x="11070" y="1680"/>
                  <a:pt x="11069" y="1679"/>
                  <a:pt x="11100" y="1393"/>
                </a:cubicBezTo>
                <a:cubicBezTo>
                  <a:pt x="11153" y="887"/>
                  <a:pt x="11057" y="709"/>
                  <a:pt x="10722" y="691"/>
                </a:cubicBezTo>
                <a:cubicBezTo>
                  <a:pt x="10548" y="681"/>
                  <a:pt x="10482" y="700"/>
                  <a:pt x="10435" y="773"/>
                </a:cubicBezTo>
                <a:cubicBezTo>
                  <a:pt x="10376" y="863"/>
                  <a:pt x="10370" y="864"/>
                  <a:pt x="10313" y="777"/>
                </a:cubicBezTo>
                <a:cubicBezTo>
                  <a:pt x="10223" y="638"/>
                  <a:pt x="9902" y="651"/>
                  <a:pt x="9802" y="797"/>
                </a:cubicBezTo>
                <a:cubicBezTo>
                  <a:pt x="9757" y="864"/>
                  <a:pt x="9704" y="895"/>
                  <a:pt x="9672" y="872"/>
                </a:cubicBezTo>
                <a:cubicBezTo>
                  <a:pt x="9634" y="844"/>
                  <a:pt x="9632" y="813"/>
                  <a:pt x="9666" y="764"/>
                </a:cubicBezTo>
                <a:cubicBezTo>
                  <a:pt x="9701" y="714"/>
                  <a:pt x="9695" y="688"/>
                  <a:pt x="9645" y="665"/>
                </a:cubicBezTo>
                <a:cubicBezTo>
                  <a:pt x="9599" y="644"/>
                  <a:pt x="9579" y="561"/>
                  <a:pt x="9579" y="396"/>
                </a:cubicBezTo>
                <a:lnTo>
                  <a:pt x="9579" y="158"/>
                </a:lnTo>
                <a:lnTo>
                  <a:pt x="9162" y="158"/>
                </a:lnTo>
                <a:lnTo>
                  <a:pt x="8744" y="158"/>
                </a:lnTo>
                <a:close/>
                <a:moveTo>
                  <a:pt x="11316" y="1099"/>
                </a:moveTo>
                <a:cubicBezTo>
                  <a:pt x="11312" y="1111"/>
                  <a:pt x="11309" y="1140"/>
                  <a:pt x="11308" y="1184"/>
                </a:cubicBezTo>
                <a:cubicBezTo>
                  <a:pt x="11308" y="1271"/>
                  <a:pt x="11317" y="1312"/>
                  <a:pt x="11329" y="1277"/>
                </a:cubicBezTo>
                <a:cubicBezTo>
                  <a:pt x="11341" y="1241"/>
                  <a:pt x="11342" y="1170"/>
                  <a:pt x="11331" y="1119"/>
                </a:cubicBezTo>
                <a:cubicBezTo>
                  <a:pt x="11325" y="1093"/>
                  <a:pt x="11320" y="1088"/>
                  <a:pt x="11316" y="1099"/>
                </a:cubicBezTo>
                <a:close/>
                <a:moveTo>
                  <a:pt x="3399" y="2478"/>
                </a:moveTo>
                <a:lnTo>
                  <a:pt x="3090" y="2479"/>
                </a:lnTo>
                <a:cubicBezTo>
                  <a:pt x="2919" y="2479"/>
                  <a:pt x="2790" y="2500"/>
                  <a:pt x="2803" y="2525"/>
                </a:cubicBezTo>
                <a:cubicBezTo>
                  <a:pt x="2816" y="2550"/>
                  <a:pt x="2806" y="2586"/>
                  <a:pt x="2781" y="2605"/>
                </a:cubicBezTo>
                <a:cubicBezTo>
                  <a:pt x="2756" y="2623"/>
                  <a:pt x="2746" y="2658"/>
                  <a:pt x="2759" y="2683"/>
                </a:cubicBezTo>
                <a:cubicBezTo>
                  <a:pt x="2795" y="2754"/>
                  <a:pt x="2608" y="2885"/>
                  <a:pt x="2513" y="2855"/>
                </a:cubicBezTo>
                <a:cubicBezTo>
                  <a:pt x="2445" y="2834"/>
                  <a:pt x="2428" y="2856"/>
                  <a:pt x="2428" y="2962"/>
                </a:cubicBezTo>
                <a:cubicBezTo>
                  <a:pt x="2428" y="3155"/>
                  <a:pt x="2472" y="3263"/>
                  <a:pt x="2551" y="3263"/>
                </a:cubicBezTo>
                <a:cubicBezTo>
                  <a:pt x="2589" y="3263"/>
                  <a:pt x="2656" y="3301"/>
                  <a:pt x="2700" y="3349"/>
                </a:cubicBezTo>
                <a:cubicBezTo>
                  <a:pt x="2777" y="3432"/>
                  <a:pt x="2786" y="3432"/>
                  <a:pt x="2845" y="3337"/>
                </a:cubicBezTo>
                <a:cubicBezTo>
                  <a:pt x="2901" y="3245"/>
                  <a:pt x="2910" y="3243"/>
                  <a:pt x="2936" y="3324"/>
                </a:cubicBezTo>
                <a:cubicBezTo>
                  <a:pt x="2952" y="3372"/>
                  <a:pt x="3023" y="3436"/>
                  <a:pt x="3094" y="3466"/>
                </a:cubicBezTo>
                <a:cubicBezTo>
                  <a:pt x="3198" y="3509"/>
                  <a:pt x="3223" y="3551"/>
                  <a:pt x="3223" y="3681"/>
                </a:cubicBezTo>
                <a:cubicBezTo>
                  <a:pt x="3223" y="3769"/>
                  <a:pt x="3233" y="3841"/>
                  <a:pt x="3245" y="3841"/>
                </a:cubicBezTo>
                <a:cubicBezTo>
                  <a:pt x="3258" y="3841"/>
                  <a:pt x="3264" y="3731"/>
                  <a:pt x="3260" y="3596"/>
                </a:cubicBezTo>
                <a:cubicBezTo>
                  <a:pt x="3254" y="3421"/>
                  <a:pt x="3272" y="3334"/>
                  <a:pt x="3325" y="3288"/>
                </a:cubicBezTo>
                <a:cubicBezTo>
                  <a:pt x="3382" y="3239"/>
                  <a:pt x="3399" y="3138"/>
                  <a:pt x="3399" y="2850"/>
                </a:cubicBezTo>
                <a:lnTo>
                  <a:pt x="3399" y="2478"/>
                </a:lnTo>
                <a:close/>
                <a:moveTo>
                  <a:pt x="5242" y="2865"/>
                </a:moveTo>
                <a:cubicBezTo>
                  <a:pt x="5197" y="2866"/>
                  <a:pt x="5158" y="2879"/>
                  <a:pt x="5135" y="2902"/>
                </a:cubicBezTo>
                <a:cubicBezTo>
                  <a:pt x="5048" y="2988"/>
                  <a:pt x="4642" y="2979"/>
                  <a:pt x="3807" y="2873"/>
                </a:cubicBezTo>
                <a:cubicBezTo>
                  <a:pt x="3646" y="2852"/>
                  <a:pt x="3620" y="2862"/>
                  <a:pt x="3620" y="2947"/>
                </a:cubicBezTo>
                <a:cubicBezTo>
                  <a:pt x="3620" y="3002"/>
                  <a:pt x="3667" y="3107"/>
                  <a:pt x="3724" y="3181"/>
                </a:cubicBezTo>
                <a:cubicBezTo>
                  <a:pt x="3811" y="3293"/>
                  <a:pt x="3853" y="3308"/>
                  <a:pt x="3977" y="3280"/>
                </a:cubicBezTo>
                <a:cubicBezTo>
                  <a:pt x="4060" y="3261"/>
                  <a:pt x="4143" y="3213"/>
                  <a:pt x="4163" y="3175"/>
                </a:cubicBezTo>
                <a:cubicBezTo>
                  <a:pt x="4213" y="3074"/>
                  <a:pt x="4498" y="3083"/>
                  <a:pt x="4531" y="3186"/>
                </a:cubicBezTo>
                <a:cubicBezTo>
                  <a:pt x="4550" y="3245"/>
                  <a:pt x="4592" y="3258"/>
                  <a:pt x="4684" y="3234"/>
                </a:cubicBezTo>
                <a:cubicBezTo>
                  <a:pt x="4794" y="3206"/>
                  <a:pt x="5189" y="3273"/>
                  <a:pt x="5385" y="3353"/>
                </a:cubicBezTo>
                <a:cubicBezTo>
                  <a:pt x="5444" y="3377"/>
                  <a:pt x="5542" y="3390"/>
                  <a:pt x="5959" y="3431"/>
                </a:cubicBezTo>
                <a:cubicBezTo>
                  <a:pt x="6020" y="3437"/>
                  <a:pt x="6160" y="3425"/>
                  <a:pt x="6271" y="3403"/>
                </a:cubicBezTo>
                <a:cubicBezTo>
                  <a:pt x="6450" y="3368"/>
                  <a:pt x="6487" y="3379"/>
                  <a:pt x="6594" y="3497"/>
                </a:cubicBezTo>
                <a:cubicBezTo>
                  <a:pt x="6688" y="3602"/>
                  <a:pt x="6761" y="3631"/>
                  <a:pt x="6928" y="3631"/>
                </a:cubicBezTo>
                <a:cubicBezTo>
                  <a:pt x="7107" y="3631"/>
                  <a:pt x="7145" y="3613"/>
                  <a:pt x="7165" y="3521"/>
                </a:cubicBezTo>
                <a:cubicBezTo>
                  <a:pt x="7186" y="3427"/>
                  <a:pt x="7210" y="3415"/>
                  <a:pt x="7335" y="3446"/>
                </a:cubicBezTo>
                <a:cubicBezTo>
                  <a:pt x="7416" y="3466"/>
                  <a:pt x="7504" y="3515"/>
                  <a:pt x="7531" y="3556"/>
                </a:cubicBezTo>
                <a:cubicBezTo>
                  <a:pt x="7595" y="3654"/>
                  <a:pt x="7753" y="3651"/>
                  <a:pt x="7785" y="3551"/>
                </a:cubicBezTo>
                <a:cubicBezTo>
                  <a:pt x="7814" y="3461"/>
                  <a:pt x="8079" y="3442"/>
                  <a:pt x="8148" y="3524"/>
                </a:cubicBezTo>
                <a:cubicBezTo>
                  <a:pt x="8172" y="3553"/>
                  <a:pt x="8350" y="3593"/>
                  <a:pt x="8544" y="3611"/>
                </a:cubicBezTo>
                <a:cubicBezTo>
                  <a:pt x="8737" y="3630"/>
                  <a:pt x="8971" y="3687"/>
                  <a:pt x="9064" y="3740"/>
                </a:cubicBezTo>
                <a:cubicBezTo>
                  <a:pt x="9187" y="3809"/>
                  <a:pt x="9218" y="3816"/>
                  <a:pt x="9179" y="3760"/>
                </a:cubicBezTo>
                <a:cubicBezTo>
                  <a:pt x="9091" y="3634"/>
                  <a:pt x="9238" y="3611"/>
                  <a:pt x="9409" y="3725"/>
                </a:cubicBezTo>
                <a:cubicBezTo>
                  <a:pt x="9560" y="3826"/>
                  <a:pt x="9939" y="3855"/>
                  <a:pt x="10050" y="3773"/>
                </a:cubicBezTo>
                <a:cubicBezTo>
                  <a:pt x="10079" y="3751"/>
                  <a:pt x="10113" y="3755"/>
                  <a:pt x="10126" y="3780"/>
                </a:cubicBezTo>
                <a:cubicBezTo>
                  <a:pt x="10163" y="3853"/>
                  <a:pt x="10726" y="3905"/>
                  <a:pt x="10790" y="3842"/>
                </a:cubicBezTo>
                <a:cubicBezTo>
                  <a:pt x="10861" y="3772"/>
                  <a:pt x="11124" y="3833"/>
                  <a:pt x="11154" y="3927"/>
                </a:cubicBezTo>
                <a:cubicBezTo>
                  <a:pt x="11191" y="4043"/>
                  <a:pt x="11375" y="4014"/>
                  <a:pt x="11403" y="3886"/>
                </a:cubicBezTo>
                <a:cubicBezTo>
                  <a:pt x="11423" y="3792"/>
                  <a:pt x="11447" y="3781"/>
                  <a:pt x="11551" y="3815"/>
                </a:cubicBezTo>
                <a:cubicBezTo>
                  <a:pt x="11619" y="3838"/>
                  <a:pt x="11819" y="3863"/>
                  <a:pt x="11995" y="3870"/>
                </a:cubicBezTo>
                <a:cubicBezTo>
                  <a:pt x="12216" y="3880"/>
                  <a:pt x="12335" y="3909"/>
                  <a:pt x="12384" y="3967"/>
                </a:cubicBezTo>
                <a:cubicBezTo>
                  <a:pt x="12422" y="4013"/>
                  <a:pt x="12491" y="4051"/>
                  <a:pt x="12536" y="4051"/>
                </a:cubicBezTo>
                <a:cubicBezTo>
                  <a:pt x="12582" y="4051"/>
                  <a:pt x="12630" y="4072"/>
                  <a:pt x="12643" y="4097"/>
                </a:cubicBezTo>
                <a:cubicBezTo>
                  <a:pt x="12668" y="4146"/>
                  <a:pt x="12771" y="4135"/>
                  <a:pt x="13031" y="4059"/>
                </a:cubicBezTo>
                <a:cubicBezTo>
                  <a:pt x="13156" y="4022"/>
                  <a:pt x="13207" y="4027"/>
                  <a:pt x="13246" y="4083"/>
                </a:cubicBezTo>
                <a:cubicBezTo>
                  <a:pt x="13307" y="4170"/>
                  <a:pt x="13427" y="4179"/>
                  <a:pt x="13493" y="4100"/>
                </a:cubicBezTo>
                <a:cubicBezTo>
                  <a:pt x="13556" y="4025"/>
                  <a:pt x="13837" y="4059"/>
                  <a:pt x="13844" y="4143"/>
                </a:cubicBezTo>
                <a:cubicBezTo>
                  <a:pt x="13847" y="4179"/>
                  <a:pt x="13852" y="4239"/>
                  <a:pt x="13855" y="4275"/>
                </a:cubicBezTo>
                <a:cubicBezTo>
                  <a:pt x="13862" y="4360"/>
                  <a:pt x="15251" y="4399"/>
                  <a:pt x="15294" y="4315"/>
                </a:cubicBezTo>
                <a:cubicBezTo>
                  <a:pt x="15309" y="4286"/>
                  <a:pt x="15412" y="4262"/>
                  <a:pt x="15521" y="4262"/>
                </a:cubicBezTo>
                <a:cubicBezTo>
                  <a:pt x="15732" y="4262"/>
                  <a:pt x="15909" y="4341"/>
                  <a:pt x="15870" y="4418"/>
                </a:cubicBezTo>
                <a:cubicBezTo>
                  <a:pt x="15833" y="4489"/>
                  <a:pt x="15932" y="4541"/>
                  <a:pt x="15992" y="4482"/>
                </a:cubicBezTo>
                <a:cubicBezTo>
                  <a:pt x="16025" y="4449"/>
                  <a:pt x="16121" y="4445"/>
                  <a:pt x="16243" y="4472"/>
                </a:cubicBezTo>
                <a:cubicBezTo>
                  <a:pt x="16352" y="4496"/>
                  <a:pt x="16461" y="4500"/>
                  <a:pt x="16486" y="4482"/>
                </a:cubicBezTo>
                <a:cubicBezTo>
                  <a:pt x="16582" y="4410"/>
                  <a:pt x="16751" y="4417"/>
                  <a:pt x="16798" y="4494"/>
                </a:cubicBezTo>
                <a:cubicBezTo>
                  <a:pt x="16840" y="4561"/>
                  <a:pt x="16891" y="4566"/>
                  <a:pt x="17106" y="4525"/>
                </a:cubicBezTo>
                <a:cubicBezTo>
                  <a:pt x="17372" y="4473"/>
                  <a:pt x="17479" y="4513"/>
                  <a:pt x="17479" y="4663"/>
                </a:cubicBezTo>
                <a:cubicBezTo>
                  <a:pt x="17479" y="4746"/>
                  <a:pt x="17637" y="4761"/>
                  <a:pt x="17678" y="4682"/>
                </a:cubicBezTo>
                <a:cubicBezTo>
                  <a:pt x="17693" y="4653"/>
                  <a:pt x="17763" y="4630"/>
                  <a:pt x="17833" y="4630"/>
                </a:cubicBezTo>
                <a:cubicBezTo>
                  <a:pt x="17903" y="4630"/>
                  <a:pt x="17971" y="4609"/>
                  <a:pt x="17984" y="4583"/>
                </a:cubicBezTo>
                <a:cubicBezTo>
                  <a:pt x="17997" y="4558"/>
                  <a:pt x="18149" y="4536"/>
                  <a:pt x="18322" y="4534"/>
                </a:cubicBezTo>
                <a:cubicBezTo>
                  <a:pt x="18598" y="4531"/>
                  <a:pt x="18639" y="4544"/>
                  <a:pt x="18659" y="4633"/>
                </a:cubicBezTo>
                <a:cubicBezTo>
                  <a:pt x="18686" y="4756"/>
                  <a:pt x="18870" y="4773"/>
                  <a:pt x="18908" y="4657"/>
                </a:cubicBezTo>
                <a:cubicBezTo>
                  <a:pt x="18941" y="4552"/>
                  <a:pt x="19175" y="4554"/>
                  <a:pt x="19311" y="4660"/>
                </a:cubicBezTo>
                <a:cubicBezTo>
                  <a:pt x="19371" y="4707"/>
                  <a:pt x="19456" y="4730"/>
                  <a:pt x="19505" y="4712"/>
                </a:cubicBezTo>
                <a:cubicBezTo>
                  <a:pt x="19553" y="4694"/>
                  <a:pt x="19604" y="4702"/>
                  <a:pt x="19620" y="4732"/>
                </a:cubicBezTo>
                <a:cubicBezTo>
                  <a:pt x="19635" y="4763"/>
                  <a:pt x="19677" y="4788"/>
                  <a:pt x="19712" y="4788"/>
                </a:cubicBezTo>
                <a:cubicBezTo>
                  <a:pt x="19786" y="4788"/>
                  <a:pt x="19800" y="4549"/>
                  <a:pt x="19729" y="4496"/>
                </a:cubicBezTo>
                <a:cubicBezTo>
                  <a:pt x="19698" y="4474"/>
                  <a:pt x="19702" y="4435"/>
                  <a:pt x="19740" y="4378"/>
                </a:cubicBezTo>
                <a:cubicBezTo>
                  <a:pt x="19777" y="4324"/>
                  <a:pt x="19779" y="4308"/>
                  <a:pt x="19745" y="4331"/>
                </a:cubicBezTo>
                <a:cubicBezTo>
                  <a:pt x="19717" y="4352"/>
                  <a:pt x="19681" y="4345"/>
                  <a:pt x="19666" y="4315"/>
                </a:cubicBezTo>
                <a:cubicBezTo>
                  <a:pt x="19647" y="4279"/>
                  <a:pt x="19609" y="4280"/>
                  <a:pt x="19550" y="4318"/>
                </a:cubicBezTo>
                <a:cubicBezTo>
                  <a:pt x="19487" y="4358"/>
                  <a:pt x="19418" y="4355"/>
                  <a:pt x="19307" y="4312"/>
                </a:cubicBezTo>
                <a:cubicBezTo>
                  <a:pt x="19176" y="4260"/>
                  <a:pt x="19139" y="4265"/>
                  <a:pt x="19071" y="4339"/>
                </a:cubicBezTo>
                <a:cubicBezTo>
                  <a:pt x="19011" y="4403"/>
                  <a:pt x="18967" y="4413"/>
                  <a:pt x="18908" y="4377"/>
                </a:cubicBezTo>
                <a:cubicBezTo>
                  <a:pt x="18863" y="4349"/>
                  <a:pt x="18772" y="4300"/>
                  <a:pt x="18705" y="4269"/>
                </a:cubicBezTo>
                <a:cubicBezTo>
                  <a:pt x="18638" y="4238"/>
                  <a:pt x="18583" y="4181"/>
                  <a:pt x="18583" y="4144"/>
                </a:cubicBezTo>
                <a:cubicBezTo>
                  <a:pt x="18583" y="4093"/>
                  <a:pt x="18437" y="4073"/>
                  <a:pt x="17983" y="4065"/>
                </a:cubicBezTo>
                <a:cubicBezTo>
                  <a:pt x="17460" y="4055"/>
                  <a:pt x="17389" y="4064"/>
                  <a:pt x="17436" y="4131"/>
                </a:cubicBezTo>
                <a:cubicBezTo>
                  <a:pt x="17479" y="4193"/>
                  <a:pt x="17475" y="4214"/>
                  <a:pt x="17419" y="4240"/>
                </a:cubicBezTo>
                <a:cubicBezTo>
                  <a:pt x="17317" y="4286"/>
                  <a:pt x="17057" y="4090"/>
                  <a:pt x="17074" y="3978"/>
                </a:cubicBezTo>
                <a:cubicBezTo>
                  <a:pt x="17085" y="3906"/>
                  <a:pt x="17072" y="3897"/>
                  <a:pt x="17008" y="3935"/>
                </a:cubicBezTo>
                <a:cubicBezTo>
                  <a:pt x="16913" y="3993"/>
                  <a:pt x="16058" y="3981"/>
                  <a:pt x="15868" y="3919"/>
                </a:cubicBezTo>
                <a:cubicBezTo>
                  <a:pt x="15754" y="3882"/>
                  <a:pt x="15743" y="3886"/>
                  <a:pt x="15791" y="3955"/>
                </a:cubicBezTo>
                <a:cubicBezTo>
                  <a:pt x="15855" y="4048"/>
                  <a:pt x="15822" y="4104"/>
                  <a:pt x="15703" y="4104"/>
                </a:cubicBezTo>
                <a:cubicBezTo>
                  <a:pt x="15654" y="4104"/>
                  <a:pt x="15607" y="4058"/>
                  <a:pt x="15594" y="3996"/>
                </a:cubicBezTo>
                <a:cubicBezTo>
                  <a:pt x="15572" y="3895"/>
                  <a:pt x="15566" y="3894"/>
                  <a:pt x="15488" y="3979"/>
                </a:cubicBezTo>
                <a:cubicBezTo>
                  <a:pt x="15419" y="4053"/>
                  <a:pt x="15388" y="4057"/>
                  <a:pt x="15305" y="4005"/>
                </a:cubicBezTo>
                <a:cubicBezTo>
                  <a:pt x="15251" y="3970"/>
                  <a:pt x="15146" y="3935"/>
                  <a:pt x="15074" y="3928"/>
                </a:cubicBezTo>
                <a:cubicBezTo>
                  <a:pt x="14983" y="3919"/>
                  <a:pt x="14945" y="3890"/>
                  <a:pt x="14953" y="3834"/>
                </a:cubicBezTo>
                <a:cubicBezTo>
                  <a:pt x="14962" y="3766"/>
                  <a:pt x="14891" y="3746"/>
                  <a:pt x="14560" y="3718"/>
                </a:cubicBezTo>
                <a:cubicBezTo>
                  <a:pt x="14337" y="3699"/>
                  <a:pt x="14011" y="3683"/>
                  <a:pt x="13834" y="3683"/>
                </a:cubicBezTo>
                <a:cubicBezTo>
                  <a:pt x="13657" y="3683"/>
                  <a:pt x="13501" y="3661"/>
                  <a:pt x="13487" y="3634"/>
                </a:cubicBezTo>
                <a:cubicBezTo>
                  <a:pt x="13458" y="3580"/>
                  <a:pt x="12579" y="3593"/>
                  <a:pt x="12502" y="3649"/>
                </a:cubicBezTo>
                <a:cubicBezTo>
                  <a:pt x="12476" y="3669"/>
                  <a:pt x="12444" y="3664"/>
                  <a:pt x="12431" y="3639"/>
                </a:cubicBezTo>
                <a:cubicBezTo>
                  <a:pt x="12398" y="3575"/>
                  <a:pt x="12034" y="3568"/>
                  <a:pt x="11901" y="3628"/>
                </a:cubicBezTo>
                <a:cubicBezTo>
                  <a:pt x="11827" y="3662"/>
                  <a:pt x="11780" y="3661"/>
                  <a:pt x="11761" y="3625"/>
                </a:cubicBezTo>
                <a:cubicBezTo>
                  <a:pt x="11746" y="3595"/>
                  <a:pt x="11660" y="3579"/>
                  <a:pt x="11572" y="3588"/>
                </a:cubicBezTo>
                <a:cubicBezTo>
                  <a:pt x="11433" y="3602"/>
                  <a:pt x="11409" y="3587"/>
                  <a:pt x="11397" y="3485"/>
                </a:cubicBezTo>
                <a:cubicBezTo>
                  <a:pt x="11383" y="3376"/>
                  <a:pt x="11359" y="3368"/>
                  <a:pt x="11081" y="3368"/>
                </a:cubicBezTo>
                <a:cubicBezTo>
                  <a:pt x="10817" y="3368"/>
                  <a:pt x="10778" y="3381"/>
                  <a:pt x="10758" y="3473"/>
                </a:cubicBezTo>
                <a:cubicBezTo>
                  <a:pt x="10745" y="3531"/>
                  <a:pt x="10701" y="3578"/>
                  <a:pt x="10660" y="3578"/>
                </a:cubicBezTo>
                <a:cubicBezTo>
                  <a:pt x="10619" y="3578"/>
                  <a:pt x="10576" y="3531"/>
                  <a:pt x="10563" y="3473"/>
                </a:cubicBezTo>
                <a:cubicBezTo>
                  <a:pt x="10545" y="3391"/>
                  <a:pt x="10503" y="3368"/>
                  <a:pt x="10370" y="3368"/>
                </a:cubicBezTo>
                <a:cubicBezTo>
                  <a:pt x="10255" y="3368"/>
                  <a:pt x="10187" y="3337"/>
                  <a:pt x="10157" y="3275"/>
                </a:cubicBezTo>
                <a:cubicBezTo>
                  <a:pt x="10123" y="3201"/>
                  <a:pt x="10103" y="3196"/>
                  <a:pt x="10058" y="3249"/>
                </a:cubicBezTo>
                <a:cubicBezTo>
                  <a:pt x="9988" y="3332"/>
                  <a:pt x="9834" y="3334"/>
                  <a:pt x="9766" y="3254"/>
                </a:cubicBezTo>
                <a:cubicBezTo>
                  <a:pt x="9731" y="3211"/>
                  <a:pt x="9698" y="3210"/>
                  <a:pt x="9658" y="3248"/>
                </a:cubicBezTo>
                <a:cubicBezTo>
                  <a:pt x="9597" y="3306"/>
                  <a:pt x="9343" y="3298"/>
                  <a:pt x="9212" y="3234"/>
                </a:cubicBezTo>
                <a:cubicBezTo>
                  <a:pt x="9158" y="3208"/>
                  <a:pt x="9099" y="3234"/>
                  <a:pt x="9029" y="3313"/>
                </a:cubicBezTo>
                <a:cubicBezTo>
                  <a:pt x="8943" y="3409"/>
                  <a:pt x="8909" y="3419"/>
                  <a:pt x="8832" y="3370"/>
                </a:cubicBezTo>
                <a:cubicBezTo>
                  <a:pt x="8781" y="3338"/>
                  <a:pt x="8740" y="3289"/>
                  <a:pt x="8740" y="3261"/>
                </a:cubicBezTo>
                <a:cubicBezTo>
                  <a:pt x="8740" y="3199"/>
                  <a:pt x="8074" y="3211"/>
                  <a:pt x="8003" y="3275"/>
                </a:cubicBezTo>
                <a:cubicBezTo>
                  <a:pt x="7928" y="3343"/>
                  <a:pt x="7701" y="3301"/>
                  <a:pt x="7714" y="3222"/>
                </a:cubicBezTo>
                <a:cubicBezTo>
                  <a:pt x="7721" y="3183"/>
                  <a:pt x="7679" y="3156"/>
                  <a:pt x="7613" y="3156"/>
                </a:cubicBezTo>
                <a:cubicBezTo>
                  <a:pt x="7551" y="3156"/>
                  <a:pt x="7491" y="3126"/>
                  <a:pt x="7479" y="3088"/>
                </a:cubicBezTo>
                <a:cubicBezTo>
                  <a:pt x="7462" y="3036"/>
                  <a:pt x="7336" y="3019"/>
                  <a:pt x="6980" y="3022"/>
                </a:cubicBezTo>
                <a:cubicBezTo>
                  <a:pt x="6643" y="3024"/>
                  <a:pt x="6468" y="3002"/>
                  <a:pt x="6383" y="2948"/>
                </a:cubicBezTo>
                <a:cubicBezTo>
                  <a:pt x="6288" y="2888"/>
                  <a:pt x="6245" y="2886"/>
                  <a:pt x="6179" y="2935"/>
                </a:cubicBezTo>
                <a:cubicBezTo>
                  <a:pt x="6124" y="2976"/>
                  <a:pt x="6087" y="2978"/>
                  <a:pt x="6068" y="2943"/>
                </a:cubicBezTo>
                <a:cubicBezTo>
                  <a:pt x="6053" y="2914"/>
                  <a:pt x="5976" y="2904"/>
                  <a:pt x="5894" y="2923"/>
                </a:cubicBezTo>
                <a:cubicBezTo>
                  <a:pt x="5807" y="2942"/>
                  <a:pt x="5736" y="2932"/>
                  <a:pt x="5718" y="2898"/>
                </a:cubicBezTo>
                <a:cubicBezTo>
                  <a:pt x="5701" y="2865"/>
                  <a:pt x="5657" y="2859"/>
                  <a:pt x="5614" y="2882"/>
                </a:cubicBezTo>
                <a:cubicBezTo>
                  <a:pt x="5547" y="2919"/>
                  <a:pt x="5448" y="2924"/>
                  <a:pt x="5385" y="2896"/>
                </a:cubicBezTo>
                <a:cubicBezTo>
                  <a:pt x="5339" y="2875"/>
                  <a:pt x="5287" y="2864"/>
                  <a:pt x="5242" y="2865"/>
                </a:cubicBezTo>
                <a:close/>
                <a:moveTo>
                  <a:pt x="3575" y="3315"/>
                </a:moveTo>
                <a:cubicBezTo>
                  <a:pt x="3573" y="3312"/>
                  <a:pt x="3556" y="3328"/>
                  <a:pt x="3521" y="3360"/>
                </a:cubicBezTo>
                <a:cubicBezTo>
                  <a:pt x="3478" y="3400"/>
                  <a:pt x="3443" y="3441"/>
                  <a:pt x="3443" y="3452"/>
                </a:cubicBezTo>
                <a:cubicBezTo>
                  <a:pt x="3443" y="3495"/>
                  <a:pt x="3479" y="3468"/>
                  <a:pt x="3537" y="3380"/>
                </a:cubicBezTo>
                <a:cubicBezTo>
                  <a:pt x="3564" y="3338"/>
                  <a:pt x="3577" y="3318"/>
                  <a:pt x="3575" y="3315"/>
                </a:cubicBezTo>
                <a:close/>
                <a:moveTo>
                  <a:pt x="6146" y="4843"/>
                </a:moveTo>
                <a:cubicBezTo>
                  <a:pt x="6095" y="4843"/>
                  <a:pt x="6048" y="4869"/>
                  <a:pt x="6032" y="4920"/>
                </a:cubicBezTo>
                <a:cubicBezTo>
                  <a:pt x="6014" y="4973"/>
                  <a:pt x="5943" y="4998"/>
                  <a:pt x="5808" y="4998"/>
                </a:cubicBezTo>
                <a:cubicBezTo>
                  <a:pt x="5700" y="4998"/>
                  <a:pt x="5598" y="5023"/>
                  <a:pt x="5582" y="5053"/>
                </a:cubicBezTo>
                <a:cubicBezTo>
                  <a:pt x="5562" y="5091"/>
                  <a:pt x="5535" y="5090"/>
                  <a:pt x="5494" y="5049"/>
                </a:cubicBezTo>
                <a:cubicBezTo>
                  <a:pt x="5444" y="5000"/>
                  <a:pt x="5431" y="5053"/>
                  <a:pt x="5420" y="5349"/>
                </a:cubicBezTo>
                <a:cubicBezTo>
                  <a:pt x="5407" y="5701"/>
                  <a:pt x="5405" y="5708"/>
                  <a:pt x="5275" y="5739"/>
                </a:cubicBezTo>
                <a:lnTo>
                  <a:pt x="5143" y="5771"/>
                </a:lnTo>
                <a:lnTo>
                  <a:pt x="5297" y="5793"/>
                </a:lnTo>
                <a:lnTo>
                  <a:pt x="5451" y="5813"/>
                </a:lnTo>
                <a:lnTo>
                  <a:pt x="5464" y="6459"/>
                </a:lnTo>
                <a:cubicBezTo>
                  <a:pt x="5474" y="6952"/>
                  <a:pt x="5464" y="7110"/>
                  <a:pt x="5420" y="7127"/>
                </a:cubicBezTo>
                <a:cubicBezTo>
                  <a:pt x="5389" y="7139"/>
                  <a:pt x="5056" y="7162"/>
                  <a:pt x="4682" y="7176"/>
                </a:cubicBezTo>
                <a:cubicBezTo>
                  <a:pt x="4125" y="7197"/>
                  <a:pt x="3995" y="7216"/>
                  <a:pt x="3963" y="7283"/>
                </a:cubicBezTo>
                <a:cubicBezTo>
                  <a:pt x="3940" y="7331"/>
                  <a:pt x="3941" y="7402"/>
                  <a:pt x="3965" y="7452"/>
                </a:cubicBezTo>
                <a:cubicBezTo>
                  <a:pt x="4000" y="7526"/>
                  <a:pt x="4102" y="7540"/>
                  <a:pt x="4684" y="7545"/>
                </a:cubicBezTo>
                <a:cubicBezTo>
                  <a:pt x="5379" y="7551"/>
                  <a:pt x="5518" y="7580"/>
                  <a:pt x="5429" y="7708"/>
                </a:cubicBezTo>
                <a:cubicBezTo>
                  <a:pt x="5395" y="7757"/>
                  <a:pt x="5394" y="7787"/>
                  <a:pt x="5427" y="7812"/>
                </a:cubicBezTo>
                <a:cubicBezTo>
                  <a:pt x="5453" y="7831"/>
                  <a:pt x="5464" y="7867"/>
                  <a:pt x="5451" y="7892"/>
                </a:cubicBezTo>
                <a:cubicBezTo>
                  <a:pt x="5438" y="7917"/>
                  <a:pt x="5448" y="7952"/>
                  <a:pt x="5472" y="7971"/>
                </a:cubicBezTo>
                <a:cubicBezTo>
                  <a:pt x="5502" y="7993"/>
                  <a:pt x="5504" y="8037"/>
                  <a:pt x="5475" y="8101"/>
                </a:cubicBezTo>
                <a:cubicBezTo>
                  <a:pt x="5418" y="8227"/>
                  <a:pt x="5419" y="9930"/>
                  <a:pt x="5476" y="9971"/>
                </a:cubicBezTo>
                <a:cubicBezTo>
                  <a:pt x="5499" y="9988"/>
                  <a:pt x="5517" y="10114"/>
                  <a:pt x="5518" y="10250"/>
                </a:cubicBezTo>
                <a:cubicBezTo>
                  <a:pt x="5518" y="10584"/>
                  <a:pt x="5426" y="11376"/>
                  <a:pt x="5378" y="11450"/>
                </a:cubicBezTo>
                <a:cubicBezTo>
                  <a:pt x="5355" y="11486"/>
                  <a:pt x="5262" y="11499"/>
                  <a:pt x="5143" y="11483"/>
                </a:cubicBezTo>
                <a:cubicBezTo>
                  <a:pt x="5012" y="11465"/>
                  <a:pt x="4895" y="11486"/>
                  <a:pt x="4795" y="11543"/>
                </a:cubicBezTo>
                <a:cubicBezTo>
                  <a:pt x="4601" y="11652"/>
                  <a:pt x="4517" y="11650"/>
                  <a:pt x="4464" y="11535"/>
                </a:cubicBezTo>
                <a:cubicBezTo>
                  <a:pt x="4427" y="11456"/>
                  <a:pt x="4401" y="11452"/>
                  <a:pt x="4285" y="11505"/>
                </a:cubicBezTo>
                <a:cubicBezTo>
                  <a:pt x="4206" y="11540"/>
                  <a:pt x="4139" y="11546"/>
                  <a:pt x="4125" y="11518"/>
                </a:cubicBezTo>
                <a:cubicBezTo>
                  <a:pt x="4111" y="11492"/>
                  <a:pt x="4063" y="11469"/>
                  <a:pt x="4017" y="11469"/>
                </a:cubicBezTo>
                <a:cubicBezTo>
                  <a:pt x="3947" y="11469"/>
                  <a:pt x="3940" y="11493"/>
                  <a:pt x="3971" y="11622"/>
                </a:cubicBezTo>
                <a:cubicBezTo>
                  <a:pt x="3993" y="11713"/>
                  <a:pt x="3991" y="11796"/>
                  <a:pt x="3965" y="11826"/>
                </a:cubicBezTo>
                <a:cubicBezTo>
                  <a:pt x="3905" y="11898"/>
                  <a:pt x="4277" y="11856"/>
                  <a:pt x="4351" y="11782"/>
                </a:cubicBezTo>
                <a:cubicBezTo>
                  <a:pt x="4428" y="11706"/>
                  <a:pt x="4660" y="11740"/>
                  <a:pt x="4646" y="11825"/>
                </a:cubicBezTo>
                <a:cubicBezTo>
                  <a:pt x="4631" y="11914"/>
                  <a:pt x="4752" y="11909"/>
                  <a:pt x="4781" y="11819"/>
                </a:cubicBezTo>
                <a:cubicBezTo>
                  <a:pt x="4811" y="11725"/>
                  <a:pt x="5334" y="11651"/>
                  <a:pt x="5401" y="11731"/>
                </a:cubicBezTo>
                <a:cubicBezTo>
                  <a:pt x="5462" y="11804"/>
                  <a:pt x="5482" y="15351"/>
                  <a:pt x="5421" y="15396"/>
                </a:cubicBezTo>
                <a:cubicBezTo>
                  <a:pt x="5365" y="15437"/>
                  <a:pt x="5220" y="15463"/>
                  <a:pt x="4705" y="15523"/>
                </a:cubicBezTo>
                <a:cubicBezTo>
                  <a:pt x="4443" y="15554"/>
                  <a:pt x="4249" y="15602"/>
                  <a:pt x="4220" y="15644"/>
                </a:cubicBezTo>
                <a:cubicBezTo>
                  <a:pt x="4156" y="15736"/>
                  <a:pt x="3851" y="15942"/>
                  <a:pt x="3779" y="15942"/>
                </a:cubicBezTo>
                <a:cubicBezTo>
                  <a:pt x="3747" y="15942"/>
                  <a:pt x="3686" y="15895"/>
                  <a:pt x="3643" y="15837"/>
                </a:cubicBezTo>
                <a:cubicBezTo>
                  <a:pt x="3570" y="15742"/>
                  <a:pt x="3570" y="15730"/>
                  <a:pt x="3635" y="15700"/>
                </a:cubicBezTo>
                <a:cubicBezTo>
                  <a:pt x="3675" y="15682"/>
                  <a:pt x="3708" y="15611"/>
                  <a:pt x="3708" y="15541"/>
                </a:cubicBezTo>
                <a:cubicBezTo>
                  <a:pt x="3708" y="15443"/>
                  <a:pt x="3685" y="15415"/>
                  <a:pt x="3601" y="15415"/>
                </a:cubicBezTo>
                <a:cubicBezTo>
                  <a:pt x="3541" y="15415"/>
                  <a:pt x="3482" y="15435"/>
                  <a:pt x="3469" y="15459"/>
                </a:cubicBezTo>
                <a:cubicBezTo>
                  <a:pt x="3457" y="15484"/>
                  <a:pt x="3356" y="15494"/>
                  <a:pt x="3246" y="15483"/>
                </a:cubicBezTo>
                <a:cubicBezTo>
                  <a:pt x="3071" y="15464"/>
                  <a:pt x="3045" y="15475"/>
                  <a:pt x="3045" y="15565"/>
                </a:cubicBezTo>
                <a:cubicBezTo>
                  <a:pt x="3045" y="15696"/>
                  <a:pt x="2856" y="15853"/>
                  <a:pt x="2791" y="15775"/>
                </a:cubicBezTo>
                <a:cubicBezTo>
                  <a:pt x="2758" y="15736"/>
                  <a:pt x="2743" y="15815"/>
                  <a:pt x="2742" y="16040"/>
                </a:cubicBezTo>
                <a:cubicBezTo>
                  <a:pt x="2741" y="16385"/>
                  <a:pt x="2772" y="16425"/>
                  <a:pt x="2914" y="16256"/>
                </a:cubicBezTo>
                <a:cubicBezTo>
                  <a:pt x="3042" y="16104"/>
                  <a:pt x="3080" y="16162"/>
                  <a:pt x="3056" y="16467"/>
                </a:cubicBezTo>
                <a:cubicBezTo>
                  <a:pt x="3044" y="16613"/>
                  <a:pt x="3044" y="16731"/>
                  <a:pt x="3057" y="16731"/>
                </a:cubicBezTo>
                <a:cubicBezTo>
                  <a:pt x="3069" y="16731"/>
                  <a:pt x="3137" y="16696"/>
                  <a:pt x="3206" y="16653"/>
                </a:cubicBezTo>
                <a:cubicBezTo>
                  <a:pt x="3380" y="16545"/>
                  <a:pt x="3604" y="16551"/>
                  <a:pt x="3660" y="16665"/>
                </a:cubicBezTo>
                <a:cubicBezTo>
                  <a:pt x="3700" y="16747"/>
                  <a:pt x="3705" y="16744"/>
                  <a:pt x="3706" y="16638"/>
                </a:cubicBezTo>
                <a:cubicBezTo>
                  <a:pt x="3707" y="16573"/>
                  <a:pt x="3685" y="16476"/>
                  <a:pt x="3658" y="16424"/>
                </a:cubicBezTo>
                <a:cubicBezTo>
                  <a:pt x="3588" y="16291"/>
                  <a:pt x="3728" y="15958"/>
                  <a:pt x="3817" y="16046"/>
                </a:cubicBezTo>
                <a:cubicBezTo>
                  <a:pt x="3849" y="16079"/>
                  <a:pt x="3887" y="16084"/>
                  <a:pt x="3901" y="16059"/>
                </a:cubicBezTo>
                <a:cubicBezTo>
                  <a:pt x="3936" y="15990"/>
                  <a:pt x="4197" y="16050"/>
                  <a:pt x="4224" y="16133"/>
                </a:cubicBezTo>
                <a:cubicBezTo>
                  <a:pt x="4242" y="16187"/>
                  <a:pt x="4350" y="16205"/>
                  <a:pt x="4656" y="16205"/>
                </a:cubicBezTo>
                <a:cubicBezTo>
                  <a:pt x="5029" y="16205"/>
                  <a:pt x="5068" y="16196"/>
                  <a:pt x="5089" y="16100"/>
                </a:cubicBezTo>
                <a:cubicBezTo>
                  <a:pt x="5116" y="15979"/>
                  <a:pt x="5303" y="15954"/>
                  <a:pt x="5378" y="16062"/>
                </a:cubicBezTo>
                <a:cubicBezTo>
                  <a:pt x="5443" y="16156"/>
                  <a:pt x="5454" y="17090"/>
                  <a:pt x="5392" y="17165"/>
                </a:cubicBezTo>
                <a:cubicBezTo>
                  <a:pt x="5362" y="17200"/>
                  <a:pt x="5188" y="17222"/>
                  <a:pt x="4958" y="17218"/>
                </a:cubicBezTo>
                <a:cubicBezTo>
                  <a:pt x="4661" y="17213"/>
                  <a:pt x="4563" y="17229"/>
                  <a:pt x="4525" y="17291"/>
                </a:cubicBezTo>
                <a:cubicBezTo>
                  <a:pt x="4490" y="17348"/>
                  <a:pt x="4397" y="17371"/>
                  <a:pt x="4206" y="17370"/>
                </a:cubicBezTo>
                <a:cubicBezTo>
                  <a:pt x="4010" y="17368"/>
                  <a:pt x="3930" y="17389"/>
                  <a:pt x="3912" y="17444"/>
                </a:cubicBezTo>
                <a:cubicBezTo>
                  <a:pt x="3898" y="17486"/>
                  <a:pt x="3836" y="17520"/>
                  <a:pt x="3775" y="17520"/>
                </a:cubicBezTo>
                <a:cubicBezTo>
                  <a:pt x="3713" y="17520"/>
                  <a:pt x="3628" y="17546"/>
                  <a:pt x="3586" y="17577"/>
                </a:cubicBezTo>
                <a:cubicBezTo>
                  <a:pt x="3488" y="17650"/>
                  <a:pt x="3267" y="17557"/>
                  <a:pt x="3267" y="17443"/>
                </a:cubicBezTo>
                <a:cubicBezTo>
                  <a:pt x="3267" y="17392"/>
                  <a:pt x="3226" y="17362"/>
                  <a:pt x="3156" y="17362"/>
                </a:cubicBezTo>
                <a:cubicBezTo>
                  <a:pt x="3068" y="17362"/>
                  <a:pt x="3045" y="17389"/>
                  <a:pt x="3045" y="17495"/>
                </a:cubicBezTo>
                <a:cubicBezTo>
                  <a:pt x="3045" y="17673"/>
                  <a:pt x="2908" y="17730"/>
                  <a:pt x="2485" y="17730"/>
                </a:cubicBezTo>
                <a:cubicBezTo>
                  <a:pt x="2246" y="17730"/>
                  <a:pt x="2136" y="17753"/>
                  <a:pt x="2101" y="17807"/>
                </a:cubicBezTo>
                <a:cubicBezTo>
                  <a:pt x="2073" y="17851"/>
                  <a:pt x="1933" y="17899"/>
                  <a:pt x="1774" y="17920"/>
                </a:cubicBezTo>
                <a:cubicBezTo>
                  <a:pt x="1514" y="17954"/>
                  <a:pt x="1494" y="17948"/>
                  <a:pt x="1471" y="17843"/>
                </a:cubicBezTo>
                <a:cubicBezTo>
                  <a:pt x="1454" y="17769"/>
                  <a:pt x="1411" y="17730"/>
                  <a:pt x="1344" y="17730"/>
                </a:cubicBezTo>
                <a:cubicBezTo>
                  <a:pt x="1260" y="17730"/>
                  <a:pt x="1239" y="17762"/>
                  <a:pt x="1228" y="17901"/>
                </a:cubicBezTo>
                <a:lnTo>
                  <a:pt x="1213" y="18073"/>
                </a:lnTo>
                <a:lnTo>
                  <a:pt x="928" y="18089"/>
                </a:lnTo>
                <a:cubicBezTo>
                  <a:pt x="735" y="18099"/>
                  <a:pt x="629" y="18129"/>
                  <a:pt x="605" y="18180"/>
                </a:cubicBezTo>
                <a:cubicBezTo>
                  <a:pt x="580" y="18234"/>
                  <a:pt x="487" y="18257"/>
                  <a:pt x="285" y="18257"/>
                </a:cubicBezTo>
                <a:lnTo>
                  <a:pt x="0" y="18257"/>
                </a:lnTo>
                <a:lnTo>
                  <a:pt x="0" y="19536"/>
                </a:lnTo>
                <a:lnTo>
                  <a:pt x="0" y="20816"/>
                </a:lnTo>
                <a:lnTo>
                  <a:pt x="762" y="20812"/>
                </a:lnTo>
                <a:cubicBezTo>
                  <a:pt x="1408" y="20809"/>
                  <a:pt x="1524" y="20821"/>
                  <a:pt x="1529" y="20888"/>
                </a:cubicBezTo>
                <a:cubicBezTo>
                  <a:pt x="1532" y="20931"/>
                  <a:pt x="1537" y="21019"/>
                  <a:pt x="1540" y="21085"/>
                </a:cubicBezTo>
                <a:cubicBezTo>
                  <a:pt x="1547" y="21245"/>
                  <a:pt x="1745" y="21252"/>
                  <a:pt x="1780" y="21093"/>
                </a:cubicBezTo>
                <a:cubicBezTo>
                  <a:pt x="1811" y="20952"/>
                  <a:pt x="1964" y="20978"/>
                  <a:pt x="1964" y="21125"/>
                </a:cubicBezTo>
                <a:cubicBezTo>
                  <a:pt x="1964" y="21211"/>
                  <a:pt x="1999" y="21232"/>
                  <a:pt x="2163" y="21246"/>
                </a:cubicBezTo>
                <a:cubicBezTo>
                  <a:pt x="2272" y="21255"/>
                  <a:pt x="2393" y="21298"/>
                  <a:pt x="2432" y="21340"/>
                </a:cubicBezTo>
                <a:cubicBezTo>
                  <a:pt x="2489" y="21401"/>
                  <a:pt x="2620" y="21413"/>
                  <a:pt x="3068" y="21399"/>
                </a:cubicBezTo>
                <a:cubicBezTo>
                  <a:pt x="3582" y="21383"/>
                  <a:pt x="3634" y="21389"/>
                  <a:pt x="3653" y="21476"/>
                </a:cubicBezTo>
                <a:cubicBezTo>
                  <a:pt x="3670" y="21552"/>
                  <a:pt x="3719" y="21571"/>
                  <a:pt x="3907" y="21571"/>
                </a:cubicBezTo>
                <a:cubicBezTo>
                  <a:pt x="4073" y="21571"/>
                  <a:pt x="4147" y="21549"/>
                  <a:pt x="4165" y="21493"/>
                </a:cubicBezTo>
                <a:cubicBezTo>
                  <a:pt x="4184" y="21433"/>
                  <a:pt x="4266" y="21414"/>
                  <a:pt x="4503" y="21414"/>
                </a:cubicBezTo>
                <a:cubicBezTo>
                  <a:pt x="4739" y="21414"/>
                  <a:pt x="4820" y="21433"/>
                  <a:pt x="4840" y="21493"/>
                </a:cubicBezTo>
                <a:cubicBezTo>
                  <a:pt x="4868" y="21582"/>
                  <a:pt x="5057" y="21600"/>
                  <a:pt x="5099" y="21519"/>
                </a:cubicBezTo>
                <a:cubicBezTo>
                  <a:pt x="5114" y="21490"/>
                  <a:pt x="5193" y="21466"/>
                  <a:pt x="5275" y="21466"/>
                </a:cubicBezTo>
                <a:cubicBezTo>
                  <a:pt x="5357" y="21466"/>
                  <a:pt x="5436" y="21490"/>
                  <a:pt x="5451" y="21519"/>
                </a:cubicBezTo>
                <a:cubicBezTo>
                  <a:pt x="5466" y="21548"/>
                  <a:pt x="5586" y="21571"/>
                  <a:pt x="5716" y="21571"/>
                </a:cubicBezTo>
                <a:cubicBezTo>
                  <a:pt x="5847" y="21571"/>
                  <a:pt x="5966" y="21548"/>
                  <a:pt x="5981" y="21519"/>
                </a:cubicBezTo>
                <a:cubicBezTo>
                  <a:pt x="5996" y="21490"/>
                  <a:pt x="6075" y="21466"/>
                  <a:pt x="6158" y="21466"/>
                </a:cubicBezTo>
                <a:cubicBezTo>
                  <a:pt x="6240" y="21466"/>
                  <a:pt x="6320" y="21490"/>
                  <a:pt x="6335" y="21519"/>
                </a:cubicBezTo>
                <a:cubicBezTo>
                  <a:pt x="6351" y="21550"/>
                  <a:pt x="6642" y="21571"/>
                  <a:pt x="7061" y="21571"/>
                </a:cubicBezTo>
                <a:cubicBezTo>
                  <a:pt x="7641" y="21571"/>
                  <a:pt x="7764" y="21559"/>
                  <a:pt x="7785" y="21493"/>
                </a:cubicBezTo>
                <a:cubicBezTo>
                  <a:pt x="7804" y="21434"/>
                  <a:pt x="7882" y="21414"/>
                  <a:pt x="8093" y="21414"/>
                </a:cubicBezTo>
                <a:cubicBezTo>
                  <a:pt x="8339" y="21414"/>
                  <a:pt x="8379" y="21400"/>
                  <a:pt x="8399" y="21308"/>
                </a:cubicBezTo>
                <a:cubicBezTo>
                  <a:pt x="8419" y="21218"/>
                  <a:pt x="8460" y="21203"/>
                  <a:pt x="8692" y="21203"/>
                </a:cubicBezTo>
                <a:cubicBezTo>
                  <a:pt x="8928" y="21203"/>
                  <a:pt x="8960" y="21191"/>
                  <a:pt x="8960" y="21102"/>
                </a:cubicBezTo>
                <a:cubicBezTo>
                  <a:pt x="8960" y="20933"/>
                  <a:pt x="9205" y="20824"/>
                  <a:pt x="9562" y="20833"/>
                </a:cubicBezTo>
                <a:cubicBezTo>
                  <a:pt x="9810" y="20839"/>
                  <a:pt x="9882" y="20822"/>
                  <a:pt x="9902" y="20758"/>
                </a:cubicBezTo>
                <a:cubicBezTo>
                  <a:pt x="9924" y="20692"/>
                  <a:pt x="10011" y="20677"/>
                  <a:pt x="10350" y="20677"/>
                </a:cubicBezTo>
                <a:lnTo>
                  <a:pt x="10771" y="20677"/>
                </a:lnTo>
                <a:lnTo>
                  <a:pt x="10771" y="20527"/>
                </a:lnTo>
                <a:cubicBezTo>
                  <a:pt x="10771" y="20360"/>
                  <a:pt x="10918" y="20158"/>
                  <a:pt x="10968" y="20255"/>
                </a:cubicBezTo>
                <a:cubicBezTo>
                  <a:pt x="10990" y="20298"/>
                  <a:pt x="11017" y="20295"/>
                  <a:pt x="11065" y="20248"/>
                </a:cubicBezTo>
                <a:cubicBezTo>
                  <a:pt x="11101" y="20212"/>
                  <a:pt x="11248" y="20181"/>
                  <a:pt x="11390" y="20180"/>
                </a:cubicBezTo>
                <a:cubicBezTo>
                  <a:pt x="11592" y="20177"/>
                  <a:pt x="11663" y="20155"/>
                  <a:pt x="11710" y="20078"/>
                </a:cubicBezTo>
                <a:cubicBezTo>
                  <a:pt x="11756" y="20003"/>
                  <a:pt x="11839" y="19974"/>
                  <a:pt x="12054" y="19960"/>
                </a:cubicBezTo>
                <a:cubicBezTo>
                  <a:pt x="12420" y="19936"/>
                  <a:pt x="12409" y="19937"/>
                  <a:pt x="12827" y="19973"/>
                </a:cubicBezTo>
                <a:lnTo>
                  <a:pt x="13184" y="20004"/>
                </a:lnTo>
                <a:lnTo>
                  <a:pt x="13176" y="19840"/>
                </a:lnTo>
                <a:cubicBezTo>
                  <a:pt x="13172" y="19750"/>
                  <a:pt x="13156" y="19662"/>
                  <a:pt x="13140" y="19644"/>
                </a:cubicBezTo>
                <a:cubicBezTo>
                  <a:pt x="13125" y="19626"/>
                  <a:pt x="13132" y="19570"/>
                  <a:pt x="13155" y="19519"/>
                </a:cubicBezTo>
                <a:cubicBezTo>
                  <a:pt x="13186" y="19450"/>
                  <a:pt x="13249" y="19427"/>
                  <a:pt x="13414" y="19430"/>
                </a:cubicBezTo>
                <a:cubicBezTo>
                  <a:pt x="13537" y="19432"/>
                  <a:pt x="13663" y="19404"/>
                  <a:pt x="13704" y="19364"/>
                </a:cubicBezTo>
                <a:cubicBezTo>
                  <a:pt x="13758" y="19310"/>
                  <a:pt x="13788" y="19307"/>
                  <a:pt x="13827" y="19353"/>
                </a:cubicBezTo>
                <a:cubicBezTo>
                  <a:pt x="13857" y="19390"/>
                  <a:pt x="14030" y="19414"/>
                  <a:pt x="14262" y="19414"/>
                </a:cubicBezTo>
                <a:cubicBezTo>
                  <a:pt x="14562" y="19414"/>
                  <a:pt x="14650" y="19398"/>
                  <a:pt x="14670" y="19336"/>
                </a:cubicBezTo>
                <a:cubicBezTo>
                  <a:pt x="14691" y="19273"/>
                  <a:pt x="14786" y="19256"/>
                  <a:pt x="15139" y="19256"/>
                </a:cubicBezTo>
                <a:lnTo>
                  <a:pt x="15582" y="19256"/>
                </a:lnTo>
                <a:lnTo>
                  <a:pt x="15582" y="19124"/>
                </a:lnTo>
                <a:cubicBezTo>
                  <a:pt x="15582" y="19052"/>
                  <a:pt x="15600" y="18951"/>
                  <a:pt x="15623" y="18901"/>
                </a:cubicBezTo>
                <a:cubicBezTo>
                  <a:pt x="15645" y="18850"/>
                  <a:pt x="15677" y="18762"/>
                  <a:pt x="15692" y="18704"/>
                </a:cubicBezTo>
                <a:cubicBezTo>
                  <a:pt x="15719" y="18604"/>
                  <a:pt x="15724" y="18604"/>
                  <a:pt x="15778" y="18693"/>
                </a:cubicBezTo>
                <a:cubicBezTo>
                  <a:pt x="15832" y="18780"/>
                  <a:pt x="15838" y="18779"/>
                  <a:pt x="15864" y="18696"/>
                </a:cubicBezTo>
                <a:cubicBezTo>
                  <a:pt x="15886" y="18628"/>
                  <a:pt x="15906" y="18623"/>
                  <a:pt x="15945" y="18669"/>
                </a:cubicBezTo>
                <a:cubicBezTo>
                  <a:pt x="15977" y="18707"/>
                  <a:pt x="16147" y="18731"/>
                  <a:pt x="16381" y="18731"/>
                </a:cubicBezTo>
                <a:cubicBezTo>
                  <a:pt x="16681" y="18731"/>
                  <a:pt x="16769" y="18713"/>
                  <a:pt x="16789" y="18651"/>
                </a:cubicBezTo>
                <a:cubicBezTo>
                  <a:pt x="16808" y="18592"/>
                  <a:pt x="16887" y="18573"/>
                  <a:pt x="17100" y="18573"/>
                </a:cubicBezTo>
                <a:lnTo>
                  <a:pt x="17386" y="18573"/>
                </a:lnTo>
                <a:lnTo>
                  <a:pt x="17399" y="18376"/>
                </a:lnTo>
                <a:cubicBezTo>
                  <a:pt x="17410" y="18228"/>
                  <a:pt x="17435" y="18174"/>
                  <a:pt x="17502" y="18160"/>
                </a:cubicBezTo>
                <a:cubicBezTo>
                  <a:pt x="17550" y="18149"/>
                  <a:pt x="17623" y="18106"/>
                  <a:pt x="17664" y="18063"/>
                </a:cubicBezTo>
                <a:cubicBezTo>
                  <a:pt x="17704" y="18020"/>
                  <a:pt x="17794" y="17990"/>
                  <a:pt x="17862" y="17997"/>
                </a:cubicBezTo>
                <a:cubicBezTo>
                  <a:pt x="17931" y="18003"/>
                  <a:pt x="18027" y="17991"/>
                  <a:pt x="18075" y="17970"/>
                </a:cubicBezTo>
                <a:cubicBezTo>
                  <a:pt x="18251" y="17892"/>
                  <a:pt x="18287" y="17888"/>
                  <a:pt x="18335" y="17933"/>
                </a:cubicBezTo>
                <a:cubicBezTo>
                  <a:pt x="18363" y="17959"/>
                  <a:pt x="18558" y="17993"/>
                  <a:pt x="18771" y="18010"/>
                </a:cubicBezTo>
                <a:cubicBezTo>
                  <a:pt x="19123" y="18038"/>
                  <a:pt x="19161" y="18032"/>
                  <a:pt x="19203" y="17938"/>
                </a:cubicBezTo>
                <a:cubicBezTo>
                  <a:pt x="19239" y="17858"/>
                  <a:pt x="19295" y="17835"/>
                  <a:pt x="19459" y="17835"/>
                </a:cubicBezTo>
                <a:cubicBezTo>
                  <a:pt x="19675" y="17835"/>
                  <a:pt x="19775" y="17770"/>
                  <a:pt x="19775" y="17628"/>
                </a:cubicBezTo>
                <a:cubicBezTo>
                  <a:pt x="19775" y="17583"/>
                  <a:pt x="19836" y="17478"/>
                  <a:pt x="19910" y="17394"/>
                </a:cubicBezTo>
                <a:lnTo>
                  <a:pt x="20046" y="17242"/>
                </a:lnTo>
                <a:lnTo>
                  <a:pt x="20656" y="17251"/>
                </a:lnTo>
                <a:cubicBezTo>
                  <a:pt x="21165" y="17258"/>
                  <a:pt x="21270" y="17245"/>
                  <a:pt x="21292" y="17179"/>
                </a:cubicBezTo>
                <a:cubicBezTo>
                  <a:pt x="21307" y="17132"/>
                  <a:pt x="21373" y="17099"/>
                  <a:pt x="21452" y="17099"/>
                </a:cubicBezTo>
                <a:lnTo>
                  <a:pt x="21585" y="17099"/>
                </a:lnTo>
                <a:lnTo>
                  <a:pt x="21585" y="16690"/>
                </a:lnTo>
                <a:cubicBezTo>
                  <a:pt x="21585" y="16464"/>
                  <a:pt x="21566" y="16255"/>
                  <a:pt x="21542" y="16226"/>
                </a:cubicBezTo>
                <a:cubicBezTo>
                  <a:pt x="21513" y="16192"/>
                  <a:pt x="21515" y="16059"/>
                  <a:pt x="21548" y="15839"/>
                </a:cubicBezTo>
                <a:cubicBezTo>
                  <a:pt x="21585" y="15589"/>
                  <a:pt x="21584" y="15479"/>
                  <a:pt x="21547" y="15408"/>
                </a:cubicBezTo>
                <a:cubicBezTo>
                  <a:pt x="21484" y="15289"/>
                  <a:pt x="21481" y="15013"/>
                  <a:pt x="21542" y="14968"/>
                </a:cubicBezTo>
                <a:cubicBezTo>
                  <a:pt x="21593" y="14930"/>
                  <a:pt x="21600" y="11837"/>
                  <a:pt x="21549" y="11846"/>
                </a:cubicBezTo>
                <a:cubicBezTo>
                  <a:pt x="21452" y="11863"/>
                  <a:pt x="21405" y="11819"/>
                  <a:pt x="21340" y="11656"/>
                </a:cubicBezTo>
                <a:cubicBezTo>
                  <a:pt x="21283" y="11514"/>
                  <a:pt x="21239" y="11472"/>
                  <a:pt x="21129" y="11459"/>
                </a:cubicBezTo>
                <a:lnTo>
                  <a:pt x="20989" y="11444"/>
                </a:lnTo>
                <a:lnTo>
                  <a:pt x="21002" y="8567"/>
                </a:lnTo>
                <a:lnTo>
                  <a:pt x="21015" y="5691"/>
                </a:lnTo>
                <a:lnTo>
                  <a:pt x="20561" y="5696"/>
                </a:lnTo>
                <a:cubicBezTo>
                  <a:pt x="20167" y="5701"/>
                  <a:pt x="20104" y="5690"/>
                  <a:pt x="20092" y="5613"/>
                </a:cubicBezTo>
                <a:cubicBezTo>
                  <a:pt x="20073" y="5500"/>
                  <a:pt x="19883" y="5495"/>
                  <a:pt x="19847" y="5606"/>
                </a:cubicBezTo>
                <a:cubicBezTo>
                  <a:pt x="19826" y="5671"/>
                  <a:pt x="19756" y="5684"/>
                  <a:pt x="19500" y="5672"/>
                </a:cubicBezTo>
                <a:cubicBezTo>
                  <a:pt x="19186" y="5657"/>
                  <a:pt x="19179" y="5653"/>
                  <a:pt x="19165" y="5511"/>
                </a:cubicBezTo>
                <a:cubicBezTo>
                  <a:pt x="19150" y="5360"/>
                  <a:pt x="19042" y="5315"/>
                  <a:pt x="18951" y="5423"/>
                </a:cubicBezTo>
                <a:cubicBezTo>
                  <a:pt x="18925" y="5454"/>
                  <a:pt x="18836" y="5472"/>
                  <a:pt x="18754" y="5463"/>
                </a:cubicBezTo>
                <a:cubicBezTo>
                  <a:pt x="18613" y="5446"/>
                  <a:pt x="18604" y="5433"/>
                  <a:pt x="18591" y="5222"/>
                </a:cubicBezTo>
                <a:lnTo>
                  <a:pt x="18578" y="4998"/>
                </a:lnTo>
                <a:lnTo>
                  <a:pt x="18012" y="4998"/>
                </a:lnTo>
                <a:cubicBezTo>
                  <a:pt x="17549" y="4998"/>
                  <a:pt x="17441" y="5013"/>
                  <a:pt x="17420" y="5077"/>
                </a:cubicBezTo>
                <a:cubicBezTo>
                  <a:pt x="17392" y="5163"/>
                  <a:pt x="17148" y="5188"/>
                  <a:pt x="17108" y="5109"/>
                </a:cubicBezTo>
                <a:cubicBezTo>
                  <a:pt x="17075" y="5047"/>
                  <a:pt x="16774" y="5007"/>
                  <a:pt x="16746" y="5061"/>
                </a:cubicBezTo>
                <a:cubicBezTo>
                  <a:pt x="16715" y="5121"/>
                  <a:pt x="16254" y="5114"/>
                  <a:pt x="16223" y="5053"/>
                </a:cubicBezTo>
                <a:cubicBezTo>
                  <a:pt x="16207" y="5022"/>
                  <a:pt x="14335" y="5002"/>
                  <a:pt x="11265" y="5000"/>
                </a:cubicBezTo>
                <a:cubicBezTo>
                  <a:pt x="6948" y="4998"/>
                  <a:pt x="6328" y="4987"/>
                  <a:pt x="6286" y="4918"/>
                </a:cubicBezTo>
                <a:cubicBezTo>
                  <a:pt x="6254" y="4868"/>
                  <a:pt x="6198" y="4842"/>
                  <a:pt x="6146" y="4843"/>
                </a:cubicBezTo>
                <a:close/>
                <a:moveTo>
                  <a:pt x="4881" y="5103"/>
                </a:moveTo>
                <a:cubicBezTo>
                  <a:pt x="4874" y="5094"/>
                  <a:pt x="4869" y="5173"/>
                  <a:pt x="4869" y="5315"/>
                </a:cubicBezTo>
                <a:cubicBezTo>
                  <a:pt x="4869" y="5503"/>
                  <a:pt x="4878" y="5579"/>
                  <a:pt x="4888" y="5485"/>
                </a:cubicBezTo>
                <a:cubicBezTo>
                  <a:pt x="4898" y="5390"/>
                  <a:pt x="4898" y="5237"/>
                  <a:pt x="4888" y="5143"/>
                </a:cubicBezTo>
                <a:cubicBezTo>
                  <a:pt x="4885" y="5120"/>
                  <a:pt x="4883" y="5106"/>
                  <a:pt x="4881" y="5103"/>
                </a:cubicBezTo>
                <a:close/>
                <a:moveTo>
                  <a:pt x="3094" y="6804"/>
                </a:moveTo>
                <a:cubicBezTo>
                  <a:pt x="3073" y="6802"/>
                  <a:pt x="3053" y="6810"/>
                  <a:pt x="3034" y="6828"/>
                </a:cubicBezTo>
                <a:cubicBezTo>
                  <a:pt x="3004" y="6858"/>
                  <a:pt x="2930" y="6891"/>
                  <a:pt x="2869" y="6901"/>
                </a:cubicBezTo>
                <a:cubicBezTo>
                  <a:pt x="2776" y="6916"/>
                  <a:pt x="2759" y="6947"/>
                  <a:pt x="2757" y="7100"/>
                </a:cubicBezTo>
                <a:cubicBezTo>
                  <a:pt x="2755" y="7259"/>
                  <a:pt x="2737" y="7287"/>
                  <a:pt x="2613" y="7325"/>
                </a:cubicBezTo>
                <a:cubicBezTo>
                  <a:pt x="2476" y="7367"/>
                  <a:pt x="2474" y="7373"/>
                  <a:pt x="2541" y="7495"/>
                </a:cubicBezTo>
                <a:cubicBezTo>
                  <a:pt x="2579" y="7564"/>
                  <a:pt x="2638" y="7633"/>
                  <a:pt x="2673" y="7649"/>
                </a:cubicBezTo>
                <a:cubicBezTo>
                  <a:pt x="2708" y="7665"/>
                  <a:pt x="2736" y="7725"/>
                  <a:pt x="2736" y="7782"/>
                </a:cubicBezTo>
                <a:cubicBezTo>
                  <a:pt x="2736" y="7860"/>
                  <a:pt x="2773" y="7891"/>
                  <a:pt x="2881" y="7907"/>
                </a:cubicBezTo>
                <a:cubicBezTo>
                  <a:pt x="2960" y="7919"/>
                  <a:pt x="3051" y="7932"/>
                  <a:pt x="3083" y="7936"/>
                </a:cubicBezTo>
                <a:cubicBezTo>
                  <a:pt x="3181" y="7950"/>
                  <a:pt x="3390" y="7776"/>
                  <a:pt x="3418" y="7659"/>
                </a:cubicBezTo>
                <a:cubicBezTo>
                  <a:pt x="3444" y="7551"/>
                  <a:pt x="3446" y="7552"/>
                  <a:pt x="3510" y="7653"/>
                </a:cubicBezTo>
                <a:cubicBezTo>
                  <a:pt x="3546" y="7709"/>
                  <a:pt x="3575" y="7735"/>
                  <a:pt x="3575" y="7711"/>
                </a:cubicBezTo>
                <a:cubicBezTo>
                  <a:pt x="3575" y="7688"/>
                  <a:pt x="3605" y="7699"/>
                  <a:pt x="3641" y="7735"/>
                </a:cubicBezTo>
                <a:cubicBezTo>
                  <a:pt x="3699" y="7791"/>
                  <a:pt x="3708" y="7762"/>
                  <a:pt x="3708" y="7508"/>
                </a:cubicBezTo>
                <a:cubicBezTo>
                  <a:pt x="3708" y="7248"/>
                  <a:pt x="3691" y="7194"/>
                  <a:pt x="3548" y="7005"/>
                </a:cubicBezTo>
                <a:cubicBezTo>
                  <a:pt x="3414" y="6826"/>
                  <a:pt x="3377" y="6803"/>
                  <a:pt x="3310" y="6853"/>
                </a:cubicBezTo>
                <a:cubicBezTo>
                  <a:pt x="3249" y="6898"/>
                  <a:pt x="3212" y="6896"/>
                  <a:pt x="3159" y="6843"/>
                </a:cubicBezTo>
                <a:cubicBezTo>
                  <a:pt x="3135" y="6819"/>
                  <a:pt x="3114" y="6806"/>
                  <a:pt x="3094" y="6804"/>
                </a:cubicBezTo>
                <a:close/>
                <a:moveTo>
                  <a:pt x="3479" y="11122"/>
                </a:moveTo>
                <a:cubicBezTo>
                  <a:pt x="3465" y="11119"/>
                  <a:pt x="3451" y="11123"/>
                  <a:pt x="3437" y="11134"/>
                </a:cubicBezTo>
                <a:cubicBezTo>
                  <a:pt x="3404" y="11160"/>
                  <a:pt x="3297" y="11183"/>
                  <a:pt x="3200" y="11186"/>
                </a:cubicBezTo>
                <a:cubicBezTo>
                  <a:pt x="3103" y="11188"/>
                  <a:pt x="2962" y="11193"/>
                  <a:pt x="2888" y="11198"/>
                </a:cubicBezTo>
                <a:lnTo>
                  <a:pt x="2753" y="11206"/>
                </a:lnTo>
                <a:lnTo>
                  <a:pt x="2746" y="11739"/>
                </a:lnTo>
                <a:lnTo>
                  <a:pt x="2740" y="12271"/>
                </a:lnTo>
                <a:lnTo>
                  <a:pt x="2960" y="12247"/>
                </a:lnTo>
                <a:cubicBezTo>
                  <a:pt x="3200" y="12219"/>
                  <a:pt x="3284" y="12285"/>
                  <a:pt x="3154" y="12399"/>
                </a:cubicBezTo>
                <a:cubicBezTo>
                  <a:pt x="3109" y="12438"/>
                  <a:pt x="3096" y="12470"/>
                  <a:pt x="3124" y="12470"/>
                </a:cubicBezTo>
                <a:cubicBezTo>
                  <a:pt x="3152" y="12470"/>
                  <a:pt x="3213" y="12421"/>
                  <a:pt x="3260" y="12362"/>
                </a:cubicBezTo>
                <a:cubicBezTo>
                  <a:pt x="3306" y="12303"/>
                  <a:pt x="3401" y="12235"/>
                  <a:pt x="3470" y="12213"/>
                </a:cubicBezTo>
                <a:cubicBezTo>
                  <a:pt x="3586" y="12176"/>
                  <a:pt x="3599" y="12149"/>
                  <a:pt x="3612" y="11913"/>
                </a:cubicBezTo>
                <a:cubicBezTo>
                  <a:pt x="3635" y="11483"/>
                  <a:pt x="3573" y="11141"/>
                  <a:pt x="3479" y="11122"/>
                </a:cubicBezTo>
                <a:close/>
                <a:moveTo>
                  <a:pt x="21538" y="11477"/>
                </a:moveTo>
                <a:cubicBezTo>
                  <a:pt x="21522" y="11476"/>
                  <a:pt x="21504" y="11479"/>
                  <a:pt x="21488" y="11486"/>
                </a:cubicBezTo>
                <a:cubicBezTo>
                  <a:pt x="21453" y="11503"/>
                  <a:pt x="21464" y="11516"/>
                  <a:pt x="21515" y="11518"/>
                </a:cubicBezTo>
                <a:cubicBezTo>
                  <a:pt x="21562" y="11520"/>
                  <a:pt x="21588" y="11508"/>
                  <a:pt x="21573" y="11490"/>
                </a:cubicBezTo>
                <a:cubicBezTo>
                  <a:pt x="21566" y="11481"/>
                  <a:pt x="21553" y="11477"/>
                  <a:pt x="21538" y="11477"/>
                </a:cubicBezTo>
                <a:close/>
              </a:path>
            </a:pathLst>
          </a:custGeom>
          <a:ln w="12700">
            <a:miter lim="400000"/>
          </a:ln>
        </p:spPr>
      </p:pic>
      <p:sp>
        <p:nvSpPr>
          <p:cNvPr id="179" name="Figure 2 &amp; 3"/>
          <p:cNvSpPr txBox="1">
            <a:spLocks noGrp="1"/>
          </p:cNvSpPr>
          <p:nvPr>
            <p:ph type="title" idx="4294967295"/>
          </p:nvPr>
        </p:nvSpPr>
        <p:spPr>
          <a:xfrm>
            <a:off x="133649" y="1178153"/>
            <a:ext cx="23542780" cy="3096964"/>
          </a:xfrm>
          <a:prstGeom prst="rect">
            <a:avLst/>
          </a:prstGeom>
        </p:spPr>
        <p:txBody>
          <a:bodyPr/>
          <a:lstStyle>
            <a:lvl1pPr>
              <a:defRPr sz="8000" spc="-159">
                <a:solidFill>
                  <a:srgbClr val="E22400"/>
                </a:solidFill>
              </a:defRPr>
            </a:lvl1pPr>
          </a:lstStyle>
          <a:p>
            <a:r>
              <a:rPr dirty="0"/>
              <a:t>Figure 2 &amp; 3 </a:t>
            </a:r>
            <a:br>
              <a:rPr lang="ar-SA" dirty="0"/>
            </a:br>
            <a:br>
              <a:rPr lang="ar-SA" dirty="0"/>
            </a:br>
            <a:r>
              <a:rPr lang="ar-SA" dirty="0"/>
              <a:t>                           </a:t>
            </a:r>
            <a:r>
              <a:rPr lang="en-GB" sz="7200" dirty="0">
                <a:solidFill>
                  <a:srgbClr val="002060"/>
                </a:solidFill>
              </a:rPr>
              <a:t>results according to sex</a:t>
            </a:r>
            <a:endParaRPr sz="72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med" p14:dur="699">
        <p:cover dir="d"/>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33_DynamicLight">
  <a:themeElements>
    <a:clrScheme name="33_DynamicLight">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