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4" r:id="rId20"/>
    <p:sldId id="276" r:id="rId21"/>
    <p:sldId id="277" r:id="rId2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2" d="100"/>
          <a:sy n="62" d="100"/>
        </p:scale>
        <p:origin x="-151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86B4BC3-2510-4BAB-AFE0-9DA859A3E776}" type="datetimeFigureOut">
              <a:rPr lang="ar-IQ" smtClean="0"/>
              <a:t>15/10/1444</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2BF77C2-8405-4D80-90B7-0BEF9EFE4F1A}" type="slidenum">
              <a:rPr lang="ar-IQ" smtClean="0"/>
              <a:t>‹#›</a:t>
            </a:fld>
            <a:endParaRPr lang="ar-IQ"/>
          </a:p>
        </p:txBody>
      </p:sp>
    </p:spTree>
    <p:extLst>
      <p:ext uri="{BB962C8B-B14F-4D97-AF65-F5344CB8AC3E}">
        <p14:creationId xmlns:p14="http://schemas.microsoft.com/office/powerpoint/2010/main" val="109731163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F2BF77C2-8405-4D80-90B7-0BEF9EFE4F1A}" type="slidenum">
              <a:rPr lang="ar-IQ" smtClean="0"/>
              <a:t>4</a:t>
            </a:fld>
            <a:endParaRPr lang="ar-IQ"/>
          </a:p>
        </p:txBody>
      </p:sp>
    </p:spTree>
    <p:extLst>
      <p:ext uri="{BB962C8B-B14F-4D97-AF65-F5344CB8AC3E}">
        <p14:creationId xmlns:p14="http://schemas.microsoft.com/office/powerpoint/2010/main" val="962505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BB15E74E-A054-4518-94EA-B55C840F7183}" type="datetimeFigureOut">
              <a:rPr lang="ar-IQ" smtClean="0"/>
              <a:t>15/10/1444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92FE45F-881E-422D-9F36-35507883CCC3}" type="slidenum">
              <a:rPr lang="ar-IQ" smtClean="0"/>
              <a:t>‹#›</a:t>
            </a:fld>
            <a:endParaRPr lang="ar-IQ"/>
          </a:p>
        </p:txBody>
      </p:sp>
    </p:spTree>
    <p:extLst>
      <p:ext uri="{BB962C8B-B14F-4D97-AF65-F5344CB8AC3E}">
        <p14:creationId xmlns:p14="http://schemas.microsoft.com/office/powerpoint/2010/main" val="3173641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B15E74E-A054-4518-94EA-B55C840F7183}" type="datetimeFigureOut">
              <a:rPr lang="ar-IQ" smtClean="0"/>
              <a:t>15/10/1444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92FE45F-881E-422D-9F36-35507883CCC3}" type="slidenum">
              <a:rPr lang="ar-IQ" smtClean="0"/>
              <a:t>‹#›</a:t>
            </a:fld>
            <a:endParaRPr lang="ar-IQ"/>
          </a:p>
        </p:txBody>
      </p:sp>
    </p:spTree>
    <p:extLst>
      <p:ext uri="{BB962C8B-B14F-4D97-AF65-F5344CB8AC3E}">
        <p14:creationId xmlns:p14="http://schemas.microsoft.com/office/powerpoint/2010/main" val="3718542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B15E74E-A054-4518-94EA-B55C840F7183}" type="datetimeFigureOut">
              <a:rPr lang="ar-IQ" smtClean="0"/>
              <a:t>15/10/1444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92FE45F-881E-422D-9F36-35507883CCC3}" type="slidenum">
              <a:rPr lang="ar-IQ" smtClean="0"/>
              <a:t>‹#›</a:t>
            </a:fld>
            <a:endParaRPr lang="ar-IQ"/>
          </a:p>
        </p:txBody>
      </p:sp>
    </p:spTree>
    <p:extLst>
      <p:ext uri="{BB962C8B-B14F-4D97-AF65-F5344CB8AC3E}">
        <p14:creationId xmlns:p14="http://schemas.microsoft.com/office/powerpoint/2010/main" val="1328644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B15E74E-A054-4518-94EA-B55C840F7183}" type="datetimeFigureOut">
              <a:rPr lang="ar-IQ" smtClean="0"/>
              <a:t>15/10/1444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92FE45F-881E-422D-9F36-35507883CCC3}" type="slidenum">
              <a:rPr lang="ar-IQ" smtClean="0"/>
              <a:t>‹#›</a:t>
            </a:fld>
            <a:endParaRPr lang="ar-IQ"/>
          </a:p>
        </p:txBody>
      </p:sp>
    </p:spTree>
    <p:extLst>
      <p:ext uri="{BB962C8B-B14F-4D97-AF65-F5344CB8AC3E}">
        <p14:creationId xmlns:p14="http://schemas.microsoft.com/office/powerpoint/2010/main" val="778585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B15E74E-A054-4518-94EA-B55C840F7183}" type="datetimeFigureOut">
              <a:rPr lang="ar-IQ" smtClean="0"/>
              <a:t>15/10/1444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92FE45F-881E-422D-9F36-35507883CCC3}" type="slidenum">
              <a:rPr lang="ar-IQ" smtClean="0"/>
              <a:t>‹#›</a:t>
            </a:fld>
            <a:endParaRPr lang="ar-IQ"/>
          </a:p>
        </p:txBody>
      </p:sp>
    </p:spTree>
    <p:extLst>
      <p:ext uri="{BB962C8B-B14F-4D97-AF65-F5344CB8AC3E}">
        <p14:creationId xmlns:p14="http://schemas.microsoft.com/office/powerpoint/2010/main" val="326180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BB15E74E-A054-4518-94EA-B55C840F7183}" type="datetimeFigureOut">
              <a:rPr lang="ar-IQ" smtClean="0"/>
              <a:t>15/10/1444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92FE45F-881E-422D-9F36-35507883CCC3}" type="slidenum">
              <a:rPr lang="ar-IQ" smtClean="0"/>
              <a:t>‹#›</a:t>
            </a:fld>
            <a:endParaRPr lang="ar-IQ"/>
          </a:p>
        </p:txBody>
      </p:sp>
    </p:spTree>
    <p:extLst>
      <p:ext uri="{BB962C8B-B14F-4D97-AF65-F5344CB8AC3E}">
        <p14:creationId xmlns:p14="http://schemas.microsoft.com/office/powerpoint/2010/main" val="320188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BB15E74E-A054-4518-94EA-B55C840F7183}" type="datetimeFigureOut">
              <a:rPr lang="ar-IQ" smtClean="0"/>
              <a:t>15/10/1444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B92FE45F-881E-422D-9F36-35507883CCC3}" type="slidenum">
              <a:rPr lang="ar-IQ" smtClean="0"/>
              <a:t>‹#›</a:t>
            </a:fld>
            <a:endParaRPr lang="ar-IQ"/>
          </a:p>
        </p:txBody>
      </p:sp>
    </p:spTree>
    <p:extLst>
      <p:ext uri="{BB962C8B-B14F-4D97-AF65-F5344CB8AC3E}">
        <p14:creationId xmlns:p14="http://schemas.microsoft.com/office/powerpoint/2010/main" val="148380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BB15E74E-A054-4518-94EA-B55C840F7183}" type="datetimeFigureOut">
              <a:rPr lang="ar-IQ" smtClean="0"/>
              <a:t>15/10/1444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B92FE45F-881E-422D-9F36-35507883CCC3}" type="slidenum">
              <a:rPr lang="ar-IQ" smtClean="0"/>
              <a:t>‹#›</a:t>
            </a:fld>
            <a:endParaRPr lang="ar-IQ"/>
          </a:p>
        </p:txBody>
      </p:sp>
    </p:spTree>
    <p:extLst>
      <p:ext uri="{BB962C8B-B14F-4D97-AF65-F5344CB8AC3E}">
        <p14:creationId xmlns:p14="http://schemas.microsoft.com/office/powerpoint/2010/main" val="1834187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B15E74E-A054-4518-94EA-B55C840F7183}" type="datetimeFigureOut">
              <a:rPr lang="ar-IQ" smtClean="0"/>
              <a:t>15/10/1444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B92FE45F-881E-422D-9F36-35507883CCC3}" type="slidenum">
              <a:rPr lang="ar-IQ" smtClean="0"/>
              <a:t>‹#›</a:t>
            </a:fld>
            <a:endParaRPr lang="ar-IQ"/>
          </a:p>
        </p:txBody>
      </p:sp>
    </p:spTree>
    <p:extLst>
      <p:ext uri="{BB962C8B-B14F-4D97-AF65-F5344CB8AC3E}">
        <p14:creationId xmlns:p14="http://schemas.microsoft.com/office/powerpoint/2010/main" val="315854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B15E74E-A054-4518-94EA-B55C840F7183}" type="datetimeFigureOut">
              <a:rPr lang="ar-IQ" smtClean="0"/>
              <a:t>15/10/1444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92FE45F-881E-422D-9F36-35507883CCC3}" type="slidenum">
              <a:rPr lang="ar-IQ" smtClean="0"/>
              <a:t>‹#›</a:t>
            </a:fld>
            <a:endParaRPr lang="ar-IQ"/>
          </a:p>
        </p:txBody>
      </p:sp>
    </p:spTree>
    <p:extLst>
      <p:ext uri="{BB962C8B-B14F-4D97-AF65-F5344CB8AC3E}">
        <p14:creationId xmlns:p14="http://schemas.microsoft.com/office/powerpoint/2010/main" val="1438863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B15E74E-A054-4518-94EA-B55C840F7183}" type="datetimeFigureOut">
              <a:rPr lang="ar-IQ" smtClean="0"/>
              <a:t>15/10/1444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92FE45F-881E-422D-9F36-35507883CCC3}" type="slidenum">
              <a:rPr lang="ar-IQ" smtClean="0"/>
              <a:t>‹#›</a:t>
            </a:fld>
            <a:endParaRPr lang="ar-IQ"/>
          </a:p>
        </p:txBody>
      </p:sp>
    </p:spTree>
    <p:extLst>
      <p:ext uri="{BB962C8B-B14F-4D97-AF65-F5344CB8AC3E}">
        <p14:creationId xmlns:p14="http://schemas.microsoft.com/office/powerpoint/2010/main" val="276495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15E74E-A054-4518-94EA-B55C840F7183}" type="datetimeFigureOut">
              <a:rPr lang="ar-IQ" smtClean="0"/>
              <a:t>15/10/1444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92FE45F-881E-422D-9F36-35507883CCC3}" type="slidenum">
              <a:rPr lang="ar-IQ" smtClean="0"/>
              <a:t>‹#›</a:t>
            </a:fld>
            <a:endParaRPr lang="ar-IQ"/>
          </a:p>
        </p:txBody>
      </p:sp>
    </p:spTree>
    <p:extLst>
      <p:ext uri="{BB962C8B-B14F-4D97-AF65-F5344CB8AC3E}">
        <p14:creationId xmlns:p14="http://schemas.microsoft.com/office/powerpoint/2010/main" val="3754765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tmp"/><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tmp"/><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tmp"/><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899592" y="2276871"/>
            <a:ext cx="7056276" cy="847309"/>
          </a:xfrm>
        </p:spPr>
        <p:txBody>
          <a:bodyPr>
            <a:normAutofit fontScale="90000"/>
          </a:bodyPr>
          <a:lstStyle/>
          <a:p>
            <a:r>
              <a:rPr lang="ar-IQ" dirty="0" smtClean="0"/>
              <a:t>المؤتمر العلمي الطلابي السادس لكلية الطب جامعة نينوى</a:t>
            </a:r>
            <a:endParaRPr lang="ar-IQ"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5" y="3429000"/>
            <a:ext cx="2664296" cy="3295220"/>
          </a:xfrm>
          <a:prstGeom prst="rect">
            <a:avLst/>
          </a:prstGeo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660" y="0"/>
            <a:ext cx="1993340" cy="2060848"/>
          </a:xfrm>
          <a:prstGeom prst="rect">
            <a:avLst/>
          </a:prstGeom>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600"/>
            <a:ext cx="1664136" cy="1733829"/>
          </a:xfrm>
          <a:prstGeom prst="rect">
            <a:avLst/>
          </a:prstGeom>
        </p:spPr>
      </p:pic>
      <p:sp>
        <p:nvSpPr>
          <p:cNvPr id="7" name="مستطيل 6"/>
          <p:cNvSpPr/>
          <p:nvPr/>
        </p:nvSpPr>
        <p:spPr>
          <a:xfrm>
            <a:off x="6588224" y="5877272"/>
            <a:ext cx="1614545" cy="369332"/>
          </a:xfrm>
          <a:prstGeom prst="rect">
            <a:avLst/>
          </a:prstGeom>
        </p:spPr>
        <p:txBody>
          <a:bodyPr wrap="none">
            <a:spAutoFit/>
          </a:bodyPr>
          <a:lstStyle/>
          <a:p>
            <a:pPr rtl="0"/>
            <a:r>
              <a:rPr lang="en-US" dirty="0"/>
              <a:t>2022-2023        </a:t>
            </a:r>
          </a:p>
        </p:txBody>
      </p:sp>
    </p:spTree>
    <p:extLst>
      <p:ext uri="{BB962C8B-B14F-4D97-AF65-F5344CB8AC3E}">
        <p14:creationId xmlns:p14="http://schemas.microsoft.com/office/powerpoint/2010/main" val="612337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p:nvPr/>
        </p:nvPicPr>
        <p:blipFill rotWithShape="1">
          <a:blip r:embed="rId2" cstate="print">
            <a:extLst>
              <a:ext uri="{28A0092B-C50C-407E-A947-70E740481C1C}">
                <a14:useLocalDpi xmlns:a14="http://schemas.microsoft.com/office/drawing/2010/main" val="0"/>
              </a:ext>
            </a:extLst>
          </a:blip>
          <a:srcRect l="15501" t="19505" r="19157" b="3405"/>
          <a:stretch/>
        </p:blipFill>
        <p:spPr bwMode="auto">
          <a:xfrm>
            <a:off x="1115616" y="1484784"/>
            <a:ext cx="6984775" cy="5120957"/>
          </a:xfrm>
          <a:prstGeom prst="rect">
            <a:avLst/>
          </a:prstGeom>
          <a:ln>
            <a:noFill/>
          </a:ln>
          <a:extLst>
            <a:ext uri="{53640926-AAD7-44D8-BBD7-CCE9431645EC}">
              <a14:shadowObscured xmlns:a14="http://schemas.microsoft.com/office/drawing/2010/main"/>
            </a:ext>
          </a:extLst>
        </p:spPr>
      </p:pic>
      <p:sp>
        <p:nvSpPr>
          <p:cNvPr id="5" name="عنوان 1"/>
          <p:cNvSpPr>
            <a:spLocks noGrp="1"/>
          </p:cNvSpPr>
          <p:nvPr>
            <p:ph type="title"/>
          </p:nvPr>
        </p:nvSpPr>
        <p:spPr>
          <a:xfrm>
            <a:off x="467544" y="650971"/>
            <a:ext cx="8229600" cy="1143000"/>
          </a:xfrm>
        </p:spPr>
        <p:txBody>
          <a:bodyPr>
            <a:normAutofit fontScale="90000"/>
          </a:bodyPr>
          <a:lstStyle/>
          <a:p>
            <a:r>
              <a:rPr lang="en-US" b="1" dirty="0" smtClean="0"/>
              <a:t>RESULTS</a:t>
            </a:r>
            <a:br>
              <a:rPr lang="en-US" b="1" dirty="0" smtClean="0"/>
            </a:br>
            <a:r>
              <a:rPr lang="en-US" b="1" dirty="0" smtClean="0"/>
              <a:t>second stage</a:t>
            </a:r>
            <a:r>
              <a:rPr lang="en-US" dirty="0"/>
              <a:t/>
            </a:r>
            <a:br>
              <a:rPr lang="en-US" dirty="0"/>
            </a:br>
            <a:endParaRPr lang="ar-IQ" dirty="0"/>
          </a:p>
        </p:txBody>
      </p:sp>
      <p:pic>
        <p:nvPicPr>
          <p:cNvPr id="6" name="صورة 5"/>
          <p:cNvPicPr>
            <a:picLocks noChangeAspect="1"/>
          </p:cNvPicPr>
          <p:nvPr/>
        </p:nvPicPr>
        <p:blipFill rotWithShape="1">
          <a:blip r:embed="rId3" cstate="print">
            <a:extLst>
              <a:ext uri="{28A0092B-C50C-407E-A947-70E740481C1C}">
                <a14:useLocalDpi xmlns:a14="http://schemas.microsoft.com/office/drawing/2010/main" val="0"/>
              </a:ext>
            </a:extLst>
          </a:blip>
          <a:srcRect t="8121" b="6191"/>
          <a:stretch/>
        </p:blipFill>
        <p:spPr>
          <a:xfrm>
            <a:off x="7524328" y="121921"/>
            <a:ext cx="1619672" cy="1434872"/>
          </a:xfrm>
          <a:prstGeom prst="rect">
            <a:avLst/>
          </a:prstGeom>
        </p:spPr>
      </p:pic>
      <p:pic>
        <p:nvPicPr>
          <p:cNvPr id="7" name="صورة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313157" cy="1368151"/>
          </a:xfrm>
          <a:prstGeom prst="rect">
            <a:avLst/>
          </a:prstGeom>
        </p:spPr>
      </p:pic>
    </p:spTree>
    <p:extLst>
      <p:ext uri="{BB962C8B-B14F-4D97-AF65-F5344CB8AC3E}">
        <p14:creationId xmlns:p14="http://schemas.microsoft.com/office/powerpoint/2010/main" val="2702673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p:nvPr/>
        </p:nvPicPr>
        <p:blipFill rotWithShape="1">
          <a:blip r:embed="rId2" cstate="print">
            <a:extLst>
              <a:ext uri="{28A0092B-C50C-407E-A947-70E740481C1C}">
                <a14:useLocalDpi xmlns:a14="http://schemas.microsoft.com/office/drawing/2010/main" val="0"/>
              </a:ext>
            </a:extLst>
          </a:blip>
          <a:srcRect l="15669" t="23530" r="19489" b="5263"/>
          <a:stretch/>
        </p:blipFill>
        <p:spPr bwMode="auto">
          <a:xfrm>
            <a:off x="611560" y="1772816"/>
            <a:ext cx="7848872" cy="4752527"/>
          </a:xfrm>
          <a:prstGeom prst="rect">
            <a:avLst/>
          </a:prstGeom>
          <a:ln>
            <a:noFill/>
          </a:ln>
          <a:extLst>
            <a:ext uri="{53640926-AAD7-44D8-BBD7-CCE9431645EC}">
              <a14:shadowObscured xmlns:a14="http://schemas.microsoft.com/office/drawing/2010/main"/>
            </a:ext>
          </a:extLst>
        </p:spPr>
      </p:pic>
      <p:sp>
        <p:nvSpPr>
          <p:cNvPr id="5" name="عنوان 1"/>
          <p:cNvSpPr>
            <a:spLocks noGrp="1"/>
          </p:cNvSpPr>
          <p:nvPr>
            <p:ph type="title"/>
          </p:nvPr>
        </p:nvSpPr>
        <p:spPr>
          <a:xfrm>
            <a:off x="467544" y="650971"/>
            <a:ext cx="8229600" cy="1143000"/>
          </a:xfrm>
        </p:spPr>
        <p:txBody>
          <a:bodyPr>
            <a:normAutofit fontScale="90000"/>
          </a:bodyPr>
          <a:lstStyle/>
          <a:p>
            <a:r>
              <a:rPr lang="en-US" b="1" dirty="0" smtClean="0"/>
              <a:t>RESULTS</a:t>
            </a:r>
            <a:br>
              <a:rPr lang="en-US" b="1" dirty="0" smtClean="0"/>
            </a:br>
            <a:r>
              <a:rPr lang="en-US" b="1" dirty="0" smtClean="0"/>
              <a:t>second stage</a:t>
            </a:r>
            <a:r>
              <a:rPr lang="en-US" dirty="0"/>
              <a:t/>
            </a:r>
            <a:br>
              <a:rPr lang="en-US" dirty="0"/>
            </a:br>
            <a:endParaRPr lang="ar-IQ" dirty="0"/>
          </a:p>
        </p:txBody>
      </p:sp>
      <p:pic>
        <p:nvPicPr>
          <p:cNvPr id="7" name="صورة 6"/>
          <p:cNvPicPr>
            <a:picLocks noChangeAspect="1"/>
          </p:cNvPicPr>
          <p:nvPr/>
        </p:nvPicPr>
        <p:blipFill rotWithShape="1">
          <a:blip r:embed="rId3" cstate="print">
            <a:extLst>
              <a:ext uri="{28A0092B-C50C-407E-A947-70E740481C1C}">
                <a14:useLocalDpi xmlns:a14="http://schemas.microsoft.com/office/drawing/2010/main" val="0"/>
              </a:ext>
            </a:extLst>
          </a:blip>
          <a:srcRect t="8121" b="6191"/>
          <a:stretch/>
        </p:blipFill>
        <p:spPr>
          <a:xfrm>
            <a:off x="7524328" y="121921"/>
            <a:ext cx="1619672" cy="1434872"/>
          </a:xfrm>
          <a:prstGeom prst="rect">
            <a:avLst/>
          </a:prstGeom>
        </p:spPr>
      </p:pic>
      <p:pic>
        <p:nvPicPr>
          <p:cNvPr id="8" name="صورة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313157" cy="1368151"/>
          </a:xfrm>
          <a:prstGeom prst="rect">
            <a:avLst/>
          </a:prstGeom>
        </p:spPr>
      </p:pic>
    </p:spTree>
    <p:extLst>
      <p:ext uri="{BB962C8B-B14F-4D97-AF65-F5344CB8AC3E}">
        <p14:creationId xmlns:p14="http://schemas.microsoft.com/office/powerpoint/2010/main" val="3026358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Discussion</a:t>
            </a:r>
            <a:r>
              <a:rPr lang="en-US" dirty="0"/>
              <a:t/>
            </a:r>
            <a:br>
              <a:rPr lang="en-US" dirty="0"/>
            </a:br>
            <a:endParaRPr lang="ar-IQ" dirty="0"/>
          </a:p>
        </p:txBody>
      </p:sp>
      <p:sp>
        <p:nvSpPr>
          <p:cNvPr id="3" name="عنصر نائب للمحتوى 2"/>
          <p:cNvSpPr>
            <a:spLocks noGrp="1"/>
          </p:cNvSpPr>
          <p:nvPr>
            <p:ph idx="1"/>
          </p:nvPr>
        </p:nvSpPr>
        <p:spPr>
          <a:xfrm>
            <a:off x="251520" y="1542729"/>
            <a:ext cx="8686800" cy="5145435"/>
          </a:xfrm>
        </p:spPr>
        <p:txBody>
          <a:bodyPr>
            <a:noAutofit/>
          </a:bodyPr>
          <a:lstStyle/>
          <a:p>
            <a:pPr marL="0" indent="0" algn="l">
              <a:buNone/>
            </a:pPr>
            <a:r>
              <a:rPr lang="en-US" sz="2800" dirty="0" smtClean="0"/>
              <a:t>          The </a:t>
            </a:r>
            <a:r>
              <a:rPr lang="en-US" sz="2800" dirty="0"/>
              <a:t>current study of team-based education, which was conducted on first-stage students at the University of Nineveh, was evaluated with a number of first-stage students</a:t>
            </a:r>
          </a:p>
          <a:p>
            <a:pPr marL="0" indent="0" algn="l">
              <a:buNone/>
            </a:pPr>
            <a:r>
              <a:rPr lang="en-US" sz="2800" dirty="0"/>
              <a:t>,212persons  of whom 47.17% were males and 52.83% were females </a:t>
            </a:r>
          </a:p>
          <a:p>
            <a:pPr marL="0" indent="0" algn="l">
              <a:buNone/>
            </a:pPr>
            <a:r>
              <a:rPr lang="en-US" sz="2800" dirty="0"/>
              <a:t>In the second stage, 23.77% of them were males and females 67.23%</a:t>
            </a:r>
          </a:p>
          <a:p>
            <a:pPr marL="0" indent="0" algn="l">
              <a:buNone/>
            </a:pPr>
            <a:r>
              <a:rPr lang="en-US" sz="2800" dirty="0"/>
              <a:t>Based on the comparison between the information announced for each of the students, agreeing and not agreeing, the following </a:t>
            </a:r>
            <a:r>
              <a:rPr lang="en-US" sz="2800" dirty="0" smtClean="0"/>
              <a:t>results </a:t>
            </a:r>
            <a:r>
              <a:rPr lang="en-US" sz="2800" dirty="0"/>
              <a:t>were </a:t>
            </a:r>
            <a:r>
              <a:rPr lang="en-US" sz="2800" dirty="0" smtClean="0"/>
              <a:t>obtained</a:t>
            </a:r>
            <a:endParaRPr lang="en-US" sz="2800" dirty="0"/>
          </a:p>
          <a:p>
            <a:pPr marL="0" indent="0" algn="l">
              <a:buNone/>
            </a:pPr>
            <a:r>
              <a:rPr lang="ar-IQ" sz="2800" dirty="0"/>
              <a:t> </a:t>
            </a:r>
          </a:p>
        </p:txBody>
      </p:sp>
      <p:pic>
        <p:nvPicPr>
          <p:cNvPr id="4" name="صورة 3"/>
          <p:cNvPicPr>
            <a:picLocks noChangeAspect="1"/>
          </p:cNvPicPr>
          <p:nvPr/>
        </p:nvPicPr>
        <p:blipFill rotWithShape="1">
          <a:blip r:embed="rId2" cstate="print">
            <a:extLst>
              <a:ext uri="{28A0092B-C50C-407E-A947-70E740481C1C}">
                <a14:useLocalDpi xmlns:a14="http://schemas.microsoft.com/office/drawing/2010/main" val="0"/>
              </a:ext>
            </a:extLst>
          </a:blip>
          <a:srcRect t="8121" b="6191"/>
          <a:stretch/>
        </p:blipFill>
        <p:spPr>
          <a:xfrm>
            <a:off x="7524328" y="121921"/>
            <a:ext cx="1619672" cy="1434872"/>
          </a:xfrm>
          <a:prstGeom prst="rect">
            <a:avLst/>
          </a:prstGeo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313157" cy="1368151"/>
          </a:xfrm>
          <a:prstGeom prst="rect">
            <a:avLst/>
          </a:prstGeom>
        </p:spPr>
      </p:pic>
    </p:spTree>
    <p:extLst>
      <p:ext uri="{BB962C8B-B14F-4D97-AF65-F5344CB8AC3E}">
        <p14:creationId xmlns:p14="http://schemas.microsoft.com/office/powerpoint/2010/main" val="2889467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09288" y="1556793"/>
            <a:ext cx="8934712" cy="5976664"/>
          </a:xfrm>
        </p:spPr>
        <p:txBody>
          <a:bodyPr>
            <a:noAutofit/>
          </a:bodyPr>
          <a:lstStyle/>
          <a:p>
            <a:pPr marL="0" indent="0" algn="l">
              <a:buNone/>
            </a:pPr>
            <a:r>
              <a:rPr lang="en-US" dirty="0"/>
              <a:t>If the team-based learning experience was successful, it was found that the students agreed 91.98% and disagreed 8.02% in the first stage, and this has a good effect on the future</a:t>
            </a:r>
            <a:r>
              <a:rPr lang="ar-IQ" dirty="0"/>
              <a:t>.</a:t>
            </a:r>
            <a:endParaRPr lang="en-US" dirty="0"/>
          </a:p>
          <a:p>
            <a:pPr marL="0" indent="0" algn="l">
              <a:buNone/>
            </a:pPr>
            <a:r>
              <a:rPr lang="en-US" dirty="0"/>
              <a:t>By comparison with the second stage, it was found that their desire to implement this system in general reached 87.4%, and 12.6% did not agree, and this has a positive impact on the possibility of applying this system at other stages</a:t>
            </a:r>
            <a:r>
              <a:rPr lang="ar-IQ" dirty="0"/>
              <a:t>.</a:t>
            </a:r>
            <a:endParaRPr lang="en-US" dirty="0"/>
          </a:p>
          <a:p>
            <a:endParaRPr lang="ar-IQ" dirty="0"/>
          </a:p>
        </p:txBody>
      </p:sp>
      <p:sp>
        <p:nvSpPr>
          <p:cNvPr id="4" name="عنوان 1"/>
          <p:cNvSpPr>
            <a:spLocks noGrp="1"/>
          </p:cNvSpPr>
          <p:nvPr>
            <p:ph type="title"/>
          </p:nvPr>
        </p:nvSpPr>
        <p:spPr>
          <a:xfrm>
            <a:off x="457200" y="274638"/>
            <a:ext cx="8229600" cy="1143000"/>
          </a:xfrm>
        </p:spPr>
        <p:txBody>
          <a:bodyPr>
            <a:normAutofit fontScale="90000"/>
          </a:bodyPr>
          <a:lstStyle/>
          <a:p>
            <a:r>
              <a:rPr lang="en-US" b="1" dirty="0"/>
              <a:t>Discussion</a:t>
            </a:r>
            <a:r>
              <a:rPr lang="en-US" dirty="0"/>
              <a:t/>
            </a:r>
            <a:br>
              <a:rPr lang="en-US" dirty="0"/>
            </a:br>
            <a:endParaRPr lang="ar-IQ" dirty="0"/>
          </a:p>
        </p:txBody>
      </p:sp>
      <p:pic>
        <p:nvPicPr>
          <p:cNvPr id="5" name="صورة 4"/>
          <p:cNvPicPr>
            <a:picLocks noChangeAspect="1"/>
          </p:cNvPicPr>
          <p:nvPr/>
        </p:nvPicPr>
        <p:blipFill rotWithShape="1">
          <a:blip r:embed="rId2" cstate="print">
            <a:extLst>
              <a:ext uri="{28A0092B-C50C-407E-A947-70E740481C1C}">
                <a14:useLocalDpi xmlns:a14="http://schemas.microsoft.com/office/drawing/2010/main" val="0"/>
              </a:ext>
            </a:extLst>
          </a:blip>
          <a:srcRect t="8121" b="6191"/>
          <a:stretch/>
        </p:blipFill>
        <p:spPr>
          <a:xfrm>
            <a:off x="7524328" y="121921"/>
            <a:ext cx="1619672" cy="1434872"/>
          </a:xfrm>
          <a:prstGeom prst="rect">
            <a:avLst/>
          </a:prstGeom>
        </p:spPr>
      </p:pic>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313157" cy="1368151"/>
          </a:xfrm>
          <a:prstGeom prst="rect">
            <a:avLst/>
          </a:prstGeom>
        </p:spPr>
      </p:pic>
    </p:spTree>
    <p:extLst>
      <p:ext uri="{BB962C8B-B14F-4D97-AF65-F5344CB8AC3E}">
        <p14:creationId xmlns:p14="http://schemas.microsoft.com/office/powerpoint/2010/main" val="3008778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l">
              <a:buNone/>
            </a:pPr>
            <a:r>
              <a:rPr lang="en-US" dirty="0" smtClean="0"/>
              <a:t>The results of the questionnaire showed among the first-stage students that 81.13% believed that this system increases their concentration in their studies, and 18.87% of the students believed that this system does not increase their concentration in their studies</a:t>
            </a:r>
            <a:r>
              <a:rPr lang="ar-IQ" dirty="0" smtClean="0"/>
              <a:t>.</a:t>
            </a:r>
            <a:endParaRPr lang="en-US" dirty="0" smtClean="0"/>
          </a:p>
          <a:p>
            <a:pPr marL="0" indent="0" algn="l">
              <a:buNone/>
            </a:pPr>
            <a:r>
              <a:rPr lang="en-US" dirty="0" smtClean="0"/>
              <a:t>This is a positive point in the usefulness of this system</a:t>
            </a:r>
          </a:p>
          <a:p>
            <a:endParaRPr lang="ar-IQ" dirty="0"/>
          </a:p>
        </p:txBody>
      </p:sp>
      <p:sp>
        <p:nvSpPr>
          <p:cNvPr id="4" name="عنوان 1"/>
          <p:cNvSpPr txBox="1">
            <a:spLocks/>
          </p:cNvSpPr>
          <p:nvPr/>
        </p:nvSpPr>
        <p:spPr>
          <a:xfrm>
            <a:off x="609600" y="427038"/>
            <a:ext cx="8229600" cy="1143000"/>
          </a:xfrm>
          <a:prstGeom prst="rect">
            <a:avLst/>
          </a:prstGeom>
        </p:spPr>
        <p:txBody>
          <a:bodyPr vert="horz" lIns="91440" tIns="45720" rIns="91440" bIns="45720" rtlCol="1" anchor="ctr">
            <a:normAutofit fontScale="90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b="1" dirty="0" smtClean="0"/>
              <a:t>Discussion</a:t>
            </a:r>
            <a:r>
              <a:rPr lang="en-US" dirty="0" smtClean="0"/>
              <a:t/>
            </a:r>
            <a:br>
              <a:rPr lang="en-US" dirty="0" smtClean="0"/>
            </a:br>
            <a:endParaRPr lang="ar-IQ" dirty="0"/>
          </a:p>
        </p:txBody>
      </p:sp>
      <p:pic>
        <p:nvPicPr>
          <p:cNvPr id="5" name="صورة 4"/>
          <p:cNvPicPr>
            <a:picLocks noChangeAspect="1"/>
          </p:cNvPicPr>
          <p:nvPr/>
        </p:nvPicPr>
        <p:blipFill rotWithShape="1">
          <a:blip r:embed="rId2" cstate="print">
            <a:extLst>
              <a:ext uri="{28A0092B-C50C-407E-A947-70E740481C1C}">
                <a14:useLocalDpi xmlns:a14="http://schemas.microsoft.com/office/drawing/2010/main" val="0"/>
              </a:ext>
            </a:extLst>
          </a:blip>
          <a:srcRect t="8121" b="6191"/>
          <a:stretch/>
        </p:blipFill>
        <p:spPr>
          <a:xfrm>
            <a:off x="7524328" y="121921"/>
            <a:ext cx="1619672" cy="1434872"/>
          </a:xfrm>
          <a:prstGeom prst="rect">
            <a:avLst/>
          </a:prstGeom>
        </p:spPr>
      </p:pic>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313157" cy="1368151"/>
          </a:xfrm>
          <a:prstGeom prst="rect">
            <a:avLst/>
          </a:prstGeom>
        </p:spPr>
      </p:pic>
    </p:spTree>
    <p:extLst>
      <p:ext uri="{BB962C8B-B14F-4D97-AF65-F5344CB8AC3E}">
        <p14:creationId xmlns:p14="http://schemas.microsoft.com/office/powerpoint/2010/main" val="2349376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600200"/>
            <a:ext cx="8382000" cy="4925144"/>
          </a:xfrm>
        </p:spPr>
        <p:txBody>
          <a:bodyPr>
            <a:normAutofit fontScale="92500" lnSpcReduction="20000"/>
          </a:bodyPr>
          <a:lstStyle/>
          <a:p>
            <a:pPr marL="0" indent="0" algn="l">
              <a:buNone/>
            </a:pPr>
            <a:r>
              <a:rPr lang="en-US" sz="3500" dirty="0"/>
              <a:t>While the results of the questionnaire during the second stage students were that 89.08% believe that this system can increase their concentration</a:t>
            </a:r>
          </a:p>
          <a:p>
            <a:pPr marL="0" indent="0" algn="l">
              <a:buNone/>
            </a:pPr>
            <a:r>
              <a:rPr lang="en-US" sz="3500" dirty="0"/>
              <a:t>And 12.92% do not expect their concentration to increase</a:t>
            </a:r>
            <a:r>
              <a:rPr lang="ar-IQ" sz="3500" dirty="0"/>
              <a:t>. </a:t>
            </a:r>
            <a:endParaRPr lang="en-US" sz="3500" dirty="0"/>
          </a:p>
          <a:p>
            <a:pPr marL="0" indent="0" algn="l">
              <a:buNone/>
            </a:pPr>
            <a:r>
              <a:rPr lang="en-US" sz="3500" dirty="0"/>
              <a:t>Through the results of the research among the students of the first stage, it was found that 37.74% agreed that this system should not be applied in their stage</a:t>
            </a:r>
            <a:r>
              <a:rPr lang="ar-IQ" sz="3500" dirty="0"/>
              <a:t>.</a:t>
            </a:r>
            <a:endParaRPr lang="en-US" sz="3500" dirty="0"/>
          </a:p>
          <a:p>
            <a:pPr marL="0" indent="0" algn="l">
              <a:buNone/>
            </a:pPr>
            <a:r>
              <a:rPr lang="en-US" sz="3500" dirty="0"/>
              <a:t>And 62.26% do not agree with the idea of ​​not applying this system</a:t>
            </a:r>
          </a:p>
          <a:p>
            <a:endParaRPr lang="ar-IQ" dirty="0"/>
          </a:p>
        </p:txBody>
      </p:sp>
      <p:sp>
        <p:nvSpPr>
          <p:cNvPr id="4" name="عنوان 1"/>
          <p:cNvSpPr txBox="1">
            <a:spLocks/>
          </p:cNvSpPr>
          <p:nvPr/>
        </p:nvSpPr>
        <p:spPr>
          <a:xfrm>
            <a:off x="609600" y="427038"/>
            <a:ext cx="8229600" cy="1143000"/>
          </a:xfrm>
          <a:prstGeom prst="rect">
            <a:avLst/>
          </a:prstGeom>
        </p:spPr>
        <p:txBody>
          <a:bodyPr vert="horz" lIns="91440" tIns="45720" rIns="91440" bIns="45720" rtlCol="1" anchor="ctr">
            <a:normAutofit fontScale="90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b="1" dirty="0" smtClean="0"/>
              <a:t>Discussion</a:t>
            </a:r>
            <a:r>
              <a:rPr lang="en-US" dirty="0" smtClean="0"/>
              <a:t/>
            </a:r>
            <a:br>
              <a:rPr lang="en-US" dirty="0" smtClean="0"/>
            </a:br>
            <a:endParaRPr lang="ar-IQ" dirty="0"/>
          </a:p>
        </p:txBody>
      </p:sp>
      <p:pic>
        <p:nvPicPr>
          <p:cNvPr id="5" name="صورة 4"/>
          <p:cNvPicPr>
            <a:picLocks noChangeAspect="1"/>
          </p:cNvPicPr>
          <p:nvPr/>
        </p:nvPicPr>
        <p:blipFill rotWithShape="1">
          <a:blip r:embed="rId2" cstate="print">
            <a:extLst>
              <a:ext uri="{28A0092B-C50C-407E-A947-70E740481C1C}">
                <a14:useLocalDpi xmlns:a14="http://schemas.microsoft.com/office/drawing/2010/main" val="0"/>
              </a:ext>
            </a:extLst>
          </a:blip>
          <a:srcRect t="8121" b="6191"/>
          <a:stretch/>
        </p:blipFill>
        <p:spPr>
          <a:xfrm>
            <a:off x="7524328" y="121921"/>
            <a:ext cx="1619672" cy="1434872"/>
          </a:xfrm>
          <a:prstGeom prst="rect">
            <a:avLst/>
          </a:prstGeom>
        </p:spPr>
      </p:pic>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313157" cy="1368151"/>
          </a:xfrm>
          <a:prstGeom prst="rect">
            <a:avLst/>
          </a:prstGeom>
        </p:spPr>
      </p:pic>
    </p:spTree>
    <p:extLst>
      <p:ext uri="{BB962C8B-B14F-4D97-AF65-F5344CB8AC3E}">
        <p14:creationId xmlns:p14="http://schemas.microsoft.com/office/powerpoint/2010/main" val="439631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Autofit/>
          </a:bodyPr>
          <a:lstStyle/>
          <a:p>
            <a:pPr marL="0" indent="0" algn="l">
              <a:buNone/>
            </a:pPr>
            <a:r>
              <a:rPr lang="en-US" dirty="0"/>
              <a:t>As for the effect of the TBL system on increasing the concentration of students in their studies, 81% see this, which is a similar percentage to their peers at Amman University College of Medicine, where the percentage was 88%</a:t>
            </a:r>
            <a:r>
              <a:rPr lang="ar-IQ" dirty="0"/>
              <a:t>. </a:t>
            </a:r>
            <a:endParaRPr lang="en-US" dirty="0"/>
          </a:p>
          <a:p>
            <a:pPr marL="0" indent="0" algn="l">
              <a:buNone/>
            </a:pPr>
            <a:r>
              <a:rPr lang="en-US" dirty="0"/>
              <a:t>Through the results, it was found that most of the students believe that the TBL system was beneficial for them and in increasing their concentration in their studies</a:t>
            </a:r>
            <a:endParaRPr lang="ar-IQ" dirty="0"/>
          </a:p>
        </p:txBody>
      </p:sp>
      <p:sp>
        <p:nvSpPr>
          <p:cNvPr id="4" name="عنوان 1"/>
          <p:cNvSpPr txBox="1">
            <a:spLocks/>
          </p:cNvSpPr>
          <p:nvPr/>
        </p:nvSpPr>
        <p:spPr>
          <a:xfrm>
            <a:off x="609600" y="427038"/>
            <a:ext cx="8229600" cy="1143000"/>
          </a:xfrm>
          <a:prstGeom prst="rect">
            <a:avLst/>
          </a:prstGeom>
        </p:spPr>
        <p:txBody>
          <a:bodyPr vert="horz" lIns="91440" tIns="45720" rIns="91440" bIns="45720" rtlCol="1" anchor="ctr">
            <a:normAutofit fontScale="90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b="1" dirty="0" smtClean="0"/>
              <a:t>Discussion</a:t>
            </a:r>
            <a:r>
              <a:rPr lang="en-US" dirty="0" smtClean="0"/>
              <a:t/>
            </a:r>
            <a:br>
              <a:rPr lang="en-US" dirty="0" smtClean="0"/>
            </a:br>
            <a:endParaRPr lang="ar-IQ" dirty="0"/>
          </a:p>
        </p:txBody>
      </p:sp>
      <p:pic>
        <p:nvPicPr>
          <p:cNvPr id="5" name="صورة 4"/>
          <p:cNvPicPr>
            <a:picLocks noChangeAspect="1"/>
          </p:cNvPicPr>
          <p:nvPr/>
        </p:nvPicPr>
        <p:blipFill rotWithShape="1">
          <a:blip r:embed="rId2" cstate="print">
            <a:extLst>
              <a:ext uri="{28A0092B-C50C-407E-A947-70E740481C1C}">
                <a14:useLocalDpi xmlns:a14="http://schemas.microsoft.com/office/drawing/2010/main" val="0"/>
              </a:ext>
            </a:extLst>
          </a:blip>
          <a:srcRect t="8121" b="6191"/>
          <a:stretch/>
        </p:blipFill>
        <p:spPr>
          <a:xfrm>
            <a:off x="7524328" y="121921"/>
            <a:ext cx="1619672" cy="1434872"/>
          </a:xfrm>
          <a:prstGeom prst="rect">
            <a:avLst/>
          </a:prstGeom>
        </p:spPr>
      </p:pic>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313157" cy="1368151"/>
          </a:xfrm>
          <a:prstGeom prst="rect">
            <a:avLst/>
          </a:prstGeom>
        </p:spPr>
      </p:pic>
    </p:spTree>
    <p:extLst>
      <p:ext uri="{BB962C8B-B14F-4D97-AF65-F5344CB8AC3E}">
        <p14:creationId xmlns:p14="http://schemas.microsoft.com/office/powerpoint/2010/main" val="2066750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548680"/>
            <a:ext cx="8229600" cy="1143000"/>
          </a:xfrm>
        </p:spPr>
        <p:txBody>
          <a:bodyPr>
            <a:normAutofit/>
          </a:bodyPr>
          <a:lstStyle/>
          <a:p>
            <a:r>
              <a:rPr lang="en-US" sz="4000" b="1" dirty="0" smtClean="0"/>
              <a:t>Conclusion</a:t>
            </a:r>
            <a:endParaRPr lang="ar-IQ" sz="4000" dirty="0"/>
          </a:p>
        </p:txBody>
      </p:sp>
      <p:sp>
        <p:nvSpPr>
          <p:cNvPr id="3" name="عنصر نائب للمحتوى 2"/>
          <p:cNvSpPr>
            <a:spLocks noGrp="1"/>
          </p:cNvSpPr>
          <p:nvPr>
            <p:ph idx="1"/>
          </p:nvPr>
        </p:nvSpPr>
        <p:spPr>
          <a:xfrm>
            <a:off x="251520" y="1700808"/>
            <a:ext cx="8686800" cy="4857403"/>
          </a:xfrm>
        </p:spPr>
        <p:txBody>
          <a:bodyPr>
            <a:noAutofit/>
          </a:bodyPr>
          <a:lstStyle/>
          <a:p>
            <a:pPr marL="0" indent="0" algn="l" rtl="0">
              <a:buNone/>
            </a:pPr>
            <a:r>
              <a:rPr lang="en-US" dirty="0" smtClean="0"/>
              <a:t>1-Team-based </a:t>
            </a:r>
            <a:r>
              <a:rPr lang="en-US" dirty="0"/>
              <a:t>learning is a very successful experience in our college, Nineveh University, College of Medicine because of its positive effect on scientific and academic level of our students.</a:t>
            </a:r>
          </a:p>
          <a:p>
            <a:pPr marL="0" indent="0" algn="l" rtl="0">
              <a:buNone/>
            </a:pPr>
            <a:r>
              <a:rPr lang="en-US" dirty="0"/>
              <a:t>2-Team-based learning helps in development of students' skills and their ability to discuss medical problems with high efficiency and add a spirit of cooperation and competition between them</a:t>
            </a:r>
            <a:r>
              <a:rPr lang="en-US" dirty="0" smtClean="0"/>
              <a:t>.</a:t>
            </a:r>
            <a:endParaRPr lang="en-US" dirty="0"/>
          </a:p>
        </p:txBody>
      </p:sp>
      <p:pic>
        <p:nvPicPr>
          <p:cNvPr id="4" name="صورة 3"/>
          <p:cNvPicPr>
            <a:picLocks noChangeAspect="1"/>
          </p:cNvPicPr>
          <p:nvPr/>
        </p:nvPicPr>
        <p:blipFill rotWithShape="1">
          <a:blip r:embed="rId2" cstate="print">
            <a:extLst>
              <a:ext uri="{28A0092B-C50C-407E-A947-70E740481C1C}">
                <a14:useLocalDpi xmlns:a14="http://schemas.microsoft.com/office/drawing/2010/main" val="0"/>
              </a:ext>
            </a:extLst>
          </a:blip>
          <a:srcRect t="8121" b="6191"/>
          <a:stretch/>
        </p:blipFill>
        <p:spPr>
          <a:xfrm>
            <a:off x="7524328" y="121921"/>
            <a:ext cx="1619672" cy="1434872"/>
          </a:xfrm>
          <a:prstGeom prst="rect">
            <a:avLst/>
          </a:prstGeo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313157" cy="1368151"/>
          </a:xfrm>
          <a:prstGeom prst="rect">
            <a:avLst/>
          </a:prstGeom>
        </p:spPr>
      </p:pic>
    </p:spTree>
    <p:extLst>
      <p:ext uri="{BB962C8B-B14F-4D97-AF65-F5344CB8AC3E}">
        <p14:creationId xmlns:p14="http://schemas.microsoft.com/office/powerpoint/2010/main" val="2270817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l">
              <a:buNone/>
            </a:pPr>
            <a:r>
              <a:rPr lang="en-US" dirty="0" smtClean="0"/>
              <a:t>3- Team-based learning contributes to giving students an opportunity to express their opinions through free and open discussions and getting rid of pressure</a:t>
            </a:r>
          </a:p>
          <a:p>
            <a:pPr marL="0" indent="0" algn="l">
              <a:buNone/>
            </a:pPr>
            <a:r>
              <a:rPr lang="en-US" dirty="0" smtClean="0"/>
              <a:t>4-Team-based learning enhances students' memory and ease of remembering scientific material, and improves studying and answering in exams.</a:t>
            </a:r>
          </a:p>
          <a:p>
            <a:pPr marL="0" indent="0" algn="l">
              <a:buNone/>
            </a:pPr>
            <a:endParaRPr lang="ar-IQ" dirty="0"/>
          </a:p>
        </p:txBody>
      </p:sp>
      <p:sp>
        <p:nvSpPr>
          <p:cNvPr id="4" name="عنوان 1"/>
          <p:cNvSpPr>
            <a:spLocks noGrp="1"/>
          </p:cNvSpPr>
          <p:nvPr>
            <p:ph type="title"/>
          </p:nvPr>
        </p:nvSpPr>
        <p:spPr>
          <a:xfrm>
            <a:off x="323528" y="548680"/>
            <a:ext cx="8229600" cy="1143000"/>
          </a:xfrm>
        </p:spPr>
        <p:txBody>
          <a:bodyPr>
            <a:normAutofit/>
          </a:bodyPr>
          <a:lstStyle/>
          <a:p>
            <a:r>
              <a:rPr lang="en-US" sz="4000" b="1" dirty="0" smtClean="0"/>
              <a:t>Conclusion</a:t>
            </a:r>
            <a:endParaRPr lang="ar-IQ" sz="4000" dirty="0"/>
          </a:p>
        </p:txBody>
      </p:sp>
      <p:pic>
        <p:nvPicPr>
          <p:cNvPr id="5" name="صورة 4"/>
          <p:cNvPicPr>
            <a:picLocks noChangeAspect="1"/>
          </p:cNvPicPr>
          <p:nvPr/>
        </p:nvPicPr>
        <p:blipFill rotWithShape="1">
          <a:blip r:embed="rId2" cstate="print">
            <a:extLst>
              <a:ext uri="{28A0092B-C50C-407E-A947-70E740481C1C}">
                <a14:useLocalDpi xmlns:a14="http://schemas.microsoft.com/office/drawing/2010/main" val="0"/>
              </a:ext>
            </a:extLst>
          </a:blip>
          <a:srcRect t="8121" b="6191"/>
          <a:stretch/>
        </p:blipFill>
        <p:spPr>
          <a:xfrm>
            <a:off x="7524328" y="121921"/>
            <a:ext cx="1619672" cy="1434872"/>
          </a:xfrm>
          <a:prstGeom prst="rect">
            <a:avLst/>
          </a:prstGeom>
        </p:spPr>
      </p:pic>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313157" cy="1368151"/>
          </a:xfrm>
          <a:prstGeom prst="rect">
            <a:avLst/>
          </a:prstGeom>
        </p:spPr>
      </p:pic>
    </p:spTree>
    <p:extLst>
      <p:ext uri="{BB962C8B-B14F-4D97-AF65-F5344CB8AC3E}">
        <p14:creationId xmlns:p14="http://schemas.microsoft.com/office/powerpoint/2010/main" val="301720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916832"/>
            <a:ext cx="8229600" cy="4525963"/>
          </a:xfrm>
        </p:spPr>
        <p:txBody>
          <a:bodyPr/>
          <a:lstStyle/>
          <a:p>
            <a:pPr marL="0" indent="0" algn="l" rtl="0">
              <a:buNone/>
            </a:pPr>
            <a:r>
              <a:rPr lang="en-US" dirty="0" smtClean="0"/>
              <a:t>5-Team-based learning works to transfer information to a higher level that reaches students' participation in educational curricula committees.</a:t>
            </a:r>
          </a:p>
          <a:p>
            <a:endParaRPr lang="ar-IQ" dirty="0" smtClean="0"/>
          </a:p>
          <a:p>
            <a:endParaRPr lang="ar-IQ" dirty="0"/>
          </a:p>
        </p:txBody>
      </p:sp>
      <p:sp>
        <p:nvSpPr>
          <p:cNvPr id="4" name="عنوان 1"/>
          <p:cNvSpPr txBox="1">
            <a:spLocks/>
          </p:cNvSpPr>
          <p:nvPr/>
        </p:nvSpPr>
        <p:spPr>
          <a:xfrm>
            <a:off x="323528" y="548680"/>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4000" b="1" dirty="0" smtClean="0"/>
              <a:t>Conclusion</a:t>
            </a:r>
            <a:endParaRPr lang="ar-IQ" sz="4000" dirty="0"/>
          </a:p>
        </p:txBody>
      </p:sp>
      <p:pic>
        <p:nvPicPr>
          <p:cNvPr id="5" name="صورة 4"/>
          <p:cNvPicPr>
            <a:picLocks noChangeAspect="1"/>
          </p:cNvPicPr>
          <p:nvPr/>
        </p:nvPicPr>
        <p:blipFill rotWithShape="1">
          <a:blip r:embed="rId2" cstate="print">
            <a:extLst>
              <a:ext uri="{28A0092B-C50C-407E-A947-70E740481C1C}">
                <a14:useLocalDpi xmlns:a14="http://schemas.microsoft.com/office/drawing/2010/main" val="0"/>
              </a:ext>
            </a:extLst>
          </a:blip>
          <a:srcRect t="8121" b="6191"/>
          <a:stretch/>
        </p:blipFill>
        <p:spPr>
          <a:xfrm>
            <a:off x="7524328" y="121921"/>
            <a:ext cx="1619672" cy="1434872"/>
          </a:xfrm>
          <a:prstGeom prst="rect">
            <a:avLst/>
          </a:prstGeom>
        </p:spPr>
      </p:pic>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313157" cy="1368151"/>
          </a:xfrm>
          <a:prstGeom prst="rect">
            <a:avLst/>
          </a:prstGeom>
        </p:spPr>
      </p:pic>
    </p:spTree>
    <p:extLst>
      <p:ext uri="{BB962C8B-B14F-4D97-AF65-F5344CB8AC3E}">
        <p14:creationId xmlns:p14="http://schemas.microsoft.com/office/powerpoint/2010/main" val="894319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2636912"/>
            <a:ext cx="8229600" cy="3528392"/>
          </a:xfrm>
        </p:spPr>
        <p:txBody>
          <a:bodyPr/>
          <a:lstStyle/>
          <a:p>
            <a:pPr marL="0" indent="0" algn="ctr">
              <a:buNone/>
            </a:pPr>
            <a:r>
              <a:rPr lang="en-US" sz="4000" b="1" dirty="0"/>
              <a:t>Atitudes Of Students Towards Applications Of Team Based Learning On Medical Students</a:t>
            </a:r>
            <a:endParaRPr lang="en-US" sz="4000" dirty="0"/>
          </a:p>
          <a:p>
            <a:pPr marL="0" indent="0" algn="ctr">
              <a:buNone/>
            </a:pPr>
            <a:endParaRPr lang="ar-IQ"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7736" y="0"/>
            <a:ext cx="2376264" cy="2456740"/>
          </a:xfrm>
          <a:prstGeom prst="rect">
            <a:avLst/>
          </a:prstGeo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52" y="188640"/>
            <a:ext cx="1872208" cy="1950615"/>
          </a:xfrm>
          <a:prstGeom prst="rect">
            <a:avLst/>
          </a:prstGeom>
        </p:spPr>
      </p:pic>
    </p:spTree>
    <p:extLst>
      <p:ext uri="{BB962C8B-B14F-4D97-AF65-F5344CB8AC3E}">
        <p14:creationId xmlns:p14="http://schemas.microsoft.com/office/powerpoint/2010/main" val="3144141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Recommendation</a:t>
            </a:r>
            <a:r>
              <a:rPr lang="en-US" dirty="0"/>
              <a:t/>
            </a:r>
            <a:br>
              <a:rPr lang="en-US" dirty="0"/>
            </a:br>
            <a:endParaRPr lang="ar-IQ" dirty="0"/>
          </a:p>
        </p:txBody>
      </p:sp>
      <p:sp>
        <p:nvSpPr>
          <p:cNvPr id="3" name="عنصر نائب للمحتوى 2"/>
          <p:cNvSpPr>
            <a:spLocks noGrp="1"/>
          </p:cNvSpPr>
          <p:nvPr>
            <p:ph idx="1"/>
          </p:nvPr>
        </p:nvSpPr>
        <p:spPr>
          <a:xfrm>
            <a:off x="251520" y="1600200"/>
            <a:ext cx="8892480" cy="4525963"/>
          </a:xfrm>
        </p:spPr>
        <p:txBody>
          <a:bodyPr>
            <a:noAutofit/>
          </a:bodyPr>
          <a:lstStyle/>
          <a:p>
            <a:pPr marL="0" indent="0" algn="l" rtl="0">
              <a:buNone/>
            </a:pPr>
            <a:r>
              <a:rPr lang="en-US" sz="2600" dirty="0"/>
              <a:t>1. Team-based learning needs to be applied to a larger number of students and to include all basic stages of medical college .</a:t>
            </a:r>
          </a:p>
          <a:p>
            <a:pPr marL="0" indent="0" algn="l" rtl="0">
              <a:buNone/>
            </a:pPr>
            <a:r>
              <a:rPr lang="en-US" sz="2600" dirty="0"/>
              <a:t> 2. Adopting a system of face-to-face discussion between one group and with the teacher of the subject.</a:t>
            </a:r>
          </a:p>
          <a:p>
            <a:pPr marL="0" indent="0" algn="l" rtl="0">
              <a:buNone/>
            </a:pPr>
            <a:r>
              <a:rPr lang="en-US" sz="2600" dirty="0"/>
              <a:t> 3. Adopting the small group system and providing appropriate halls.</a:t>
            </a:r>
          </a:p>
          <a:p>
            <a:pPr marL="0" indent="0" algn="l" rtl="0">
              <a:buNone/>
            </a:pPr>
            <a:r>
              <a:rPr lang="en-US" sz="2600" dirty="0"/>
              <a:t> 4. Presenting solutions to students after completing the team-based learning tests to take advantage of their mistakes and develop their skills.</a:t>
            </a:r>
          </a:p>
          <a:p>
            <a:pPr marL="0" indent="0" algn="l" rtl="0">
              <a:buNone/>
            </a:pPr>
            <a:r>
              <a:rPr lang="en-US" sz="2600" dirty="0"/>
              <a:t> 5. Involving all students in their group discussion.</a:t>
            </a:r>
          </a:p>
          <a:p>
            <a:pPr marL="0" indent="0" algn="l" rtl="0">
              <a:buNone/>
            </a:pPr>
            <a:r>
              <a:rPr lang="en-US" sz="2600" dirty="0"/>
              <a:t> 6. Increasing the time for discussions and supporting free and open discussion among students.</a:t>
            </a:r>
          </a:p>
          <a:p>
            <a:pPr marL="0" indent="0" algn="l">
              <a:buNone/>
            </a:pPr>
            <a:endParaRPr lang="ar-IQ" sz="2600" dirty="0"/>
          </a:p>
        </p:txBody>
      </p:sp>
      <p:pic>
        <p:nvPicPr>
          <p:cNvPr id="4" name="صورة 3"/>
          <p:cNvPicPr>
            <a:picLocks noChangeAspect="1"/>
          </p:cNvPicPr>
          <p:nvPr/>
        </p:nvPicPr>
        <p:blipFill rotWithShape="1">
          <a:blip r:embed="rId2" cstate="print">
            <a:extLst>
              <a:ext uri="{28A0092B-C50C-407E-A947-70E740481C1C}">
                <a14:useLocalDpi xmlns:a14="http://schemas.microsoft.com/office/drawing/2010/main" val="0"/>
              </a:ext>
            </a:extLst>
          </a:blip>
          <a:srcRect t="8121" b="6191"/>
          <a:stretch/>
        </p:blipFill>
        <p:spPr>
          <a:xfrm>
            <a:off x="7524328" y="121921"/>
            <a:ext cx="1619672" cy="1434872"/>
          </a:xfrm>
          <a:prstGeom prst="rect">
            <a:avLst/>
          </a:prstGeo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313157" cy="1368151"/>
          </a:xfrm>
          <a:prstGeom prst="rect">
            <a:avLst/>
          </a:prstGeom>
        </p:spPr>
      </p:pic>
    </p:spTree>
    <p:extLst>
      <p:ext uri="{BB962C8B-B14F-4D97-AF65-F5344CB8AC3E}">
        <p14:creationId xmlns:p14="http://schemas.microsoft.com/office/powerpoint/2010/main" val="1051762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16632"/>
            <a:ext cx="8496943" cy="6560021"/>
          </a:xfrm>
          <a:prstGeom prst="rect">
            <a:avLst/>
          </a:prstGeom>
        </p:spPr>
      </p:pic>
      <p:pic>
        <p:nvPicPr>
          <p:cNvPr id="5" name="صورة 4"/>
          <p:cNvPicPr>
            <a:picLocks noChangeAspect="1"/>
          </p:cNvPicPr>
          <p:nvPr/>
        </p:nvPicPr>
        <p:blipFill rotWithShape="1">
          <a:blip r:embed="rId3" cstate="print">
            <a:extLst>
              <a:ext uri="{28A0092B-C50C-407E-A947-70E740481C1C}">
                <a14:useLocalDpi xmlns:a14="http://schemas.microsoft.com/office/drawing/2010/main" val="0"/>
              </a:ext>
            </a:extLst>
          </a:blip>
          <a:srcRect t="8121" b="6191"/>
          <a:stretch/>
        </p:blipFill>
        <p:spPr>
          <a:xfrm>
            <a:off x="6732240" y="121920"/>
            <a:ext cx="2411760" cy="2136585"/>
          </a:xfrm>
          <a:prstGeom prst="rect">
            <a:avLst/>
          </a:prstGeom>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267744" cy="2362715"/>
          </a:xfrm>
          <a:prstGeom prst="rect">
            <a:avLst/>
          </a:prstGeom>
        </p:spPr>
      </p:pic>
    </p:spTree>
    <p:extLst>
      <p:ext uri="{BB962C8B-B14F-4D97-AF65-F5344CB8AC3E}">
        <p14:creationId xmlns:p14="http://schemas.microsoft.com/office/powerpoint/2010/main" val="2054278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9552" y="1785874"/>
            <a:ext cx="8229600" cy="4525963"/>
          </a:xfrm>
        </p:spPr>
        <p:txBody>
          <a:bodyPr>
            <a:normAutofit/>
          </a:bodyPr>
          <a:lstStyle/>
          <a:p>
            <a:pPr marL="0" indent="0" algn="l" rtl="0">
              <a:buNone/>
            </a:pPr>
            <a:r>
              <a:rPr lang="en-US" b="1" dirty="0"/>
              <a:t>Supervised By:-</a:t>
            </a:r>
            <a:endParaRPr lang="en-US" dirty="0"/>
          </a:p>
          <a:p>
            <a:pPr marL="0" indent="0" algn="l" rtl="0">
              <a:buNone/>
            </a:pPr>
            <a:r>
              <a:rPr lang="en-US" dirty="0"/>
              <a:t>Dr. Huda </a:t>
            </a:r>
            <a:r>
              <a:rPr lang="en-US" dirty="0" smtClean="0"/>
              <a:t>Abbas&amp;Dr. Ehsan mahmood</a:t>
            </a:r>
          </a:p>
          <a:p>
            <a:pPr marL="0" indent="0" algn="l" rtl="0">
              <a:buNone/>
            </a:pPr>
            <a:r>
              <a:rPr lang="en-US" b="1" dirty="0"/>
              <a:t>Presented By:-</a:t>
            </a:r>
            <a:endParaRPr lang="en-US" dirty="0"/>
          </a:p>
          <a:p>
            <a:pPr marL="0" indent="0" algn="l" rtl="0">
              <a:buNone/>
            </a:pPr>
            <a:r>
              <a:rPr lang="en-US" sz="2400" dirty="0"/>
              <a:t>RANIA MAHMOUD ALI</a:t>
            </a:r>
          </a:p>
          <a:p>
            <a:pPr marL="0" indent="0" algn="l" rtl="0">
              <a:buNone/>
            </a:pPr>
            <a:r>
              <a:rPr lang="en-US" sz="2400" dirty="0"/>
              <a:t>NOOR SALIM HASAN</a:t>
            </a:r>
          </a:p>
          <a:p>
            <a:pPr marL="0" indent="0" algn="l" rtl="0">
              <a:buNone/>
            </a:pPr>
            <a:r>
              <a:rPr lang="en-US" sz="2400" dirty="0"/>
              <a:t>MAYSAM AHMED HUSSIEN</a:t>
            </a:r>
          </a:p>
          <a:p>
            <a:pPr marL="0" indent="0" algn="l" rtl="0">
              <a:buNone/>
            </a:pPr>
            <a:r>
              <a:rPr lang="en-US" sz="2400" dirty="0"/>
              <a:t>AFRAH ABDUL QADER</a:t>
            </a:r>
          </a:p>
          <a:p>
            <a:pPr marL="0" indent="0" algn="l" rtl="0">
              <a:buNone/>
            </a:pPr>
            <a:r>
              <a:rPr lang="en-US" sz="2400" dirty="0"/>
              <a:t>AHMED BASSAM AHMED</a:t>
            </a:r>
          </a:p>
          <a:p>
            <a:pPr marL="0" indent="0" algn="l">
              <a:buNone/>
            </a:pPr>
            <a:r>
              <a:rPr lang="en-US" sz="2400" dirty="0"/>
              <a:t>RAED TAHA SALIH</a:t>
            </a:r>
            <a:endParaRPr lang="en-US" sz="2400" dirty="0" smtClean="0"/>
          </a:p>
          <a:p>
            <a:pPr marL="0" indent="0" algn="l" rtl="0">
              <a:buNone/>
            </a:pPr>
            <a:endParaRPr lang="en-US"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0"/>
            <a:ext cx="1763688" cy="1823418"/>
          </a:xfrm>
          <a:prstGeom prst="rect">
            <a:avLst/>
          </a:prstGeo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52" y="188641"/>
            <a:ext cx="1313157" cy="1368151"/>
          </a:xfrm>
          <a:prstGeom prst="rect">
            <a:avLst/>
          </a:prstGeom>
        </p:spPr>
      </p:pic>
      <p:pic>
        <p:nvPicPr>
          <p:cNvPr id="6" name="صورة 5"/>
          <p:cNvPicPr>
            <a:picLocks noChangeAspect="1"/>
          </p:cNvPicPr>
          <p:nvPr/>
        </p:nvPicPr>
        <p:blipFill rotWithShape="1">
          <a:blip r:embed="rId4" cstate="print">
            <a:extLst>
              <a:ext uri="{28A0092B-C50C-407E-A947-70E740481C1C}">
                <a14:useLocalDpi xmlns:a14="http://schemas.microsoft.com/office/drawing/2010/main" val="0"/>
              </a:ext>
            </a:extLst>
          </a:blip>
          <a:srcRect b="14644"/>
          <a:stretch/>
        </p:blipFill>
        <p:spPr>
          <a:xfrm>
            <a:off x="4395976" y="2994686"/>
            <a:ext cx="1208733" cy="1834182"/>
          </a:xfrm>
          <a:prstGeom prst="rect">
            <a:avLst/>
          </a:prstGeom>
        </p:spPr>
      </p:pic>
      <p:pic>
        <p:nvPicPr>
          <p:cNvPr id="7" name="صورة 6"/>
          <p:cNvPicPr>
            <a:picLocks noChangeAspect="1"/>
          </p:cNvPicPr>
          <p:nvPr/>
        </p:nvPicPr>
        <p:blipFill rotWithShape="1">
          <a:blip r:embed="rId5" cstate="print">
            <a:extLst>
              <a:ext uri="{28A0092B-C50C-407E-A947-70E740481C1C}">
                <a14:useLocalDpi xmlns:a14="http://schemas.microsoft.com/office/drawing/2010/main" val="0"/>
              </a:ext>
            </a:extLst>
          </a:blip>
          <a:srcRect t="19285" b="27092"/>
          <a:stretch/>
        </p:blipFill>
        <p:spPr>
          <a:xfrm>
            <a:off x="5770532" y="3098194"/>
            <a:ext cx="1682458" cy="1559787"/>
          </a:xfrm>
          <a:prstGeom prst="rect">
            <a:avLst/>
          </a:prstGeom>
        </p:spPr>
      </p:pic>
      <p:pic>
        <p:nvPicPr>
          <p:cNvPr id="8" name="صورة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0207" y="3028671"/>
            <a:ext cx="1230265" cy="1951888"/>
          </a:xfrm>
          <a:prstGeom prst="rect">
            <a:avLst/>
          </a:prstGeom>
        </p:spPr>
      </p:pic>
      <p:pic>
        <p:nvPicPr>
          <p:cNvPr id="9" name="صورة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378" y="4828868"/>
            <a:ext cx="1295559" cy="1931977"/>
          </a:xfrm>
          <a:prstGeom prst="rect">
            <a:avLst/>
          </a:prstGeom>
        </p:spPr>
      </p:pic>
      <p:pic>
        <p:nvPicPr>
          <p:cNvPr id="10" name="صورة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76029" y="4828868"/>
            <a:ext cx="2121886" cy="1868255"/>
          </a:xfrm>
          <a:prstGeom prst="rect">
            <a:avLst/>
          </a:prstGeom>
        </p:spPr>
      </p:pic>
      <p:pic>
        <p:nvPicPr>
          <p:cNvPr id="11" name="صورة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2990" y="4828868"/>
            <a:ext cx="1493603" cy="1868829"/>
          </a:xfrm>
          <a:prstGeom prst="rect">
            <a:avLst/>
          </a:prstGeom>
        </p:spPr>
      </p:pic>
    </p:spTree>
    <p:extLst>
      <p:ext uri="{BB962C8B-B14F-4D97-AF65-F5344CB8AC3E}">
        <p14:creationId xmlns:p14="http://schemas.microsoft.com/office/powerpoint/2010/main" val="472864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000" b="1" dirty="0"/>
              <a:t>Introduction</a:t>
            </a:r>
            <a:endParaRPr lang="ar-IQ" sz="4000" dirty="0"/>
          </a:p>
        </p:txBody>
      </p:sp>
      <p:pic>
        <p:nvPicPr>
          <p:cNvPr id="4"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0"/>
            <a:ext cx="1763688" cy="1823418"/>
          </a:xfrm>
          <a:prstGeom prst="rect">
            <a:avLst/>
          </a:prstGeom>
        </p:spPr>
      </p:pic>
      <p:sp>
        <p:nvSpPr>
          <p:cNvPr id="6" name="عنصر نائب للمحتوى 5"/>
          <p:cNvSpPr>
            <a:spLocks noGrp="1"/>
          </p:cNvSpPr>
          <p:nvPr>
            <p:ph idx="1"/>
          </p:nvPr>
        </p:nvSpPr>
        <p:spPr/>
        <p:txBody>
          <a:bodyPr>
            <a:noAutofit/>
          </a:bodyPr>
          <a:lstStyle/>
          <a:p>
            <a:pPr marL="0" indent="0" algn="l">
              <a:buNone/>
            </a:pPr>
            <a:r>
              <a:rPr lang="en-US" dirty="0"/>
              <a:t>nowdays, with the rapid development of life in all fields, medical education has also developed and many alternative and better methods have emerged than the traditional method (spoon feeding). Among the most important modern methods in medical education are</a:t>
            </a:r>
            <a:r>
              <a:rPr lang="en-US" b="1" dirty="0"/>
              <a:t>:Outcome-based education,Independent learning and study skills,Problem-based learning ,Team-based learning ,Integrated learning and Interprofessional </a:t>
            </a:r>
            <a:r>
              <a:rPr lang="en-US" b="1" dirty="0" smtClean="0"/>
              <a:t>education</a:t>
            </a:r>
            <a:endParaRPr lang="en-US" dirty="0"/>
          </a:p>
        </p:txBody>
      </p:sp>
      <p:pic>
        <p:nvPicPr>
          <p:cNvPr id="7" name="صورة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52" y="188641"/>
            <a:ext cx="1313157" cy="1368151"/>
          </a:xfrm>
          <a:prstGeom prst="rect">
            <a:avLst/>
          </a:prstGeom>
        </p:spPr>
      </p:pic>
    </p:spTree>
    <p:extLst>
      <p:ext uri="{BB962C8B-B14F-4D97-AF65-F5344CB8AC3E}">
        <p14:creationId xmlns:p14="http://schemas.microsoft.com/office/powerpoint/2010/main" val="2199343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000" b="1" dirty="0" smtClean="0"/>
              <a:t>Introduction</a:t>
            </a:r>
            <a:endParaRPr lang="ar-IQ" sz="4000" dirty="0"/>
          </a:p>
        </p:txBody>
      </p:sp>
      <p:sp>
        <p:nvSpPr>
          <p:cNvPr id="3" name="عنصر نائب للمحتوى 2"/>
          <p:cNvSpPr>
            <a:spLocks noGrp="1"/>
          </p:cNvSpPr>
          <p:nvPr>
            <p:ph idx="1"/>
          </p:nvPr>
        </p:nvSpPr>
        <p:spPr/>
        <p:txBody>
          <a:bodyPr/>
          <a:lstStyle/>
          <a:p>
            <a:pPr marL="0" indent="0" algn="l">
              <a:buNone/>
            </a:pPr>
            <a:r>
              <a:rPr lang="en-US" dirty="0" smtClean="0"/>
              <a:t>And we in our college (College of Medicine, University of Nineveh) chose to apply team-based learning to the first stage of the academic year 2022-2023, and it will continue with them in all stages until graduation, and the reason for choosing this type of modern learning is because it includes several characteristics that enhance the scientific capabilities of the student</a:t>
            </a:r>
            <a:endParaRPr lang="ar-IQ" dirty="0" smtClean="0"/>
          </a:p>
          <a:p>
            <a:pPr algn="l"/>
            <a:endParaRPr lang="ar-IQ" dirty="0"/>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0"/>
            <a:ext cx="1763688" cy="1823418"/>
          </a:xfrm>
          <a:prstGeom prst="rect">
            <a:avLst/>
          </a:prstGeom>
        </p:spPr>
      </p:pic>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52" y="188641"/>
            <a:ext cx="1313157" cy="1368151"/>
          </a:xfrm>
          <a:prstGeom prst="rect">
            <a:avLst/>
          </a:prstGeom>
        </p:spPr>
      </p:pic>
    </p:spTree>
    <p:extLst>
      <p:ext uri="{BB962C8B-B14F-4D97-AF65-F5344CB8AC3E}">
        <p14:creationId xmlns:p14="http://schemas.microsoft.com/office/powerpoint/2010/main" val="2257369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000" b="1" dirty="0" smtClean="0"/>
              <a:t>Introduction</a:t>
            </a:r>
            <a:endParaRPr lang="ar-IQ" sz="4000" dirty="0"/>
          </a:p>
        </p:txBody>
      </p:sp>
      <p:sp>
        <p:nvSpPr>
          <p:cNvPr id="3" name="عنصر نائب للمحتوى 2"/>
          <p:cNvSpPr>
            <a:spLocks noGrp="1"/>
          </p:cNvSpPr>
          <p:nvPr>
            <p:ph idx="1"/>
          </p:nvPr>
        </p:nvSpPr>
        <p:spPr>
          <a:xfrm>
            <a:off x="395536" y="1988840"/>
            <a:ext cx="8229600" cy="4525963"/>
          </a:xfrm>
        </p:spPr>
        <p:txBody>
          <a:bodyPr>
            <a:normAutofit fontScale="92500" lnSpcReduction="20000"/>
          </a:bodyPr>
          <a:lstStyle/>
          <a:p>
            <a:pPr marL="0" indent="0" algn="l">
              <a:buNone/>
            </a:pPr>
            <a:r>
              <a:rPr lang="en-US" sz="3500" dirty="0"/>
              <a:t>Team-based learning (TBL) is an active learning instructional strategy that provides students with opportunities to apply conceptual knowledge through a sequence of events that includes individual work, teamwork and immediate feedback. It is very much learner-centred and engages students with the kinds of problems they will encounter in clinical practice. It also promotes the development of professional competencies in interpersonal skills, teamwork and peer feedback</a:t>
            </a:r>
          </a:p>
          <a:p>
            <a:endParaRPr lang="ar-IQ"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0"/>
            <a:ext cx="1763688" cy="1823418"/>
          </a:xfrm>
          <a:prstGeom prst="rect">
            <a:avLst/>
          </a:prstGeo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52" y="188641"/>
            <a:ext cx="1313157" cy="1368151"/>
          </a:xfrm>
          <a:prstGeom prst="rect">
            <a:avLst/>
          </a:prstGeom>
        </p:spPr>
      </p:pic>
    </p:spTree>
    <p:extLst>
      <p:ext uri="{BB962C8B-B14F-4D97-AF65-F5344CB8AC3E}">
        <p14:creationId xmlns:p14="http://schemas.microsoft.com/office/powerpoint/2010/main" val="2624841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052736"/>
            <a:ext cx="8219256" cy="508918"/>
          </a:xfrm>
        </p:spPr>
        <p:txBody>
          <a:bodyPr>
            <a:normAutofit fontScale="90000"/>
          </a:bodyPr>
          <a:lstStyle/>
          <a:p>
            <a:r>
              <a:rPr lang="en-US" b="1" dirty="0"/>
              <a:t>Aim And Objectives </a:t>
            </a:r>
            <a:r>
              <a:rPr lang="en-US" dirty="0"/>
              <a:t/>
            </a:r>
            <a:br>
              <a:rPr lang="en-US" dirty="0"/>
            </a:br>
            <a:endParaRPr lang="ar-IQ" dirty="0"/>
          </a:p>
        </p:txBody>
      </p:sp>
      <p:sp>
        <p:nvSpPr>
          <p:cNvPr id="3" name="عنصر نائب للمحتوى 2"/>
          <p:cNvSpPr>
            <a:spLocks noGrp="1"/>
          </p:cNvSpPr>
          <p:nvPr>
            <p:ph idx="1"/>
          </p:nvPr>
        </p:nvSpPr>
        <p:spPr>
          <a:xfrm>
            <a:off x="107504" y="1700808"/>
            <a:ext cx="9036496" cy="5733256"/>
          </a:xfrm>
        </p:spPr>
        <p:txBody>
          <a:bodyPr>
            <a:normAutofit fontScale="47500" lnSpcReduction="20000"/>
          </a:bodyPr>
          <a:lstStyle/>
          <a:p>
            <a:pPr marL="0" indent="0" algn="l">
              <a:buNone/>
            </a:pPr>
            <a:r>
              <a:rPr lang="en-US" sz="5800" dirty="0"/>
              <a:t>The main </a:t>
            </a:r>
            <a:r>
              <a:rPr lang="en-US" sz="5800" b="1" dirty="0"/>
              <a:t>aim</a:t>
            </a:r>
            <a:r>
              <a:rPr lang="en-US" sz="5800" dirty="0"/>
              <a:t> of the research is to evaluate team-based education as a new training of medical education</a:t>
            </a:r>
          </a:p>
          <a:p>
            <a:pPr marL="0" indent="0" algn="l">
              <a:buNone/>
            </a:pPr>
            <a:r>
              <a:rPr lang="en-US" sz="5800" b="1" dirty="0" smtClean="0"/>
              <a:t>Objectives</a:t>
            </a:r>
            <a:r>
              <a:rPr lang="en-US" sz="5800" dirty="0" smtClean="0"/>
              <a:t> </a:t>
            </a:r>
            <a:r>
              <a:rPr lang="en-US" sz="5800" dirty="0"/>
              <a:t>is to : </a:t>
            </a:r>
          </a:p>
          <a:p>
            <a:pPr lvl="0" algn="l" rtl="0">
              <a:buFont typeface="Wingdings" pitchFamily="2" charset="2"/>
              <a:buChar char="§"/>
            </a:pPr>
            <a:r>
              <a:rPr lang="en-US" sz="5800" dirty="0"/>
              <a:t>Identify the impact of team-based learning on the scientific and academic level of students.</a:t>
            </a:r>
          </a:p>
          <a:p>
            <a:pPr lvl="0" algn="l" rtl="0">
              <a:buFont typeface="Wingdings" pitchFamily="2" charset="2"/>
              <a:buChar char="§"/>
            </a:pPr>
            <a:r>
              <a:rPr lang="en-US" sz="5800" dirty="0"/>
              <a:t>Recognize the opportunity of the students in expressing their opinions through free, safe and open discussion and getting rid of pressure and increasing focus.</a:t>
            </a:r>
          </a:p>
          <a:p>
            <a:pPr lvl="0" algn="l" rtl="0">
              <a:buFont typeface="Wingdings" pitchFamily="2" charset="2"/>
              <a:buChar char="§"/>
            </a:pPr>
            <a:r>
              <a:rPr lang="en-US" sz="5800" dirty="0"/>
              <a:t>Assess ability of this TBL in enhancing student memory and ease of remembering materials.</a:t>
            </a:r>
          </a:p>
          <a:p>
            <a:pPr lvl="0" algn="l" rtl="0">
              <a:buFont typeface="Wingdings" pitchFamily="2" charset="2"/>
              <a:buChar char="§"/>
            </a:pPr>
            <a:r>
              <a:rPr lang="en-US" sz="5800" dirty="0"/>
              <a:t>Discuss the effects of medical learning on the way of studying before final exams.  </a:t>
            </a:r>
          </a:p>
          <a:p>
            <a:pPr marL="0" indent="0" algn="l">
              <a:buNone/>
            </a:pPr>
            <a:endParaRPr lang="ar-IQ"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0"/>
            <a:ext cx="1763688" cy="1823418"/>
          </a:xfrm>
          <a:prstGeom prst="rect">
            <a:avLst/>
          </a:prstGeo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52" y="188641"/>
            <a:ext cx="1313157" cy="1368151"/>
          </a:xfrm>
          <a:prstGeom prst="rect">
            <a:avLst/>
          </a:prstGeom>
        </p:spPr>
      </p:pic>
    </p:spTree>
    <p:extLst>
      <p:ext uri="{BB962C8B-B14F-4D97-AF65-F5344CB8AC3E}">
        <p14:creationId xmlns:p14="http://schemas.microsoft.com/office/powerpoint/2010/main" val="1047668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METHODOLOGY</a:t>
            </a:r>
            <a:r>
              <a:rPr lang="en-US" dirty="0"/>
              <a:t/>
            </a:r>
            <a:br>
              <a:rPr lang="en-US" dirty="0"/>
            </a:br>
            <a:endParaRPr lang="ar-IQ" dirty="0"/>
          </a:p>
        </p:txBody>
      </p:sp>
      <p:sp>
        <p:nvSpPr>
          <p:cNvPr id="3" name="عنصر نائب للمحتوى 2"/>
          <p:cNvSpPr>
            <a:spLocks noGrp="1"/>
          </p:cNvSpPr>
          <p:nvPr>
            <p:ph idx="1"/>
          </p:nvPr>
        </p:nvSpPr>
        <p:spPr>
          <a:xfrm>
            <a:off x="99552" y="1556792"/>
            <a:ext cx="8784976" cy="5544616"/>
          </a:xfrm>
        </p:spPr>
        <p:txBody>
          <a:bodyPr>
            <a:normAutofit fontScale="62500" lnSpcReduction="20000"/>
          </a:bodyPr>
          <a:lstStyle/>
          <a:p>
            <a:pPr marL="0" indent="0" algn="l" rtl="0">
              <a:buNone/>
            </a:pPr>
            <a:r>
              <a:rPr lang="en-US" sz="5100" b="1" dirty="0" smtClean="0"/>
              <a:t>Study </a:t>
            </a:r>
            <a:r>
              <a:rPr lang="en-US" sz="5100" b="1" dirty="0"/>
              <a:t>Design </a:t>
            </a:r>
            <a:endParaRPr lang="en-US" sz="5100" dirty="0"/>
          </a:p>
          <a:p>
            <a:pPr marL="0" indent="0" algn="l" rtl="0">
              <a:buNone/>
            </a:pPr>
            <a:r>
              <a:rPr lang="en-US" sz="5100" dirty="0"/>
              <a:t>    The study design that we adopted, was Cross-Sectional Survey . </a:t>
            </a:r>
          </a:p>
          <a:p>
            <a:pPr marL="0" indent="0" algn="l" rtl="0">
              <a:buNone/>
            </a:pPr>
            <a:r>
              <a:rPr lang="en-US" sz="5100" b="1" dirty="0" smtClean="0"/>
              <a:t>Study </a:t>
            </a:r>
            <a:r>
              <a:rPr lang="en-US" sz="5100" b="1" dirty="0"/>
              <a:t>settings </a:t>
            </a:r>
            <a:endParaRPr lang="en-US" sz="5100" dirty="0"/>
          </a:p>
          <a:p>
            <a:pPr marL="0" indent="0" algn="l" rtl="0">
              <a:buNone/>
            </a:pPr>
            <a:r>
              <a:rPr lang="en-US" sz="5100" dirty="0"/>
              <a:t>     The study took place in Mosul City / Ninevah University-College Of Medicine (First Stage and Second Stage). </a:t>
            </a:r>
          </a:p>
          <a:p>
            <a:pPr marL="0" indent="0" algn="l" rtl="0">
              <a:buNone/>
            </a:pPr>
            <a:r>
              <a:rPr lang="en-US" sz="5100" b="1" dirty="0" smtClean="0"/>
              <a:t>Time </a:t>
            </a:r>
            <a:r>
              <a:rPr lang="en-US" sz="5100" b="1" dirty="0"/>
              <a:t>of the study: </a:t>
            </a:r>
            <a:endParaRPr lang="en-US" sz="5100" dirty="0"/>
          </a:p>
          <a:p>
            <a:pPr marL="0" indent="0" algn="l" rtl="0">
              <a:buNone/>
            </a:pPr>
            <a:r>
              <a:rPr lang="en-US" sz="5100" dirty="0" smtClean="0"/>
              <a:t>from  </a:t>
            </a:r>
            <a:r>
              <a:rPr lang="en-US" sz="5100" dirty="0"/>
              <a:t>December 2022 - March 2023.  </a:t>
            </a:r>
          </a:p>
          <a:p>
            <a:pPr marL="0" indent="0" algn="l" rtl="0">
              <a:buNone/>
            </a:pPr>
            <a:r>
              <a:rPr lang="en-US" sz="5100" b="1" dirty="0" smtClean="0"/>
              <a:t>Instruments </a:t>
            </a:r>
            <a:r>
              <a:rPr lang="en-US" sz="5100" b="1" dirty="0"/>
              <a:t>of the study: </a:t>
            </a:r>
            <a:endParaRPr lang="en-US" sz="5100" dirty="0"/>
          </a:p>
          <a:p>
            <a:pPr marL="0" indent="0" algn="l" rtl="0">
              <a:buNone/>
            </a:pPr>
            <a:r>
              <a:rPr lang="en-US" sz="5100" dirty="0"/>
              <a:t>• Microsoft office Excel    • Google sheet  </a:t>
            </a:r>
          </a:p>
          <a:p>
            <a:endParaRPr lang="ar-IQ"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0"/>
            <a:ext cx="1763688" cy="1823418"/>
          </a:xfrm>
          <a:prstGeom prst="rect">
            <a:avLst/>
          </a:prstGeo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52" y="188641"/>
            <a:ext cx="1313157" cy="1368151"/>
          </a:xfrm>
          <a:prstGeom prst="rect">
            <a:avLst/>
          </a:prstGeom>
        </p:spPr>
      </p:pic>
    </p:spTree>
    <p:extLst>
      <p:ext uri="{BB962C8B-B14F-4D97-AF65-F5344CB8AC3E}">
        <p14:creationId xmlns:p14="http://schemas.microsoft.com/office/powerpoint/2010/main" val="1905195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50971"/>
            <a:ext cx="8229600" cy="1143000"/>
          </a:xfrm>
        </p:spPr>
        <p:txBody>
          <a:bodyPr>
            <a:normAutofit fontScale="90000"/>
          </a:bodyPr>
          <a:lstStyle/>
          <a:p>
            <a:r>
              <a:rPr lang="en-US" b="1" dirty="0" smtClean="0"/>
              <a:t>RESULTS</a:t>
            </a:r>
            <a:br>
              <a:rPr lang="en-US" b="1" dirty="0" smtClean="0"/>
            </a:br>
            <a:r>
              <a:rPr lang="en-US" b="1" dirty="0" smtClean="0"/>
              <a:t>first stage</a:t>
            </a:r>
            <a:r>
              <a:rPr lang="en-US" dirty="0"/>
              <a:t/>
            </a:r>
            <a:br>
              <a:rPr lang="en-US" dirty="0"/>
            </a:br>
            <a:endParaRPr lang="ar-IQ" dirty="0"/>
          </a:p>
        </p:txBody>
      </p:sp>
      <p:pic>
        <p:nvPicPr>
          <p:cNvPr id="4" name="صورة 3"/>
          <p:cNvPicPr/>
          <p:nvPr/>
        </p:nvPicPr>
        <p:blipFill rotWithShape="1">
          <a:blip r:embed="rId2" cstate="print">
            <a:extLst>
              <a:ext uri="{28A0092B-C50C-407E-A947-70E740481C1C}">
                <a14:useLocalDpi xmlns:a14="http://schemas.microsoft.com/office/drawing/2010/main" val="0"/>
              </a:ext>
            </a:extLst>
          </a:blip>
          <a:srcRect l="27336" t="25079" r="27324" b="6192"/>
          <a:stretch/>
        </p:blipFill>
        <p:spPr bwMode="auto">
          <a:xfrm>
            <a:off x="899592" y="1556792"/>
            <a:ext cx="6984776" cy="5112568"/>
          </a:xfrm>
          <a:prstGeom prst="rect">
            <a:avLst/>
          </a:prstGeom>
          <a:ln>
            <a:noFill/>
          </a:ln>
          <a:extLst>
            <a:ext uri="{53640926-AAD7-44D8-BBD7-CCE9431645EC}">
              <a14:shadowObscured xmlns:a14="http://schemas.microsoft.com/office/drawing/2010/main"/>
            </a:ext>
          </a:extLst>
        </p:spPr>
      </p:pic>
      <p:pic>
        <p:nvPicPr>
          <p:cNvPr id="5" name="صورة 4"/>
          <p:cNvPicPr>
            <a:picLocks noChangeAspect="1"/>
          </p:cNvPicPr>
          <p:nvPr/>
        </p:nvPicPr>
        <p:blipFill rotWithShape="1">
          <a:blip r:embed="rId3" cstate="print">
            <a:extLst>
              <a:ext uri="{28A0092B-C50C-407E-A947-70E740481C1C}">
                <a14:useLocalDpi xmlns:a14="http://schemas.microsoft.com/office/drawing/2010/main" val="0"/>
              </a:ext>
            </a:extLst>
          </a:blip>
          <a:srcRect t="8121" b="6191"/>
          <a:stretch/>
        </p:blipFill>
        <p:spPr>
          <a:xfrm>
            <a:off x="7524328" y="121921"/>
            <a:ext cx="1619672" cy="1434872"/>
          </a:xfrm>
          <a:prstGeom prst="rect">
            <a:avLst/>
          </a:prstGeom>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313157" cy="1368151"/>
          </a:xfrm>
          <a:prstGeom prst="rect">
            <a:avLst/>
          </a:prstGeom>
        </p:spPr>
      </p:pic>
    </p:spTree>
    <p:extLst>
      <p:ext uri="{BB962C8B-B14F-4D97-AF65-F5344CB8AC3E}">
        <p14:creationId xmlns:p14="http://schemas.microsoft.com/office/powerpoint/2010/main" val="139723317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1024</Words>
  <Application>Microsoft Office PowerPoint</Application>
  <PresentationFormat>عرض على الشاشة (3:4)‏</PresentationFormat>
  <Paragraphs>73</Paragraphs>
  <Slides>21</Slides>
  <Notes>1</Notes>
  <HiddenSlides>0</HiddenSlides>
  <MMClips>0</MMClips>
  <ScaleCrop>false</ScaleCrop>
  <HeadingPairs>
    <vt:vector size="4" baseType="variant">
      <vt:variant>
        <vt:lpstr>نسق</vt:lpstr>
      </vt:variant>
      <vt:variant>
        <vt:i4>1</vt:i4>
      </vt:variant>
      <vt:variant>
        <vt:lpstr>عناوين الشرائح</vt:lpstr>
      </vt:variant>
      <vt:variant>
        <vt:i4>21</vt:i4>
      </vt:variant>
    </vt:vector>
  </HeadingPairs>
  <TitlesOfParts>
    <vt:vector size="22" baseType="lpstr">
      <vt:lpstr>نسق Office</vt:lpstr>
      <vt:lpstr>المؤتمر العلمي الطلابي السادس لكلية الطب جامعة نينوى</vt:lpstr>
      <vt:lpstr>عرض تقديمي في PowerPoint</vt:lpstr>
      <vt:lpstr>عرض تقديمي في PowerPoint</vt:lpstr>
      <vt:lpstr>Introduction</vt:lpstr>
      <vt:lpstr>Introduction</vt:lpstr>
      <vt:lpstr>Introduction</vt:lpstr>
      <vt:lpstr>Aim And Objectives  </vt:lpstr>
      <vt:lpstr>METHODOLOGY </vt:lpstr>
      <vt:lpstr>RESULTS first stage </vt:lpstr>
      <vt:lpstr>RESULTS second stage </vt:lpstr>
      <vt:lpstr>RESULTS second stage </vt:lpstr>
      <vt:lpstr>Discussion </vt:lpstr>
      <vt:lpstr>Discussion </vt:lpstr>
      <vt:lpstr>عرض تقديمي في PowerPoint</vt:lpstr>
      <vt:lpstr>عرض تقديمي في PowerPoint</vt:lpstr>
      <vt:lpstr>عرض تقديمي في PowerPoint</vt:lpstr>
      <vt:lpstr>Conclusion</vt:lpstr>
      <vt:lpstr>Conclusion</vt:lpstr>
      <vt:lpstr>عرض تقديمي في PowerPoint</vt:lpstr>
      <vt:lpstr>Recommendation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RANIA MOHAMMAD</dc:creator>
  <cp:lastModifiedBy>RANIA MOHAMMAD</cp:lastModifiedBy>
  <cp:revision>16</cp:revision>
  <dcterms:created xsi:type="dcterms:W3CDTF">2023-04-28T05:21:47Z</dcterms:created>
  <dcterms:modified xsi:type="dcterms:W3CDTF">2023-05-05T13:48:05Z</dcterms:modified>
</cp:coreProperties>
</file>