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10">
  <p:sldMasterIdLst>
    <p:sldMasterId id="2147483648" r:id="rId1"/>
  </p:sldMasterIdLst>
  <p:sldIdLst>
    <p:sldId id="278" r:id="rId2"/>
    <p:sldId id="257" r:id="rId3"/>
    <p:sldId id="258" r:id="rId4"/>
    <p:sldId id="271" r:id="rId5"/>
    <p:sldId id="259" r:id="rId6"/>
    <p:sldId id="273" r:id="rId7"/>
    <p:sldId id="261" r:id="rId8"/>
    <p:sldId id="274" r:id="rId9"/>
    <p:sldId id="262" r:id="rId10"/>
    <p:sldId id="263" r:id="rId11"/>
    <p:sldId id="264" r:id="rId12"/>
    <p:sldId id="265" r:id="rId13"/>
    <p:sldId id="266" r:id="rId14"/>
    <p:sldId id="275" r:id="rId15"/>
    <p:sldId id="279" r:id="rId16"/>
    <p:sldId id="280" r:id="rId17"/>
    <p:sldId id="281" r:id="rId18"/>
    <p:sldId id="272" r:id="rId19"/>
    <p:sldId id="277" r:id="rId20"/>
    <p:sldId id="270" r:id="rId21"/>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0612" autoAdjust="0"/>
  </p:normalViewPr>
  <p:slideViewPr>
    <p:cSldViewPr snapToGrid="0">
      <p:cViewPr>
        <p:scale>
          <a:sx n="55" d="100"/>
          <a:sy n="55" d="100"/>
        </p:scale>
        <p:origin x="1072" y="1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400" b="0" i="0" u="none" strike="noStrike" kern="1200" spc="0" baseline="0">
                <a:solidFill>
                  <a:schemeClr val="tx1"/>
                </a:solidFill>
                <a:latin typeface="+mn-lt"/>
                <a:ea typeface="+mn-ea"/>
                <a:cs typeface="+mn-cs"/>
              </a:defRPr>
            </a:pPr>
            <a:r>
              <a:rPr lang="en-US" sz="2000" b="1" dirty="0">
                <a:solidFill>
                  <a:schemeClr val="tx1"/>
                </a:solidFill>
              </a:rPr>
              <a:t>How satisfied are you with your appearance? </a:t>
            </a:r>
          </a:p>
        </c:rich>
      </c:tx>
      <c:layout>
        <c:manualLayout>
          <c:xMode val="edge"/>
          <c:yMode val="edge"/>
          <c:x val="2.9259040795142289E-2"/>
          <c:y val="2.0040187744365945E-2"/>
        </c:manualLayout>
      </c:layout>
      <c:overlay val="0"/>
      <c:spPr>
        <a:noFill/>
        <a:ln>
          <a:noFill/>
        </a:ln>
        <a:effectLst/>
      </c:sp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91D-43B7-9D1F-DF26DFFFDAF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91D-43B7-9D1F-DF26DFFFDAF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91D-43B7-9D1F-DF26DFFFDAFA}"/>
              </c:ext>
            </c:extLst>
          </c:dPt>
          <c:dLbls>
            <c:dLbl>
              <c:idx val="0"/>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E9E4DD40-45F8-4DB3-A543-A30B2C0AE034}" type="CATEGORYNAME">
                      <a:rPr lang="en-US" sz="1800"/>
                      <a:pPr>
                        <a:defRPr sz="900" b="0" i="0" u="none" strike="noStrike" kern="1200" baseline="0">
                          <a:solidFill>
                            <a:schemeClr val="tx1">
                              <a:lumMod val="75000"/>
                              <a:lumOff val="25000"/>
                            </a:schemeClr>
                          </a:solidFill>
                          <a:latin typeface="+mn-lt"/>
                          <a:ea typeface="+mn-ea"/>
                          <a:cs typeface="+mn-cs"/>
                        </a:defRPr>
                      </a:pPr>
                      <a:t>[CATEGORY NAME]</a:t>
                    </a:fld>
                    <a:r>
                      <a:rPr lang="en-US" sz="1800" baseline="0" dirty="0"/>
                      <a:t>
</a:t>
                    </a:r>
                    <a:fld id="{23FBC749-3759-4557-844E-C348FB10A684}" type="PERCENTAGE">
                      <a:rPr lang="en-US" sz="1800" baseline="0"/>
                      <a:pPr>
                        <a:defRPr sz="900" b="0" i="0" u="none" strike="noStrike" kern="1200" baseline="0">
                          <a:solidFill>
                            <a:schemeClr val="tx1">
                              <a:lumMod val="75000"/>
                              <a:lumOff val="25000"/>
                            </a:schemeClr>
                          </a:solidFill>
                          <a:latin typeface="+mn-lt"/>
                          <a:ea typeface="+mn-ea"/>
                          <a:cs typeface="+mn-cs"/>
                        </a:defRPr>
                      </a:pPr>
                      <a:t>[PERCENTAGE]</a:t>
                    </a:fld>
                    <a:endParaRPr lang="en-US" sz="1800" baseline="0" dirty="0"/>
                  </a:p>
                </c:rich>
              </c:tx>
              <c:spPr>
                <a:noFill/>
                <a:ln>
                  <a:noFill/>
                </a:ln>
                <a:effectLst/>
              </c:sp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691D-43B7-9D1F-DF26DFFFDAFA}"/>
                </c:ext>
              </c:extLst>
            </c:dLbl>
            <c:dLbl>
              <c:idx val="1"/>
              <c:layout>
                <c:manualLayout>
                  <c:x val="2.2627331070373555E-2"/>
                  <c:y val="9.9851337103170901E-3"/>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5595386F-0A36-40BF-A55F-EFA61F96633D}" type="CATEGORYNAME">
                      <a:rPr lang="en-US" sz="1600"/>
                      <a:pPr>
                        <a:defRPr sz="900" b="0" i="0" u="none" strike="noStrike" kern="1200" baseline="0">
                          <a:solidFill>
                            <a:schemeClr val="tx1">
                              <a:lumMod val="75000"/>
                              <a:lumOff val="25000"/>
                            </a:schemeClr>
                          </a:solidFill>
                          <a:latin typeface="+mn-lt"/>
                          <a:ea typeface="+mn-ea"/>
                          <a:cs typeface="+mn-cs"/>
                        </a:defRPr>
                      </a:pPr>
                      <a:t>[CATEGORY NAME]</a:t>
                    </a:fld>
                    <a:r>
                      <a:rPr lang="en-US" sz="1600" baseline="0" dirty="0"/>
                      <a:t>
</a:t>
                    </a:r>
                    <a:fld id="{C1B46227-F98E-474C-8E30-E6AD2FD293B2}" type="PERCENTAGE">
                      <a:rPr lang="en-US" sz="1600" baseline="0"/>
                      <a:pPr>
                        <a:defRPr sz="900" b="0" i="0" u="none" strike="noStrike" kern="1200" baseline="0">
                          <a:solidFill>
                            <a:schemeClr val="tx1">
                              <a:lumMod val="75000"/>
                              <a:lumOff val="25000"/>
                            </a:schemeClr>
                          </a:solidFill>
                          <a:latin typeface="+mn-lt"/>
                          <a:ea typeface="+mn-ea"/>
                          <a:cs typeface="+mn-cs"/>
                        </a:defRPr>
                      </a:pPr>
                      <a:t>[PERCENTAGE]</a:t>
                    </a:fld>
                    <a:endParaRPr lang="en-US" sz="1600" baseline="0" dirty="0"/>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layout>
                    <c:manualLayout>
                      <c:w val="0.27351077367130405"/>
                      <c:h val="0.16208175300960367"/>
                    </c:manualLayout>
                  </c15:layout>
                  <c15:dlblFieldTable/>
                  <c15:showDataLabelsRange val="0"/>
                </c:ext>
                <c:ext xmlns:c16="http://schemas.microsoft.com/office/drawing/2014/chart" uri="{C3380CC4-5D6E-409C-BE32-E72D297353CC}">
                  <c16:uniqueId val="{00000003-691D-43B7-9D1F-DF26DFFFDAFA}"/>
                </c:ext>
              </c:extLst>
            </c:dLbl>
            <c:dLbl>
              <c:idx val="2"/>
              <c:layout>
                <c:manualLayout>
                  <c:x val="9.8891343413671895E-2"/>
                  <c:y val="5.3023461068704064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ar-IQ"/>
                </a:p>
              </c:txPr>
              <c:dLblPos val="bestFit"/>
              <c:showLegendKey val="0"/>
              <c:showVal val="0"/>
              <c:showCatName val="1"/>
              <c:showSerName val="0"/>
              <c:showPercent val="1"/>
              <c:showBubbleSize val="0"/>
              <c:extLst>
                <c:ext xmlns:c15="http://schemas.microsoft.com/office/drawing/2012/chart" uri="{CE6537A1-D6FC-4f65-9D91-7224C49458BB}">
                  <c15:layout>
                    <c:manualLayout>
                      <c:w val="0.37587078420977965"/>
                      <c:h val="0.21155557960232649"/>
                    </c:manualLayout>
                  </c15:layout>
                </c:ext>
                <c:ext xmlns:c16="http://schemas.microsoft.com/office/drawing/2014/chart" uri="{C3380CC4-5D6E-409C-BE32-E72D297353CC}">
                  <c16:uniqueId val="{00000005-691D-43B7-9D1F-DF26DFFFDAF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ar-IQ"/>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'النسب والبيانات'!$A$47:$A$49</c:f>
              <c:strCache>
                <c:ptCount val="3"/>
                <c:pt idx="0">
                  <c:v>satisfied</c:v>
                </c:pt>
                <c:pt idx="1">
                  <c:v>Somewhat satisfied</c:v>
                </c:pt>
                <c:pt idx="2">
                  <c:v>not satisfied</c:v>
                </c:pt>
              </c:strCache>
            </c:strRef>
          </c:cat>
          <c:val>
            <c:numRef>
              <c:f>'النسب والبيانات'!$C$47:$C$49</c:f>
              <c:numCache>
                <c:formatCode>0.0</c:formatCode>
                <c:ptCount val="3"/>
                <c:pt idx="0">
                  <c:v>58.51063829787234</c:v>
                </c:pt>
                <c:pt idx="1">
                  <c:v>32.446808510638299</c:v>
                </c:pt>
                <c:pt idx="2">
                  <c:v>9.0425531914893629</c:v>
                </c:pt>
              </c:numCache>
            </c:numRef>
          </c:val>
          <c:extLst>
            <c:ext xmlns:c16="http://schemas.microsoft.com/office/drawing/2014/chart" uri="{C3380CC4-5D6E-409C-BE32-E72D297353CC}">
              <c16:uniqueId val="{00000006-691D-43B7-9D1F-DF26DFFFDAFA}"/>
            </c:ext>
          </c:extLst>
        </c:ser>
        <c:dLbls>
          <c:dLblPos val="out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ar-IQ"/>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ar-IQ"/>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7329884438147845"/>
          <c:y val="3.6320010753011056E-2"/>
        </c:manualLayout>
      </c:layout>
      <c:overlay val="0"/>
    </c:title>
    <c:autoTitleDeleted val="0"/>
    <c:plotArea>
      <c:layout/>
      <c:pieChart>
        <c:varyColors val="1"/>
        <c:ser>
          <c:idx val="0"/>
          <c:order val="0"/>
          <c:tx>
            <c:strRef>
              <c:f>ورقة1!$B$1</c:f>
              <c:strCache>
                <c:ptCount val="1"/>
                <c:pt idx="0">
                  <c:v>Psychological motives</c:v>
                </c:pt>
              </c:strCache>
            </c:strRef>
          </c:tx>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ورقة1!$A$2:$A$5</c:f>
              <c:strCache>
                <c:ptCount val="4"/>
                <c:pt idx="0">
                  <c:v>Self confidence</c:v>
                </c:pt>
                <c:pt idx="1">
                  <c:v>To be more beauty</c:v>
                </c:pt>
                <c:pt idx="2">
                  <c:v>Look older than real age</c:v>
                </c:pt>
                <c:pt idx="3">
                  <c:v>Visiting affinity</c:v>
                </c:pt>
              </c:strCache>
            </c:strRef>
          </c:cat>
          <c:val>
            <c:numRef>
              <c:f>ورقة1!$B$2:$B$5</c:f>
              <c:numCache>
                <c:formatCode>0%</c:formatCode>
                <c:ptCount val="4"/>
                <c:pt idx="0">
                  <c:v>0.45</c:v>
                </c:pt>
                <c:pt idx="1">
                  <c:v>0.25</c:v>
                </c:pt>
                <c:pt idx="2">
                  <c:v>0.2</c:v>
                </c:pt>
                <c:pt idx="3">
                  <c:v>0.1</c:v>
                </c:pt>
              </c:numCache>
            </c:numRef>
          </c:val>
          <c:extLst>
            <c:ext xmlns:c16="http://schemas.microsoft.com/office/drawing/2014/chart" uri="{C3380CC4-5D6E-409C-BE32-E72D297353CC}">
              <c16:uniqueId val="{00000000-C619-4977-8003-F3D581A4D059}"/>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sz="1400"/>
          </a:pPr>
          <a:endParaRPr lang="ar-IQ"/>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30808544765237672"/>
          <c:y val="0.37267185351831023"/>
          <c:w val="0.34910706474190722"/>
          <c:h val="0.59846925384326954"/>
        </c:manualLayout>
      </c:layout>
      <c:pieChart>
        <c:varyColors val="1"/>
        <c:ser>
          <c:idx val="0"/>
          <c:order val="0"/>
          <c:tx>
            <c:strRef>
              <c:f>ورقة1!$B$1</c:f>
              <c:strCache>
                <c:ptCount val="1"/>
                <c:pt idx="0">
                  <c:v>Social motives</c:v>
                </c:pt>
              </c:strCache>
            </c:strRef>
          </c:tx>
          <c:dLbls>
            <c:dLbl>
              <c:idx val="0"/>
              <c:tx>
                <c:rich>
                  <a:bodyPr/>
                  <a:lstStyle/>
                  <a:p>
                    <a:r>
                      <a:rPr lang="en-US"/>
                      <a:t>42%</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048A-4FA3-98DF-61092D99A4EE}"/>
                </c:ext>
              </c:extLst>
            </c:dLbl>
            <c:dLbl>
              <c:idx val="2"/>
              <c:tx>
                <c:rich>
                  <a:bodyPr/>
                  <a:lstStyle/>
                  <a:p>
                    <a:r>
                      <a:rPr lang="en-US"/>
                      <a:t>23%</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048A-4FA3-98DF-61092D99A4EE}"/>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ورقة1!$A$2:$A$5</c:f>
              <c:strCache>
                <c:ptCount val="4"/>
                <c:pt idx="0">
                  <c:v>Friends had asethetic procedures</c:v>
                </c:pt>
                <c:pt idx="1">
                  <c:v>Advice from others</c:v>
                </c:pt>
                <c:pt idx="2">
                  <c:v>Effect of famous female</c:v>
                </c:pt>
                <c:pt idx="3">
                  <c:v>Bulling from others</c:v>
                </c:pt>
              </c:strCache>
            </c:strRef>
          </c:cat>
          <c:val>
            <c:numRef>
              <c:f>ورقة1!$B$2:$B$5</c:f>
              <c:numCache>
                <c:formatCode>0%</c:formatCode>
                <c:ptCount val="4"/>
                <c:pt idx="0">
                  <c:v>0.45</c:v>
                </c:pt>
                <c:pt idx="1">
                  <c:v>0.25</c:v>
                </c:pt>
                <c:pt idx="2">
                  <c:v>0.2</c:v>
                </c:pt>
                <c:pt idx="3">
                  <c:v>0.1</c:v>
                </c:pt>
              </c:numCache>
            </c:numRef>
          </c:val>
          <c:extLst>
            <c:ext xmlns:c16="http://schemas.microsoft.com/office/drawing/2014/chart" uri="{C3380CC4-5D6E-409C-BE32-E72D297353CC}">
              <c16:uniqueId val="{00000000-048A-4FA3-98DF-61092D99A4EE}"/>
            </c:ext>
          </c:extLst>
        </c:ser>
        <c:dLbls>
          <c:showLegendKey val="0"/>
          <c:showVal val="0"/>
          <c:showCatName val="0"/>
          <c:showSerName val="0"/>
          <c:showPercent val="1"/>
          <c:showBubbleSize val="0"/>
          <c:showLeaderLines val="1"/>
        </c:dLbls>
        <c:firstSliceAng val="0"/>
      </c:pieChart>
    </c:plotArea>
    <c:legend>
      <c:legendPos val="t"/>
      <c:overlay val="0"/>
      <c:txPr>
        <a:bodyPr/>
        <a:lstStyle/>
        <a:p>
          <a:pPr>
            <a:defRPr sz="1400" b="0"/>
          </a:pPr>
          <a:endParaRPr lang="ar-IQ"/>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ar-IQ"/>
        </a:p>
      </c:txPr>
    </c:title>
    <c:autoTitleDeleted val="0"/>
    <c:plotArea>
      <c:layout/>
      <c:pieChart>
        <c:varyColors val="1"/>
        <c:ser>
          <c:idx val="0"/>
          <c:order val="0"/>
          <c:tx>
            <c:strRef>
              <c:f>ورقة1!$B$1</c:f>
              <c:strCache>
                <c:ptCount val="1"/>
                <c:pt idx="0">
                  <c:v>Financial motives</c:v>
                </c:pt>
              </c:strCache>
            </c:strRef>
          </c:tx>
          <c:dPt>
            <c:idx val="0"/>
            <c:bubble3D val="0"/>
            <c:spPr>
              <a:solidFill>
                <a:schemeClr val="accent1"/>
              </a:solidFill>
              <a:ln>
                <a:noFill/>
              </a:ln>
              <a:effectLst/>
            </c:spPr>
            <c:extLst>
              <c:ext xmlns:c16="http://schemas.microsoft.com/office/drawing/2014/chart" uri="{C3380CC4-5D6E-409C-BE32-E72D297353CC}">
                <c16:uniqueId val="{00000001-A66F-4958-98C3-77489B607533}"/>
              </c:ext>
            </c:extLst>
          </c:dPt>
          <c:dPt>
            <c:idx val="1"/>
            <c:bubble3D val="0"/>
            <c:spPr>
              <a:solidFill>
                <a:schemeClr val="accent2"/>
              </a:solidFill>
              <a:ln>
                <a:noFill/>
              </a:ln>
              <a:effectLst/>
            </c:spPr>
            <c:extLst>
              <c:ext xmlns:c16="http://schemas.microsoft.com/office/drawing/2014/chart" uri="{C3380CC4-5D6E-409C-BE32-E72D297353CC}">
                <c16:uniqueId val="{00000003-A66F-4958-98C3-77489B607533}"/>
              </c:ext>
            </c:extLst>
          </c:dPt>
          <c:dPt>
            <c:idx val="2"/>
            <c:bubble3D val="0"/>
            <c:spPr>
              <a:solidFill>
                <a:schemeClr val="accent3"/>
              </a:solidFill>
              <a:ln>
                <a:noFill/>
              </a:ln>
              <a:effectLst/>
            </c:spPr>
            <c:extLst>
              <c:ext xmlns:c16="http://schemas.microsoft.com/office/drawing/2014/chart" uri="{C3380CC4-5D6E-409C-BE32-E72D297353CC}">
                <c16:uniqueId val="{00000005-B339-4B80-BBC9-D971AF34AE4F}"/>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ar-IQ"/>
              </a:p>
            </c:txPr>
            <c:showLegendKey val="0"/>
            <c:showVal val="0"/>
            <c:showCatName val="0"/>
            <c:showSerName val="0"/>
            <c:showPercent val="1"/>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ورقة1!$A$2:$A$4</c:f>
              <c:strCache>
                <c:ptCount val="3"/>
                <c:pt idx="0">
                  <c:v>Abundance of money</c:v>
                </c:pt>
                <c:pt idx="1">
                  <c:v>Research for job</c:v>
                </c:pt>
                <c:pt idx="2">
                  <c:v>Gain more money in the work</c:v>
                </c:pt>
              </c:strCache>
            </c:strRef>
          </c:cat>
          <c:val>
            <c:numRef>
              <c:f>ورقة1!$B$2:$B$4</c:f>
              <c:numCache>
                <c:formatCode>0%</c:formatCode>
                <c:ptCount val="3"/>
                <c:pt idx="0">
                  <c:v>0.45</c:v>
                </c:pt>
                <c:pt idx="1">
                  <c:v>0.35</c:v>
                </c:pt>
                <c:pt idx="2">
                  <c:v>0.2</c:v>
                </c:pt>
              </c:numCache>
            </c:numRef>
          </c:val>
          <c:extLst>
            <c:ext xmlns:c16="http://schemas.microsoft.com/office/drawing/2014/chart" uri="{C3380CC4-5D6E-409C-BE32-E72D297353CC}">
              <c16:uniqueId val="{00000004-A66F-4958-98C3-77489B607533}"/>
            </c:ext>
          </c:extLst>
        </c:ser>
        <c:dLbls>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accent2"/>
              </a:solidFill>
              <a:latin typeface="+mn-lt"/>
              <a:ea typeface="+mn-ea"/>
              <a:cs typeface="+mn-cs"/>
            </a:defRPr>
          </a:pPr>
          <a:endParaRPr lang="ar-IQ"/>
        </a:p>
      </c:txPr>
    </c:legend>
    <c:plotVisOnly val="1"/>
    <c:dispBlanksAs val="gap"/>
    <c:showDLblsOverMax val="0"/>
  </c:chart>
  <c:spPr>
    <a:noFill/>
    <a:ln w="6350" cap="flat" cmpd="sng" algn="ctr">
      <a:noFill/>
      <a:prstDash val="solid"/>
      <a:miter lim="800000"/>
    </a:ln>
    <a:effectLst/>
  </c:spPr>
  <c:txPr>
    <a:bodyPr/>
    <a:lstStyle/>
    <a:p>
      <a:pPr>
        <a:defRPr/>
      </a:pPr>
      <a:endParaRPr lang="ar-IQ"/>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3">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IQ"/>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IQ"/>
          </a:p>
        </p:txBody>
      </p:sp>
      <p:sp>
        <p:nvSpPr>
          <p:cNvPr id="4" name="Date Placeholder 3"/>
          <p:cNvSpPr>
            <a:spLocks noGrp="1"/>
          </p:cNvSpPr>
          <p:nvPr>
            <p:ph type="dt" sz="half" idx="10"/>
          </p:nvPr>
        </p:nvSpPr>
        <p:spPr/>
        <p:txBody>
          <a:bodyPr/>
          <a:lstStyle/>
          <a:p>
            <a:fld id="{F25FB55A-8D5D-4211-AA4F-BDA4922DF5BC}" type="datetimeFigureOut">
              <a:rPr lang="ar-IQ" smtClean="0"/>
              <a:t>16/10/1444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A19CF72-4E44-4835-BC89-96D3A8161707}" type="slidenum">
              <a:rPr lang="ar-IQ" smtClean="0"/>
              <a:t>‹#›</a:t>
            </a:fld>
            <a:endParaRPr lang="ar-IQ"/>
          </a:p>
        </p:txBody>
      </p:sp>
    </p:spTree>
    <p:extLst>
      <p:ext uri="{BB962C8B-B14F-4D97-AF65-F5344CB8AC3E}">
        <p14:creationId xmlns:p14="http://schemas.microsoft.com/office/powerpoint/2010/main" val="4042585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F25FB55A-8D5D-4211-AA4F-BDA4922DF5BC}" type="datetimeFigureOut">
              <a:rPr lang="ar-IQ" smtClean="0"/>
              <a:t>16/10/1444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A19CF72-4E44-4835-BC89-96D3A8161707}" type="slidenum">
              <a:rPr lang="ar-IQ" smtClean="0"/>
              <a:t>‹#›</a:t>
            </a:fld>
            <a:endParaRPr lang="ar-IQ"/>
          </a:p>
        </p:txBody>
      </p:sp>
    </p:spTree>
    <p:extLst>
      <p:ext uri="{BB962C8B-B14F-4D97-AF65-F5344CB8AC3E}">
        <p14:creationId xmlns:p14="http://schemas.microsoft.com/office/powerpoint/2010/main" val="1203975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ar-IQ"/>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F25FB55A-8D5D-4211-AA4F-BDA4922DF5BC}" type="datetimeFigureOut">
              <a:rPr lang="ar-IQ" smtClean="0"/>
              <a:t>16/10/1444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A19CF72-4E44-4835-BC89-96D3A8161707}" type="slidenum">
              <a:rPr lang="ar-IQ" smtClean="0"/>
              <a:t>‹#›</a:t>
            </a:fld>
            <a:endParaRPr lang="ar-IQ"/>
          </a:p>
        </p:txBody>
      </p:sp>
    </p:spTree>
    <p:extLst>
      <p:ext uri="{BB962C8B-B14F-4D97-AF65-F5344CB8AC3E}">
        <p14:creationId xmlns:p14="http://schemas.microsoft.com/office/powerpoint/2010/main" val="1089724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F25FB55A-8D5D-4211-AA4F-BDA4922DF5BC}" type="datetimeFigureOut">
              <a:rPr lang="ar-IQ" smtClean="0"/>
              <a:t>16/10/1444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A19CF72-4E44-4835-BC89-96D3A8161707}" type="slidenum">
              <a:rPr lang="ar-IQ" smtClean="0"/>
              <a:t>‹#›</a:t>
            </a:fld>
            <a:endParaRPr lang="ar-IQ"/>
          </a:p>
        </p:txBody>
      </p:sp>
    </p:spTree>
    <p:extLst>
      <p:ext uri="{BB962C8B-B14F-4D97-AF65-F5344CB8AC3E}">
        <p14:creationId xmlns:p14="http://schemas.microsoft.com/office/powerpoint/2010/main" val="1335088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IQ"/>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5FB55A-8D5D-4211-AA4F-BDA4922DF5BC}" type="datetimeFigureOut">
              <a:rPr lang="ar-IQ" smtClean="0"/>
              <a:t>16/10/1444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A19CF72-4E44-4835-BC89-96D3A8161707}" type="slidenum">
              <a:rPr lang="ar-IQ" smtClean="0"/>
              <a:t>‹#›</a:t>
            </a:fld>
            <a:endParaRPr lang="ar-IQ"/>
          </a:p>
        </p:txBody>
      </p:sp>
    </p:spTree>
    <p:extLst>
      <p:ext uri="{BB962C8B-B14F-4D97-AF65-F5344CB8AC3E}">
        <p14:creationId xmlns:p14="http://schemas.microsoft.com/office/powerpoint/2010/main" val="2763815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p:cNvSpPr>
            <a:spLocks noGrp="1"/>
          </p:cNvSpPr>
          <p:nvPr>
            <p:ph type="dt" sz="half" idx="10"/>
          </p:nvPr>
        </p:nvSpPr>
        <p:spPr/>
        <p:txBody>
          <a:bodyPr/>
          <a:lstStyle/>
          <a:p>
            <a:fld id="{F25FB55A-8D5D-4211-AA4F-BDA4922DF5BC}" type="datetimeFigureOut">
              <a:rPr lang="ar-IQ" smtClean="0"/>
              <a:t>16/10/1444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7A19CF72-4E44-4835-BC89-96D3A8161707}" type="slidenum">
              <a:rPr lang="ar-IQ" smtClean="0"/>
              <a:t>‹#›</a:t>
            </a:fld>
            <a:endParaRPr lang="ar-IQ"/>
          </a:p>
        </p:txBody>
      </p:sp>
    </p:spTree>
    <p:extLst>
      <p:ext uri="{BB962C8B-B14F-4D97-AF65-F5344CB8AC3E}">
        <p14:creationId xmlns:p14="http://schemas.microsoft.com/office/powerpoint/2010/main" val="3179939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ar-IQ"/>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p:cNvSpPr>
            <a:spLocks noGrp="1"/>
          </p:cNvSpPr>
          <p:nvPr>
            <p:ph type="dt" sz="half" idx="10"/>
          </p:nvPr>
        </p:nvSpPr>
        <p:spPr/>
        <p:txBody>
          <a:bodyPr/>
          <a:lstStyle/>
          <a:p>
            <a:fld id="{F25FB55A-8D5D-4211-AA4F-BDA4922DF5BC}" type="datetimeFigureOut">
              <a:rPr lang="ar-IQ" smtClean="0"/>
              <a:t>16/10/1444</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7A19CF72-4E44-4835-BC89-96D3A8161707}" type="slidenum">
              <a:rPr lang="ar-IQ" smtClean="0"/>
              <a:t>‹#›</a:t>
            </a:fld>
            <a:endParaRPr lang="ar-IQ"/>
          </a:p>
        </p:txBody>
      </p:sp>
    </p:spTree>
    <p:extLst>
      <p:ext uri="{BB962C8B-B14F-4D97-AF65-F5344CB8AC3E}">
        <p14:creationId xmlns:p14="http://schemas.microsoft.com/office/powerpoint/2010/main" val="3544781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Date Placeholder 2"/>
          <p:cNvSpPr>
            <a:spLocks noGrp="1"/>
          </p:cNvSpPr>
          <p:nvPr>
            <p:ph type="dt" sz="half" idx="10"/>
          </p:nvPr>
        </p:nvSpPr>
        <p:spPr/>
        <p:txBody>
          <a:bodyPr/>
          <a:lstStyle/>
          <a:p>
            <a:fld id="{F25FB55A-8D5D-4211-AA4F-BDA4922DF5BC}" type="datetimeFigureOut">
              <a:rPr lang="ar-IQ" smtClean="0"/>
              <a:t>16/10/1444</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7A19CF72-4E44-4835-BC89-96D3A8161707}" type="slidenum">
              <a:rPr lang="ar-IQ" smtClean="0"/>
              <a:t>‹#›</a:t>
            </a:fld>
            <a:endParaRPr lang="ar-IQ"/>
          </a:p>
        </p:txBody>
      </p:sp>
    </p:spTree>
    <p:extLst>
      <p:ext uri="{BB962C8B-B14F-4D97-AF65-F5344CB8AC3E}">
        <p14:creationId xmlns:p14="http://schemas.microsoft.com/office/powerpoint/2010/main" val="303927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5FB55A-8D5D-4211-AA4F-BDA4922DF5BC}" type="datetimeFigureOut">
              <a:rPr lang="ar-IQ" smtClean="0"/>
              <a:t>16/10/1444</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7A19CF72-4E44-4835-BC89-96D3A8161707}" type="slidenum">
              <a:rPr lang="ar-IQ" smtClean="0"/>
              <a:t>‹#›</a:t>
            </a:fld>
            <a:endParaRPr lang="ar-IQ"/>
          </a:p>
        </p:txBody>
      </p:sp>
    </p:spTree>
    <p:extLst>
      <p:ext uri="{BB962C8B-B14F-4D97-AF65-F5344CB8AC3E}">
        <p14:creationId xmlns:p14="http://schemas.microsoft.com/office/powerpoint/2010/main" val="2902503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5FB55A-8D5D-4211-AA4F-BDA4922DF5BC}" type="datetimeFigureOut">
              <a:rPr lang="ar-IQ" smtClean="0"/>
              <a:t>16/10/1444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7A19CF72-4E44-4835-BC89-96D3A8161707}" type="slidenum">
              <a:rPr lang="ar-IQ" smtClean="0"/>
              <a:t>‹#›</a:t>
            </a:fld>
            <a:endParaRPr lang="ar-IQ"/>
          </a:p>
        </p:txBody>
      </p:sp>
    </p:spTree>
    <p:extLst>
      <p:ext uri="{BB962C8B-B14F-4D97-AF65-F5344CB8AC3E}">
        <p14:creationId xmlns:p14="http://schemas.microsoft.com/office/powerpoint/2010/main" val="39275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5FB55A-8D5D-4211-AA4F-BDA4922DF5BC}" type="datetimeFigureOut">
              <a:rPr lang="ar-IQ" smtClean="0"/>
              <a:t>16/10/1444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7A19CF72-4E44-4835-BC89-96D3A8161707}" type="slidenum">
              <a:rPr lang="ar-IQ" smtClean="0"/>
              <a:t>‹#›</a:t>
            </a:fld>
            <a:endParaRPr lang="ar-IQ"/>
          </a:p>
        </p:txBody>
      </p:sp>
    </p:spTree>
    <p:extLst>
      <p:ext uri="{BB962C8B-B14F-4D97-AF65-F5344CB8AC3E}">
        <p14:creationId xmlns:p14="http://schemas.microsoft.com/office/powerpoint/2010/main" val="3079106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a:t>Click to edit Master title style</a:t>
            </a:r>
            <a:endParaRPr lang="ar-IQ"/>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25FB55A-8D5D-4211-AA4F-BDA4922DF5BC}" type="datetimeFigureOut">
              <a:rPr lang="ar-IQ" smtClean="0"/>
              <a:t>16/10/1444</a:t>
            </a:fld>
            <a:endParaRPr lang="ar-IQ"/>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A19CF72-4E44-4835-BC89-96D3A8161707}" type="slidenum">
              <a:rPr lang="ar-IQ" smtClean="0"/>
              <a:t>‹#›</a:t>
            </a:fld>
            <a:endParaRPr lang="ar-IQ"/>
          </a:p>
        </p:txBody>
      </p:sp>
    </p:spTree>
    <p:extLst>
      <p:ext uri="{BB962C8B-B14F-4D97-AF65-F5344CB8AC3E}">
        <p14:creationId xmlns:p14="http://schemas.microsoft.com/office/powerpoint/2010/main" val="1327827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41574-1D9B-B743-12F7-BCB5F4C32619}"/>
              </a:ext>
            </a:extLst>
          </p:cNvPr>
          <p:cNvSpPr>
            <a:spLocks noGrp="1"/>
          </p:cNvSpPr>
          <p:nvPr>
            <p:ph type="title"/>
          </p:nvPr>
        </p:nvSpPr>
        <p:spPr>
          <a:xfrm>
            <a:off x="2854072" y="642830"/>
            <a:ext cx="6483849" cy="1325563"/>
          </a:xfrm>
        </p:spPr>
        <p:txBody>
          <a:bodyPr>
            <a:noAutofit/>
          </a:bodyPr>
          <a:lstStyle/>
          <a:p>
            <a:pPr marL="0" marR="0" lvl="0" indent="0" algn="ctr" defTabSz="914400" rtl="0" eaLnBrk="1" fontAlgn="auto" latinLnBrk="0" hangingPunct="1">
              <a:lnSpc>
                <a:spcPct val="100000"/>
              </a:lnSpc>
              <a:spcBef>
                <a:spcPts val="0"/>
              </a:spcBef>
              <a:spcAft>
                <a:spcPts val="0"/>
              </a:spcAft>
              <a:tabLst/>
              <a:defRPr/>
            </a:pPr>
            <a:r>
              <a:rPr kumimoji="0" lang="en-US" sz="4000" b="1" i="0" u="none" strike="noStrike" kern="0" cap="none" spc="0" normalizeH="0" noProof="0" dirty="0" err="1">
                <a:ln>
                  <a:noFill/>
                </a:ln>
                <a:solidFill>
                  <a:schemeClr val="accent6"/>
                </a:solidFill>
                <a:effectLst>
                  <a:outerShdw blurRad="38100" dist="38100" dir="2700000" algn="tl">
                    <a:srgbClr val="000000">
                      <a:alpha val="43137"/>
                    </a:srgbClr>
                  </a:outerShdw>
                </a:effectLst>
                <a:uLnTx/>
                <a:uFillTx/>
                <a:latin typeface="Arial" panose="020B0604020202020204" pitchFamily="34" charset="0"/>
                <a:ea typeface="+mn-ea"/>
                <a:cs typeface="Arial"/>
                <a:sym typeface="Arial"/>
              </a:rPr>
              <a:t>Ninevah</a:t>
            </a:r>
            <a:r>
              <a:rPr kumimoji="0" lang="en-US" sz="4000" b="1" i="0" u="none" strike="noStrike" kern="0" cap="none" spc="0" normalizeH="0" noProof="0" dirty="0">
                <a:ln>
                  <a:noFill/>
                </a:ln>
                <a:solidFill>
                  <a:schemeClr val="accent6"/>
                </a:solidFill>
                <a:effectLst>
                  <a:outerShdw blurRad="38100" dist="38100" dir="2700000" algn="tl">
                    <a:srgbClr val="000000">
                      <a:alpha val="43137"/>
                    </a:srgbClr>
                  </a:outerShdw>
                </a:effectLst>
                <a:uLnTx/>
                <a:uFillTx/>
                <a:latin typeface="Arial" panose="020B0604020202020204" pitchFamily="34" charset="0"/>
                <a:ea typeface="+mn-ea"/>
                <a:cs typeface="Arial"/>
                <a:sym typeface="Arial"/>
              </a:rPr>
              <a:t> University</a:t>
            </a:r>
            <a:br>
              <a:rPr kumimoji="0" lang="en-US" sz="4000" b="1" i="0" u="none" strike="noStrike" kern="0" cap="none" spc="0" normalizeH="0" noProof="0" dirty="0">
                <a:ln>
                  <a:noFill/>
                </a:ln>
                <a:solidFill>
                  <a:schemeClr val="accent6"/>
                </a:solidFill>
                <a:effectLst>
                  <a:outerShdw blurRad="38100" dist="38100" dir="2700000" algn="tl">
                    <a:srgbClr val="000000">
                      <a:alpha val="43137"/>
                    </a:srgbClr>
                  </a:outerShdw>
                </a:effectLst>
                <a:uLnTx/>
                <a:uFillTx/>
                <a:latin typeface="Arial" panose="020B0604020202020204" pitchFamily="34" charset="0"/>
                <a:ea typeface="+mn-ea"/>
                <a:cs typeface="Arial"/>
                <a:sym typeface="Arial"/>
              </a:rPr>
            </a:br>
            <a:r>
              <a:rPr kumimoji="0" lang="en-US" sz="4000" b="1" i="0" u="none" strike="noStrike" kern="0" cap="none" spc="0" normalizeH="0" noProof="0" dirty="0">
                <a:ln>
                  <a:noFill/>
                </a:ln>
                <a:solidFill>
                  <a:schemeClr val="accent6"/>
                </a:solidFill>
                <a:effectLst>
                  <a:outerShdw blurRad="38100" dist="38100" dir="2700000" algn="tl">
                    <a:srgbClr val="000000">
                      <a:alpha val="43137"/>
                    </a:srgbClr>
                  </a:outerShdw>
                </a:effectLst>
                <a:uLnTx/>
                <a:uFillTx/>
                <a:latin typeface="Arial" panose="020B0604020202020204" pitchFamily="34" charset="0"/>
                <a:ea typeface="+mn-ea"/>
                <a:cs typeface="Arial"/>
                <a:sym typeface="Arial"/>
              </a:rPr>
              <a:t>College of Medicine</a:t>
            </a:r>
            <a:br>
              <a:rPr kumimoji="0" lang="en-US" sz="4000" b="1" i="0" u="none" strike="noStrike" kern="0" cap="none" spc="0" normalizeH="0" noProof="0" dirty="0">
                <a:ln>
                  <a:noFill/>
                </a:ln>
                <a:solidFill>
                  <a:schemeClr val="accent6"/>
                </a:solidFill>
                <a:effectLst>
                  <a:outerShdw blurRad="38100" dist="38100" dir="2700000" algn="tl">
                    <a:srgbClr val="000000">
                      <a:alpha val="43137"/>
                    </a:srgbClr>
                  </a:outerShdw>
                </a:effectLst>
                <a:uLnTx/>
                <a:uFillTx/>
                <a:latin typeface="Arial" panose="020B0604020202020204" pitchFamily="34" charset="0"/>
                <a:ea typeface="+mn-ea"/>
                <a:cs typeface="Arial"/>
                <a:sym typeface="Arial"/>
              </a:rPr>
            </a:br>
            <a:endParaRPr lang="ar-IQ" sz="4000" dirty="0">
              <a:solidFill>
                <a:schemeClr val="accent6"/>
              </a:solidFill>
              <a:latin typeface="Arial" panose="020B0604020202020204" pitchFamily="34" charset="0"/>
            </a:endParaRPr>
          </a:p>
        </p:txBody>
      </p:sp>
      <p:pic>
        <p:nvPicPr>
          <p:cNvPr id="4" name="Picture 3">
            <a:extLst>
              <a:ext uri="{FF2B5EF4-FFF2-40B4-BE49-F238E27FC236}">
                <a16:creationId xmlns:a16="http://schemas.microsoft.com/office/drawing/2014/main" id="{9B52B005-9E9A-D004-5E27-A9C9900AAF2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51123" y="277792"/>
            <a:ext cx="2755064" cy="2736542"/>
          </a:xfrm>
          <a:prstGeom prst="rect">
            <a:avLst/>
          </a:prstGeom>
        </p:spPr>
      </p:pic>
      <p:pic>
        <p:nvPicPr>
          <p:cNvPr id="5" name="Picture 4">
            <a:extLst>
              <a:ext uri="{FF2B5EF4-FFF2-40B4-BE49-F238E27FC236}">
                <a16:creationId xmlns:a16="http://schemas.microsoft.com/office/drawing/2014/main" id="{71E3E2BD-AE3F-C017-8EF3-B2E95C4A7A9B}"/>
              </a:ext>
            </a:extLst>
          </p:cNvPr>
          <p:cNvPicPr/>
          <p:nvPr/>
        </p:nvPicPr>
        <p:blipFill rotWithShape="1">
          <a:blip r:embed="rId3" cstate="print">
            <a:extLst>
              <a:ext uri="{28A0092B-C50C-407E-A947-70E740481C1C}">
                <a14:useLocalDpi xmlns:a14="http://schemas.microsoft.com/office/drawing/2010/main" val="0"/>
              </a:ext>
            </a:extLst>
          </a:blip>
          <a:srcRect l="10788" t="6963" r="16327" b="12966"/>
          <a:stretch/>
        </p:blipFill>
        <p:spPr bwMode="auto">
          <a:xfrm>
            <a:off x="8767658" y="405113"/>
            <a:ext cx="2905931" cy="2524500"/>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09A97CE6-F9A9-9D10-8ACD-57315983E276}"/>
              </a:ext>
            </a:extLst>
          </p:cNvPr>
          <p:cNvPicPr>
            <a:picLocks noChangeAspect="1"/>
          </p:cNvPicPr>
          <p:nvPr/>
        </p:nvPicPr>
        <p:blipFill>
          <a:blip r:embed="rId4"/>
          <a:stretch>
            <a:fillRect/>
          </a:stretch>
        </p:blipFill>
        <p:spPr>
          <a:xfrm>
            <a:off x="562612" y="3353312"/>
            <a:ext cx="2871609" cy="2736542"/>
          </a:xfrm>
          <a:prstGeom prst="ellipse">
            <a:avLst/>
          </a:prstGeom>
          <a:ln>
            <a:noFill/>
          </a:ln>
          <a:effectLst>
            <a:softEdge rad="112500"/>
          </a:effectLst>
        </p:spPr>
      </p:pic>
      <p:sp>
        <p:nvSpPr>
          <p:cNvPr id="7" name="TextBox 6">
            <a:extLst>
              <a:ext uri="{FF2B5EF4-FFF2-40B4-BE49-F238E27FC236}">
                <a16:creationId xmlns:a16="http://schemas.microsoft.com/office/drawing/2014/main" id="{D0F52965-0BED-B022-E775-545669518C9F}"/>
              </a:ext>
            </a:extLst>
          </p:cNvPr>
          <p:cNvSpPr txBox="1"/>
          <p:nvPr/>
        </p:nvSpPr>
        <p:spPr>
          <a:xfrm>
            <a:off x="2890630" y="5662425"/>
            <a:ext cx="6410729" cy="769441"/>
          </a:xfrm>
          <a:prstGeom prst="rect">
            <a:avLst/>
          </a:prstGeom>
          <a:noFill/>
        </p:spPr>
        <p:txBody>
          <a:bodyPr wrap="none" rtlCol="1">
            <a:spAutoFit/>
          </a:bodyPr>
          <a:lstStyle/>
          <a:p>
            <a:pPr lvl="1" algn="ctr" rtl="0">
              <a:buClr>
                <a:srgbClr val="000000"/>
              </a:buClr>
              <a:defRPr/>
            </a:pPr>
            <a:r>
              <a:rPr kumimoji="0" lang="ar-IQ" sz="4400" b="1" i="0" u="none" strike="noStrike" kern="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Arial"/>
                <a:ea typeface="+mn-ea"/>
                <a:cs typeface="Mudir MT" pitchFamily="2" charset="-78"/>
                <a:sym typeface="Arial"/>
              </a:rPr>
              <a:t>المؤتمر العلمي الطلابي السادس</a:t>
            </a:r>
            <a:endParaRPr kumimoji="0" lang="en-US" sz="4400" b="1" i="0" u="none" strike="noStrike" kern="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Arial"/>
              <a:ea typeface="+mn-ea"/>
              <a:cs typeface="Mudir MT" pitchFamily="2" charset="-78"/>
              <a:sym typeface="Arial"/>
            </a:endParaRPr>
          </a:p>
        </p:txBody>
      </p:sp>
      <p:pic>
        <p:nvPicPr>
          <p:cNvPr id="8" name="Content Placeholder 6">
            <a:extLst>
              <a:ext uri="{FF2B5EF4-FFF2-40B4-BE49-F238E27FC236}">
                <a16:creationId xmlns:a16="http://schemas.microsoft.com/office/drawing/2014/main" id="{5C5EA801-E020-D2B2-3A90-DFB5E09D45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56" b="1526"/>
          <a:stretch/>
        </p:blipFill>
        <p:spPr>
          <a:xfrm>
            <a:off x="4437928" y="1968393"/>
            <a:ext cx="3144321" cy="3454507"/>
          </a:xfrm>
          <a:prstGeom prst="rect">
            <a:avLst/>
          </a:prstGeom>
        </p:spPr>
      </p:pic>
      <p:sp>
        <p:nvSpPr>
          <p:cNvPr id="9" name="TextBox 8">
            <a:extLst>
              <a:ext uri="{FF2B5EF4-FFF2-40B4-BE49-F238E27FC236}">
                <a16:creationId xmlns:a16="http://schemas.microsoft.com/office/drawing/2014/main" id="{C9CD7929-B7C5-B3CF-0EDE-A81551D2B91D}"/>
              </a:ext>
            </a:extLst>
          </p:cNvPr>
          <p:cNvSpPr txBox="1"/>
          <p:nvPr/>
        </p:nvSpPr>
        <p:spPr>
          <a:xfrm>
            <a:off x="7531801" y="3757410"/>
            <a:ext cx="4447425" cy="1077218"/>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ar-IQ" sz="3200" b="1" i="0" u="none" strike="noStrike" kern="0" cap="none" spc="0" normalizeH="0" baseline="0" noProof="0" dirty="0">
                <a:ln>
                  <a:noFill/>
                </a:ln>
                <a:solidFill>
                  <a:srgbClr val="F28393">
                    <a:lumMod val="75000"/>
                  </a:srgbClr>
                </a:solidFill>
                <a:effectLst>
                  <a:outerShdw blurRad="38100" dist="38100" dir="2700000" algn="tl">
                    <a:srgbClr val="000000">
                      <a:alpha val="43137"/>
                    </a:srgbClr>
                  </a:outerShdw>
                </a:effectLst>
                <a:uLnTx/>
                <a:uFillTx/>
                <a:latin typeface="Arial"/>
                <a:ea typeface="+mn-ea"/>
                <a:cs typeface="Mudir MT" pitchFamily="2" charset="-78"/>
                <a:sym typeface="Arial"/>
              </a:rPr>
              <a:t>بحوث طلبتنا ..... تألق معرفي </a:t>
            </a: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ar-IQ" sz="3200" b="1" i="0" u="none" strike="noStrike" kern="0" cap="none" spc="0" normalizeH="0" baseline="0" noProof="0" dirty="0">
                <a:ln>
                  <a:noFill/>
                </a:ln>
                <a:solidFill>
                  <a:srgbClr val="F28393">
                    <a:lumMod val="75000"/>
                  </a:srgbClr>
                </a:solidFill>
                <a:effectLst>
                  <a:outerShdw blurRad="38100" dist="38100" dir="2700000" algn="tl">
                    <a:srgbClr val="000000">
                      <a:alpha val="43137"/>
                    </a:srgbClr>
                  </a:outerShdw>
                </a:effectLst>
                <a:uLnTx/>
                <a:uFillTx/>
                <a:latin typeface="Arial"/>
                <a:ea typeface="+mn-ea"/>
                <a:cs typeface="Mudir MT" pitchFamily="2" charset="-78"/>
                <a:sym typeface="Arial"/>
              </a:rPr>
              <a:t>وإبداع متميز</a:t>
            </a:r>
            <a:endParaRPr kumimoji="0" lang="en-US" sz="3200" b="1" i="0" u="none" strike="noStrike" kern="0" cap="none" spc="0" normalizeH="0" baseline="0" noProof="0" dirty="0">
              <a:ln>
                <a:noFill/>
              </a:ln>
              <a:solidFill>
                <a:srgbClr val="F28393">
                  <a:lumMod val="75000"/>
                </a:srgbClr>
              </a:solidFill>
              <a:effectLst>
                <a:outerShdw blurRad="38100" dist="38100" dir="2700000" algn="tl">
                  <a:srgbClr val="000000">
                    <a:alpha val="43137"/>
                  </a:srgbClr>
                </a:outerShdw>
              </a:effectLst>
              <a:uLnTx/>
              <a:uFillTx/>
              <a:latin typeface="Arial"/>
              <a:ea typeface="+mn-ea"/>
              <a:cs typeface="Mudir MT" pitchFamily="2" charset="-78"/>
              <a:sym typeface="Arial"/>
            </a:endParaRPr>
          </a:p>
        </p:txBody>
      </p:sp>
      <p:sp>
        <p:nvSpPr>
          <p:cNvPr id="10" name="TextBox 9">
            <a:extLst>
              <a:ext uri="{FF2B5EF4-FFF2-40B4-BE49-F238E27FC236}">
                <a16:creationId xmlns:a16="http://schemas.microsoft.com/office/drawing/2014/main" id="{B45DE863-ED5A-BD64-6208-1C8146E8D3EF}"/>
              </a:ext>
            </a:extLst>
          </p:cNvPr>
          <p:cNvSpPr txBox="1"/>
          <p:nvPr/>
        </p:nvSpPr>
        <p:spPr>
          <a:xfrm>
            <a:off x="10305066" y="6191405"/>
            <a:ext cx="1828800" cy="461665"/>
          </a:xfrm>
          <a:prstGeom prst="rect">
            <a:avLst/>
          </a:prstGeom>
          <a:noFill/>
        </p:spPr>
        <p:txBody>
          <a:bodyPr wrap="square" rtlCol="1">
            <a:spAutoFit/>
          </a:bodyPr>
          <a:lstStyle/>
          <a:p>
            <a:pPr algn="ctr"/>
            <a:r>
              <a:rPr lang="en-US" sz="2400" b="1" kern="1200" dirty="0">
                <a:solidFill>
                  <a:srgbClr val="FFC000"/>
                </a:solidFill>
                <a:latin typeface="+mn-lt"/>
                <a:ea typeface="+mn-ea"/>
                <a:cs typeface="+mn-cs"/>
              </a:rPr>
              <a:t>2022-2023</a:t>
            </a:r>
          </a:p>
        </p:txBody>
      </p:sp>
    </p:spTree>
    <p:extLst>
      <p:ext uri="{BB962C8B-B14F-4D97-AF65-F5344CB8AC3E}">
        <p14:creationId xmlns:p14="http://schemas.microsoft.com/office/powerpoint/2010/main" val="4418122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endParaRPr lang="ar-IQ"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10788" t="6963" r="16327" b="12966"/>
          <a:stretch/>
        </p:blipFill>
        <p:spPr bwMode="auto">
          <a:xfrm>
            <a:off x="10745152" y="611705"/>
            <a:ext cx="1217295" cy="1232535"/>
          </a:xfrm>
          <a:prstGeom prst="rect">
            <a:avLst/>
          </a:prstGeom>
          <a:noFill/>
          <a:ln>
            <a:noFill/>
          </a:ln>
          <a:extLst>
            <a:ext uri="{53640926-AAD7-44D8-BBD7-CCE9431645EC}">
              <a14:shadowObscured xmlns:a14="http://schemas.microsoft.com/office/drawing/2010/main"/>
            </a:ext>
          </a:extLst>
        </p:spPr>
      </p:pic>
      <p:pic>
        <p:nvPicPr>
          <p:cNvPr id="5" name="Content Placeholder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8750" y="611705"/>
            <a:ext cx="1138899" cy="1197090"/>
          </a:xfrm>
          <a:prstGeom prst="rect">
            <a:avLst/>
          </a:prstGeom>
        </p:spPr>
      </p:pic>
      <p:pic>
        <p:nvPicPr>
          <p:cNvPr id="6" name="Content Placeholder 5"/>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157573" y="698643"/>
            <a:ext cx="7978931" cy="4813013"/>
          </a:xfrm>
          <a:prstGeom prst="rect">
            <a:avLst/>
          </a:prstGeom>
          <a:noFill/>
        </p:spPr>
      </p:pic>
      <p:sp>
        <p:nvSpPr>
          <p:cNvPr id="7" name="Rectangle 6"/>
          <p:cNvSpPr/>
          <p:nvPr/>
        </p:nvSpPr>
        <p:spPr>
          <a:xfrm>
            <a:off x="3047999" y="5655908"/>
            <a:ext cx="6096000" cy="709233"/>
          </a:xfrm>
          <a:prstGeom prst="rect">
            <a:avLst/>
          </a:prstGeom>
        </p:spPr>
        <p:txBody>
          <a:bodyPr>
            <a:spAutoFit/>
          </a:bodyPr>
          <a:lstStyle/>
          <a:p>
            <a:pPr marL="252095" algn="ctr">
              <a:lnSpc>
                <a:spcPct val="115000"/>
              </a:lnSpc>
              <a:spcAft>
                <a:spcPts val="0"/>
              </a:spcAft>
            </a:pPr>
            <a:r>
              <a:rPr lang="en-US" b="1" dirty="0">
                <a:solidFill>
                  <a:srgbClr val="000000"/>
                </a:solidFill>
                <a:latin typeface="Times New Roman" panose="02020603050405020304" pitchFamily="18" charset="0"/>
                <a:ea typeface="Calibri" panose="020F0502020204030204" pitchFamily="34" charset="0"/>
                <a:cs typeface="Arial" panose="020B0604020202020204" pitchFamily="34" charset="0"/>
              </a:rPr>
              <a:t>Figure(3):</a:t>
            </a:r>
            <a:r>
              <a:rPr lang="en-US" b="1" dirty="0">
                <a:latin typeface="Times New Roman" panose="02020603050405020304" pitchFamily="18" charset="0"/>
                <a:ea typeface="Calibri" panose="020F0502020204030204" pitchFamily="34" charset="0"/>
                <a:cs typeface="Arial" panose="020B0604020202020204" pitchFamily="34" charset="0"/>
              </a:rPr>
              <a:t>The three biggest motivation for the aesthetic procedures.</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913414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06633128"/>
              </p:ext>
            </p:extLst>
          </p:nvPr>
        </p:nvGraphicFramePr>
        <p:xfrm>
          <a:off x="2856216" y="760288"/>
          <a:ext cx="7280289" cy="4766729"/>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3048000" y="5716932"/>
            <a:ext cx="6096000" cy="729430"/>
          </a:xfrm>
          <a:prstGeom prst="rect">
            <a:avLst/>
          </a:prstGeom>
        </p:spPr>
        <p:txBody>
          <a:bodyPr>
            <a:spAutoFit/>
          </a:bodyPr>
          <a:lstStyle/>
          <a:p>
            <a:pPr marL="252095" algn="ctr">
              <a:lnSpc>
                <a:spcPct val="115000"/>
              </a:lnSpc>
              <a:spcAft>
                <a:spcPts val="0"/>
              </a:spcAft>
            </a:pPr>
            <a:r>
              <a:rPr lang="en-US" b="1" dirty="0">
                <a:latin typeface="Times New Roman" panose="02020603050405020304" pitchFamily="18" charset="0"/>
                <a:ea typeface="Calibri" panose="020F0502020204030204" pitchFamily="34" charset="0"/>
                <a:cs typeface="Arial" panose="020B0604020202020204" pitchFamily="34" charset="0"/>
              </a:rPr>
              <a:t>Figure(3). Psychological motives for  aesthetic procedures.</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p:nvPr/>
        </p:nvPicPr>
        <p:blipFill rotWithShape="1">
          <a:blip r:embed="rId3" cstate="print">
            <a:extLst>
              <a:ext uri="{28A0092B-C50C-407E-A947-70E740481C1C}">
                <a14:useLocalDpi xmlns:a14="http://schemas.microsoft.com/office/drawing/2010/main" val="0"/>
              </a:ext>
            </a:extLst>
          </a:blip>
          <a:srcRect l="10788" t="6963" r="16327" b="12966"/>
          <a:stretch/>
        </p:blipFill>
        <p:spPr bwMode="auto">
          <a:xfrm>
            <a:off x="10136505" y="411638"/>
            <a:ext cx="1217295" cy="1232535"/>
          </a:xfrm>
          <a:prstGeom prst="rect">
            <a:avLst/>
          </a:prstGeom>
          <a:noFill/>
          <a:ln>
            <a:noFill/>
          </a:ln>
          <a:extLst>
            <a:ext uri="{53640926-AAD7-44D8-BBD7-CCE9431645EC}">
              <a14:shadowObscured xmlns:a14="http://schemas.microsoft.com/office/drawing/2010/main"/>
            </a:ext>
          </a:extLst>
        </p:spPr>
      </p:pic>
      <p:pic>
        <p:nvPicPr>
          <p:cNvPr id="7" name="Content Placeholder 4"/>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838200" y="411638"/>
            <a:ext cx="1138899" cy="1197090"/>
          </a:xfrm>
          <a:prstGeom prst="rect">
            <a:avLst/>
          </a:prstGeom>
        </p:spPr>
      </p:pic>
    </p:spTree>
    <p:extLst>
      <p:ext uri="{BB962C8B-B14F-4D97-AF65-F5344CB8AC3E}">
        <p14:creationId xmlns:p14="http://schemas.microsoft.com/office/powerpoint/2010/main" val="14704538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print">
            <a:extLst>
              <a:ext uri="{28A0092B-C50C-407E-A947-70E740481C1C}">
                <a14:useLocalDpi xmlns:a14="http://schemas.microsoft.com/office/drawing/2010/main" val="0"/>
              </a:ext>
            </a:extLst>
          </a:blip>
          <a:srcRect l="10788" t="6963" r="16327" b="12966"/>
          <a:stretch/>
        </p:blipFill>
        <p:spPr bwMode="auto">
          <a:xfrm>
            <a:off x="10136505" y="411638"/>
            <a:ext cx="1217295" cy="1232535"/>
          </a:xfrm>
          <a:prstGeom prst="rect">
            <a:avLst/>
          </a:prstGeom>
          <a:noFill/>
          <a:ln>
            <a:noFill/>
          </a:ln>
          <a:extLst>
            <a:ext uri="{53640926-AAD7-44D8-BBD7-CCE9431645EC}">
              <a14:shadowObscured xmlns:a14="http://schemas.microsoft.com/office/drawing/2010/main"/>
            </a:ext>
          </a:extLst>
        </p:spPr>
      </p:pic>
      <p:pic>
        <p:nvPicPr>
          <p:cNvPr id="5" name="Content Placeholder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38200" y="411638"/>
            <a:ext cx="1138899" cy="1197090"/>
          </a:xfrm>
          <a:prstGeom prst="rect">
            <a:avLst/>
          </a:prstGeom>
        </p:spPr>
      </p:pic>
      <p:graphicFrame>
        <p:nvGraphicFramePr>
          <p:cNvPr id="6" name="مخطط 14"/>
          <p:cNvGraphicFramePr>
            <a:graphicFrameLocks noGrp="1"/>
          </p:cNvGraphicFramePr>
          <p:nvPr>
            <p:ph idx="1"/>
            <p:extLst>
              <p:ext uri="{D42A27DB-BD31-4B8C-83A1-F6EECF244321}">
                <p14:modId xmlns:p14="http://schemas.microsoft.com/office/powerpoint/2010/main" val="1440057970"/>
              </p:ext>
            </p:extLst>
          </p:nvPr>
        </p:nvGraphicFramePr>
        <p:xfrm>
          <a:off x="2178122" y="708916"/>
          <a:ext cx="7613150" cy="4911047"/>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3047999" y="5537945"/>
            <a:ext cx="6096000" cy="764825"/>
          </a:xfrm>
          <a:prstGeom prst="rect">
            <a:avLst/>
          </a:prstGeom>
        </p:spPr>
        <p:txBody>
          <a:bodyPr>
            <a:spAutoFit/>
          </a:bodyPr>
          <a:lstStyle/>
          <a:p>
            <a:pPr marL="252095" algn="ctr">
              <a:lnSpc>
                <a:spcPct val="115000"/>
              </a:lnSpc>
              <a:spcAft>
                <a:spcPts val="0"/>
              </a:spcAft>
            </a:pPr>
            <a:r>
              <a:rPr lang="en-US" b="1" dirty="0">
                <a:latin typeface="Times New Roman" panose="02020603050405020304" pitchFamily="18" charset="0"/>
                <a:ea typeface="Calibri" panose="020F0502020204030204" pitchFamily="34" charset="0"/>
                <a:cs typeface="Arial" panose="020B0604020202020204" pitchFamily="34" charset="0"/>
              </a:rPr>
              <a:t>Figure (4). Social motives for aesthetic procedures.</a:t>
            </a:r>
            <a:endParaRPr lang="en-US" sz="1600" dirty="0">
              <a:latin typeface="Calibri" panose="020F0502020204030204" pitchFamily="34" charset="0"/>
              <a:ea typeface="Calibri" panose="020F0502020204030204" pitchFamily="34" charset="0"/>
              <a:cs typeface="Arial" panose="020B0604020202020204" pitchFamily="34" charset="0"/>
            </a:endParaRPr>
          </a:p>
          <a:p>
            <a:pPr marL="252095" algn="l">
              <a:lnSpc>
                <a:spcPct val="115000"/>
              </a:lnSpc>
              <a:spcAft>
                <a:spcPts val="0"/>
              </a:spcAft>
            </a:pPr>
            <a:r>
              <a:rPr lang="en-US" sz="2000" b="1" dirty="0">
                <a:latin typeface="Times New Roman" panose="02020603050405020304" pitchFamily="18"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355360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endParaRPr lang="ar-IQ"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10788" t="6963" r="16327" b="12966"/>
          <a:stretch/>
        </p:blipFill>
        <p:spPr bwMode="auto">
          <a:xfrm>
            <a:off x="10136505" y="411638"/>
            <a:ext cx="1217295" cy="1232535"/>
          </a:xfrm>
          <a:prstGeom prst="rect">
            <a:avLst/>
          </a:prstGeom>
          <a:noFill/>
          <a:ln>
            <a:noFill/>
          </a:ln>
          <a:extLst>
            <a:ext uri="{53640926-AAD7-44D8-BBD7-CCE9431645EC}">
              <a14:shadowObscured xmlns:a14="http://schemas.microsoft.com/office/drawing/2010/main"/>
            </a:ext>
          </a:extLst>
        </p:spPr>
      </p:pic>
      <p:pic>
        <p:nvPicPr>
          <p:cNvPr id="6" name="Content Placeholder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38200" y="411638"/>
            <a:ext cx="1138899" cy="1197090"/>
          </a:xfrm>
          <a:prstGeom prst="rect">
            <a:avLst/>
          </a:prstGeom>
        </p:spPr>
      </p:pic>
      <p:graphicFrame>
        <p:nvGraphicFramePr>
          <p:cNvPr id="9" name="مخطط 12">
            <a:extLst>
              <a:ext uri="{FF2B5EF4-FFF2-40B4-BE49-F238E27FC236}">
                <a16:creationId xmlns:a16="http://schemas.microsoft.com/office/drawing/2014/main" id="{3B9BD279-9F88-1523-E49C-5876F2FE1C21}"/>
              </a:ext>
            </a:extLst>
          </p:cNvPr>
          <p:cNvGraphicFramePr/>
          <p:nvPr>
            <p:extLst>
              <p:ext uri="{D42A27DB-BD31-4B8C-83A1-F6EECF244321}">
                <p14:modId xmlns:p14="http://schemas.microsoft.com/office/powerpoint/2010/main" val="3855277700"/>
              </p:ext>
            </p:extLst>
          </p:nvPr>
        </p:nvGraphicFramePr>
        <p:xfrm>
          <a:off x="2866491" y="965771"/>
          <a:ext cx="6791218" cy="51268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320058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4B4C9-4398-F54A-AD9D-9CD2807C006C}"/>
              </a:ext>
            </a:extLst>
          </p:cNvPr>
          <p:cNvSpPr>
            <a:spLocks noGrp="1"/>
          </p:cNvSpPr>
          <p:nvPr>
            <p:ph type="title"/>
          </p:nvPr>
        </p:nvSpPr>
        <p:spPr/>
        <p:txBody>
          <a:bodyPr>
            <a:normAutofit/>
          </a:bodyPr>
          <a:lstStyle/>
          <a:p>
            <a:pPr algn="ctr" rtl="0"/>
            <a:r>
              <a:rPr kumimoji="0" lang="en-US" sz="4000" b="1" i="0" u="sng"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Discussion :</a:t>
            </a:r>
            <a:endParaRPr lang="ar-IQ" sz="4000" b="1" u="sng" dirty="0">
              <a:solidFill>
                <a:schemeClr val="accent1">
                  <a:lumMod val="75000"/>
                </a:schemeClr>
              </a:solidFill>
              <a:effectLst>
                <a:outerShdw blurRad="38100" dist="38100" dir="2700000" algn="tl">
                  <a:srgbClr val="000000">
                    <a:alpha val="43137"/>
                  </a:srgbClr>
                </a:outerShdw>
              </a:effectLst>
              <a:cs typeface="+mn-cs"/>
            </a:endParaRPr>
          </a:p>
        </p:txBody>
      </p:sp>
      <p:sp>
        <p:nvSpPr>
          <p:cNvPr id="3" name="Content Placeholder 2">
            <a:extLst>
              <a:ext uri="{FF2B5EF4-FFF2-40B4-BE49-F238E27FC236}">
                <a16:creationId xmlns:a16="http://schemas.microsoft.com/office/drawing/2014/main" id="{9F70CAC0-D1EA-3E92-28D5-F52E97E57BAC}"/>
              </a:ext>
            </a:extLst>
          </p:cNvPr>
          <p:cNvSpPr>
            <a:spLocks noGrp="1"/>
          </p:cNvSpPr>
          <p:nvPr>
            <p:ph idx="1"/>
          </p:nvPr>
        </p:nvSpPr>
        <p:spPr>
          <a:xfrm>
            <a:off x="914490" y="2026353"/>
            <a:ext cx="10515600" cy="4949883"/>
          </a:xfrm>
        </p:spPr>
        <p:txBody>
          <a:bodyPr>
            <a:noAutofit/>
          </a:bodyPr>
          <a:lstStyle/>
          <a:p>
            <a:pPr algn="l" rtl="0">
              <a:buFont typeface="Wingdings" panose="05000000000000000000" pitchFamily="2" charset="2"/>
              <a:buChar char="§"/>
            </a:pPr>
            <a:r>
              <a:rPr lang="en-US" sz="3200" dirty="0">
                <a:latin typeface="Arial" panose="020B0604020202020204" pitchFamily="34" charset="0"/>
                <a:cs typeface="Arial" panose="020B0604020202020204" pitchFamily="34" charset="0"/>
              </a:rPr>
              <a:t>After reviewing the results of our study, we notice that most of the females </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who attend these centers</a:t>
            </a:r>
            <a:r>
              <a:rPr lang="en-US" sz="3200" dirty="0">
                <a:latin typeface="Arial" panose="020B0604020202020204" pitchFamily="34" charset="0"/>
                <a:cs typeface="Arial" panose="020B0604020202020204" pitchFamily="34" charset="0"/>
              </a:rPr>
              <a:t> ranged between (15-25) year, which their percentage (61.2%) , perhaps because it is the most age in which women search for their beauty and are eager on their outward appearance.</a:t>
            </a:r>
          </a:p>
        </p:txBody>
      </p:sp>
      <p:pic>
        <p:nvPicPr>
          <p:cNvPr id="4" name="Content Placeholder 4">
            <a:extLst>
              <a:ext uri="{FF2B5EF4-FFF2-40B4-BE49-F238E27FC236}">
                <a16:creationId xmlns:a16="http://schemas.microsoft.com/office/drawing/2014/main" id="{CACBCC62-35B6-412D-452E-05E4EA35885D}"/>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345041" y="217429"/>
            <a:ext cx="1138899" cy="1197090"/>
          </a:xfrm>
          <a:prstGeom prst="rect">
            <a:avLst/>
          </a:prstGeom>
        </p:spPr>
      </p:pic>
      <p:pic>
        <p:nvPicPr>
          <p:cNvPr id="5" name="Picture 4">
            <a:extLst>
              <a:ext uri="{FF2B5EF4-FFF2-40B4-BE49-F238E27FC236}">
                <a16:creationId xmlns:a16="http://schemas.microsoft.com/office/drawing/2014/main" id="{3F01B83D-B9D5-545E-8DAD-60E28D322A91}"/>
              </a:ext>
            </a:extLst>
          </p:cNvPr>
          <p:cNvPicPr/>
          <p:nvPr/>
        </p:nvPicPr>
        <p:blipFill rotWithShape="1">
          <a:blip r:embed="rId3" cstate="print">
            <a:extLst>
              <a:ext uri="{28A0092B-C50C-407E-A947-70E740481C1C}">
                <a14:useLocalDpi xmlns:a14="http://schemas.microsoft.com/office/drawing/2010/main" val="0"/>
              </a:ext>
            </a:extLst>
          </a:blip>
          <a:srcRect l="10788" t="6963" r="16327" b="12966"/>
          <a:stretch/>
        </p:blipFill>
        <p:spPr bwMode="auto">
          <a:xfrm>
            <a:off x="10629664" y="320068"/>
            <a:ext cx="1217295" cy="123253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162764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423" y="1414520"/>
            <a:ext cx="11008759" cy="4974706"/>
          </a:xfrm>
        </p:spPr>
        <p:txBody>
          <a:bodyPr>
            <a:normAutofit/>
          </a:bodyPr>
          <a:lstStyle/>
          <a:p>
            <a:pPr marL="594995" indent="-571500" algn="l" rtl="0">
              <a:lnSpc>
                <a:spcPct val="115000"/>
              </a:lnSpc>
              <a:buFont typeface="Wingdings" panose="05000000000000000000" pitchFamily="2" charset="2"/>
              <a:buChar char="§"/>
            </a:pPr>
            <a:r>
              <a:rPr lang="en-US" sz="3300" dirty="0">
                <a:latin typeface="Arial" panose="020B0604020202020204" pitchFamily="34" charset="0"/>
                <a:ea typeface="Calibri" panose="020F0502020204030204" pitchFamily="34" charset="0"/>
              </a:rPr>
              <a:t>The biggest motive for the aesthetic procedures are the </a:t>
            </a:r>
            <a:r>
              <a:rPr lang="en-US" sz="3300" b="1" dirty="0">
                <a:latin typeface="Arial" panose="020B0604020202020204" pitchFamily="34" charset="0"/>
                <a:ea typeface="Calibri" panose="020F0502020204030204" pitchFamily="34" charset="0"/>
              </a:rPr>
              <a:t>psychological motives (45%) </a:t>
            </a:r>
            <a:r>
              <a:rPr lang="en-US" sz="3300" dirty="0">
                <a:latin typeface="Arial" panose="020B0604020202020204" pitchFamily="34" charset="0"/>
                <a:ea typeface="Calibri" panose="020F0502020204030204" pitchFamily="34" charset="0"/>
              </a:rPr>
              <a:t>which includes high percentage, </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Much of them </a:t>
            </a:r>
            <a:r>
              <a:rPr lang="en-US" sz="3200" dirty="0">
                <a:solidFill>
                  <a:prstClr val="black"/>
                </a:solidFill>
                <a:latin typeface="Arial" panose="020B0604020202020204" pitchFamily="34" charset="0"/>
                <a:ea typeface="Calibri" panose="020F0502020204030204" pitchFamily="34" charset="0"/>
              </a:rPr>
              <a:t>for </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gain self-confidence.</a:t>
            </a:r>
            <a:endParaRPr lang="en-US" sz="3200" dirty="0">
              <a:latin typeface="Arial" panose="020B0604020202020204" pitchFamily="34" charset="0"/>
              <a:ea typeface="Calibri" panose="020F0502020204030204" pitchFamily="34" charset="0"/>
            </a:endParaRPr>
          </a:p>
          <a:p>
            <a:pPr marL="594995" indent="-571500" algn="l" rtl="0">
              <a:lnSpc>
                <a:spcPct val="115000"/>
              </a:lnSpc>
              <a:buFont typeface="Wingdings" panose="05000000000000000000" pitchFamily="2" charset="2"/>
              <a:buChar char="§"/>
            </a:pPr>
            <a:r>
              <a:rPr lang="en-US" sz="3300" dirty="0">
                <a:latin typeface="Arial" panose="020B0604020202020204" pitchFamily="34" charset="0"/>
                <a:ea typeface="Calibri" panose="020F0502020204030204" pitchFamily="34" charset="0"/>
              </a:rPr>
              <a:t>The </a:t>
            </a:r>
            <a:r>
              <a:rPr lang="en-US" sz="3300" b="1" dirty="0">
                <a:latin typeface="Arial" panose="020B0604020202020204" pitchFamily="34" charset="0"/>
                <a:ea typeface="Calibri" panose="020F0502020204030204" pitchFamily="34" charset="0"/>
              </a:rPr>
              <a:t>social motives </a:t>
            </a:r>
            <a:r>
              <a:rPr lang="en-US" sz="3300" dirty="0">
                <a:latin typeface="Arial" panose="020B0604020202020204" pitchFamily="34" charset="0"/>
                <a:ea typeface="Calibri" panose="020F0502020204030204" pitchFamily="34" charset="0"/>
              </a:rPr>
              <a:t>that affect aesthetic procedures </a:t>
            </a:r>
            <a:r>
              <a:rPr lang="en-US" sz="3300" b="1" dirty="0">
                <a:latin typeface="Arial" panose="020B0604020202020204" pitchFamily="34" charset="0"/>
                <a:ea typeface="Calibri" panose="020F0502020204030204" pitchFamily="34" charset="0"/>
              </a:rPr>
              <a:t>(35%) </a:t>
            </a:r>
            <a:r>
              <a:rPr lang="en-US" sz="3300" dirty="0">
                <a:latin typeface="Arial" panose="020B0604020202020204" pitchFamily="34" charset="0"/>
                <a:ea typeface="Calibri" panose="020F0502020204030204" pitchFamily="34" charset="0"/>
              </a:rPr>
              <a:t>is high but </a:t>
            </a:r>
            <a:r>
              <a:rPr lang="en-US" sz="3300" b="1" dirty="0">
                <a:latin typeface="Arial" panose="020B0604020202020204" pitchFamily="34" charset="0"/>
                <a:ea typeface="Calibri" panose="020F0502020204030204" pitchFamily="34" charset="0"/>
              </a:rPr>
              <a:t>less than </a:t>
            </a:r>
            <a:r>
              <a:rPr lang="en-US" sz="3300" dirty="0">
                <a:latin typeface="Arial" panose="020B0604020202020204" pitchFamily="34" charset="0"/>
                <a:ea typeface="Calibri" panose="020F0502020204030204" pitchFamily="34" charset="0"/>
              </a:rPr>
              <a:t>the psychological motives.</a:t>
            </a:r>
          </a:p>
          <a:p>
            <a:pPr marL="594995" indent="-571500" algn="l" rtl="0">
              <a:lnSpc>
                <a:spcPct val="115000"/>
              </a:lnSpc>
              <a:buFont typeface="Wingdings" panose="05000000000000000000" pitchFamily="2" charset="2"/>
              <a:buChar cha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financial motives for the visiting the beauty center who have </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abundant of money (</a:t>
            </a:r>
            <a:r>
              <a:rPr lang="en-US" sz="3200" b="1" dirty="0">
                <a:solidFill>
                  <a:prstClr val="black"/>
                </a:solidFill>
                <a:latin typeface="Arial" panose="020B0604020202020204" pitchFamily="34" charset="0"/>
                <a:ea typeface="Calibri" panose="020F0502020204030204" pitchFamily="34" charset="0"/>
                <a:cs typeface="Arial" panose="020B0604020202020204" pitchFamily="34" charset="0"/>
              </a:rPr>
              <a:t>20%). </a:t>
            </a: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Content Placeholder 4">
            <a:extLst>
              <a:ext uri="{FF2B5EF4-FFF2-40B4-BE49-F238E27FC236}">
                <a16:creationId xmlns:a16="http://schemas.microsoft.com/office/drawing/2014/main" id="{3313BCBF-118B-178D-45A3-7F7C5C53BE2B}"/>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345041" y="217429"/>
            <a:ext cx="1138899" cy="1197090"/>
          </a:xfrm>
          <a:prstGeom prst="rect">
            <a:avLst/>
          </a:prstGeom>
        </p:spPr>
      </p:pic>
      <p:pic>
        <p:nvPicPr>
          <p:cNvPr id="5" name="Picture 4">
            <a:extLst>
              <a:ext uri="{FF2B5EF4-FFF2-40B4-BE49-F238E27FC236}">
                <a16:creationId xmlns:a16="http://schemas.microsoft.com/office/drawing/2014/main" id="{E681FF6A-3277-0571-D199-ECBBCB38F8E7}"/>
              </a:ext>
            </a:extLst>
          </p:cNvPr>
          <p:cNvPicPr/>
          <p:nvPr/>
        </p:nvPicPr>
        <p:blipFill rotWithShape="1">
          <a:blip r:embed="rId3" cstate="print">
            <a:extLst>
              <a:ext uri="{28A0092B-C50C-407E-A947-70E740481C1C}">
                <a14:useLocalDpi xmlns:a14="http://schemas.microsoft.com/office/drawing/2010/main" val="0"/>
              </a:ext>
            </a:extLst>
          </a:blip>
          <a:srcRect l="10788" t="6963" r="16327" b="12966"/>
          <a:stretch/>
        </p:blipFill>
        <p:spPr bwMode="auto">
          <a:xfrm>
            <a:off x="10629664" y="320068"/>
            <a:ext cx="1217295" cy="123253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425064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9766" y="626797"/>
            <a:ext cx="10898529" cy="6231203"/>
          </a:xfrm>
        </p:spPr>
        <p:txBody>
          <a:bodyPr>
            <a:noAutofit/>
          </a:bodyPr>
          <a:lstStyle/>
          <a:p>
            <a:pPr marL="480695" marR="0" lvl="0" indent="-457200" algn="l" defTabSz="914400" rtl="0" eaLnBrk="1" fontAlgn="auto" latinLnBrk="0" hangingPunct="1">
              <a:lnSpc>
                <a:spcPct val="115000"/>
              </a:lnSpc>
              <a:spcBef>
                <a:spcPts val="1000"/>
              </a:spcBef>
              <a:spcAft>
                <a:spcPts val="0"/>
              </a:spcAft>
              <a:buClrTx/>
              <a:buSzTx/>
              <a:buFont typeface="Wingdings" panose="05000000000000000000" pitchFamily="2" charset="2"/>
              <a:buChar char="§"/>
              <a:tabLst/>
              <a:defRPr/>
            </a:pPr>
            <a:r>
              <a:rPr lang="en-US" dirty="0">
                <a:solidFill>
                  <a:prstClr val="black"/>
                </a:solidFill>
                <a:latin typeface="Arial" panose="020B0604020202020204" pitchFamily="34" charset="0"/>
                <a:ea typeface="Calibri" panose="020F0502020204030204" pitchFamily="34" charset="0"/>
              </a:rPr>
              <a:t>E</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ffect</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of </a:t>
            </a:r>
            <a:r>
              <a:rPr kumimoji="0" lang="en-US"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female friends (42%) </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who doing the aesthetic procedures; our study is nearly similar to that was done in the AL-Riyadh city, Saudi Arabia it was (48.5%) ,this is may be due to the same locality between our Arab cities.</a:t>
            </a:r>
            <a:endParaRPr kumimoji="0" lang="en-US"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594995" marR="0" lvl="0" indent="-571500" algn="l" defTabSz="914400" rtl="0" eaLnBrk="1" fontAlgn="auto" latinLnBrk="0" hangingPunct="1">
              <a:lnSpc>
                <a:spcPct val="115000"/>
              </a:lnSpc>
              <a:spcBef>
                <a:spcPts val="1000"/>
              </a:spcBef>
              <a:spcAft>
                <a:spcPts val="0"/>
              </a:spcAft>
              <a:buClrTx/>
              <a:buSzTx/>
              <a:buFont typeface="Wingdings" panose="05000000000000000000" pitchFamily="2" charset="2"/>
              <a:buChar char="§"/>
              <a:tabLst/>
              <a:defRPr/>
            </a:pPr>
            <a:r>
              <a:rPr lang="en-US" dirty="0">
                <a:latin typeface="Arial" panose="020B0604020202020204" pitchFamily="34" charset="0"/>
                <a:ea typeface="Calibri" panose="020F0502020204030204" pitchFamily="34" charset="0"/>
                <a:cs typeface="Arial" panose="020B0604020202020204" pitchFamily="34" charset="0"/>
              </a:rPr>
              <a:t>Other effects is the </a:t>
            </a:r>
            <a:r>
              <a:rPr lang="en-US" b="1" dirty="0">
                <a:latin typeface="Arial" panose="020B0604020202020204" pitchFamily="34" charset="0"/>
                <a:ea typeface="Calibri" panose="020F0502020204030204" pitchFamily="34" charset="0"/>
                <a:cs typeface="Arial" panose="020B0604020202020204" pitchFamily="34" charset="0"/>
              </a:rPr>
              <a:t>advice from others (25%) </a:t>
            </a:r>
            <a:r>
              <a:rPr lang="en-US" dirty="0">
                <a:latin typeface="Arial" panose="020B0604020202020204" pitchFamily="34" charset="0"/>
                <a:ea typeface="Calibri" panose="020F0502020204030204" pitchFamily="34" charset="0"/>
                <a:cs typeface="Arial" panose="020B0604020202020204" pitchFamily="34" charset="0"/>
              </a:rPr>
              <a:t>and the effect of </a:t>
            </a:r>
            <a:r>
              <a:rPr lang="en-US" b="1" dirty="0">
                <a:latin typeface="Arial" panose="020B0604020202020204" pitchFamily="34" charset="0"/>
                <a:ea typeface="Calibri" panose="020F0502020204030204" pitchFamily="34" charset="0"/>
                <a:cs typeface="Arial" panose="020B0604020202020204" pitchFamily="34" charset="0"/>
              </a:rPr>
              <a:t>famous female(23%) </a:t>
            </a:r>
            <a:r>
              <a:rPr lang="en-US" dirty="0">
                <a:latin typeface="Arial" panose="020B0604020202020204" pitchFamily="34" charset="0"/>
                <a:ea typeface="Calibri" panose="020F0502020204030204" pitchFamily="34" charset="0"/>
                <a:cs typeface="Arial" panose="020B0604020202020204" pitchFamily="34" charset="0"/>
              </a:rPr>
              <a:t>seen by social media</a:t>
            </a:r>
          </a:p>
          <a:p>
            <a:pPr marL="594995" marR="0" lvl="0" indent="-571500" algn="l" defTabSz="914400" rtl="0" eaLnBrk="1" fontAlgn="auto" latinLnBrk="0" hangingPunct="1">
              <a:lnSpc>
                <a:spcPct val="115000"/>
              </a:lnSpc>
              <a:spcBef>
                <a:spcPts val="1000"/>
              </a:spcBef>
              <a:spcAft>
                <a:spcPts val="0"/>
              </a:spcAft>
              <a:buClrTx/>
              <a:buSzTx/>
              <a:buFont typeface="Wingdings" panose="05000000000000000000" pitchFamily="2" charset="2"/>
              <a:buChar char="§"/>
              <a:tabLst/>
              <a:defRPr/>
            </a:pPr>
            <a:r>
              <a:rPr lang="en-US" b="1" dirty="0">
                <a:latin typeface="Arial" panose="020B0604020202020204" pitchFamily="34" charset="0"/>
                <a:ea typeface="Calibri" panose="020F0502020204030204" pitchFamily="34" charset="0"/>
                <a:cs typeface="Arial" panose="020B0604020202020204" pitchFamily="34" charset="0"/>
              </a:rPr>
              <a:t>Bullying effect(10%) </a:t>
            </a:r>
            <a:r>
              <a:rPr lang="en-US" dirty="0">
                <a:latin typeface="Arial" panose="020B0604020202020204" pitchFamily="34" charset="0"/>
                <a:ea typeface="Calibri" panose="020F0502020204030204" pitchFamily="34" charset="0"/>
                <a:cs typeface="Arial" panose="020B0604020202020204" pitchFamily="34" charset="0"/>
              </a:rPr>
              <a:t>on some female by others, pushing them to visit the beauty centers to change their appearance as much as possible to become more beautiful, even so their financial level is low; this may occurs in females who have had </a:t>
            </a:r>
            <a:r>
              <a:rPr lang="en-US" dirty="0" err="1">
                <a:latin typeface="Arial" panose="020B0604020202020204" pitchFamily="34" charset="0"/>
                <a:ea typeface="Calibri" panose="020F0502020204030204" pitchFamily="34" charset="0"/>
                <a:cs typeface="Arial" panose="020B0604020202020204" pitchFamily="34" charset="0"/>
              </a:rPr>
              <a:t>aweak</a:t>
            </a:r>
            <a:r>
              <a:rPr lang="en-US" dirty="0">
                <a:latin typeface="Arial" panose="020B0604020202020204" pitchFamily="34" charset="0"/>
                <a:ea typeface="Calibri" panose="020F0502020204030204" pitchFamily="34" charset="0"/>
                <a:cs typeface="Arial" panose="020B0604020202020204" pitchFamily="34" charset="0"/>
              </a:rPr>
              <a:t> personality.</a:t>
            </a:r>
          </a:p>
          <a:p>
            <a:pPr algn="l" rtl="0">
              <a:buFont typeface="Wingdings" panose="05000000000000000000" pitchFamily="2" charset="2"/>
              <a:buChar char="§"/>
            </a:pPr>
            <a:endParaRPr lang="en-US" sz="3200" dirty="0">
              <a:latin typeface="Arial" panose="020B0604020202020204" pitchFamily="34" charset="0"/>
              <a:ea typeface="Calibri" panose="020F0502020204030204" pitchFamily="34" charset="0"/>
              <a:cs typeface="Arial" panose="020B0604020202020204" pitchFamily="34" charset="0"/>
            </a:endParaRPr>
          </a:p>
        </p:txBody>
      </p:sp>
      <p:pic>
        <p:nvPicPr>
          <p:cNvPr id="4" name="Content Placeholder 4">
            <a:extLst>
              <a:ext uri="{FF2B5EF4-FFF2-40B4-BE49-F238E27FC236}">
                <a16:creationId xmlns:a16="http://schemas.microsoft.com/office/drawing/2014/main" id="{274E4B91-3DEA-1487-E30D-1A228A905E35}"/>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0398" y="121534"/>
            <a:ext cx="1138899" cy="1197090"/>
          </a:xfrm>
          <a:prstGeom prst="rect">
            <a:avLst/>
          </a:prstGeom>
        </p:spPr>
      </p:pic>
      <p:pic>
        <p:nvPicPr>
          <p:cNvPr id="5" name="Picture 4">
            <a:extLst>
              <a:ext uri="{FF2B5EF4-FFF2-40B4-BE49-F238E27FC236}">
                <a16:creationId xmlns:a16="http://schemas.microsoft.com/office/drawing/2014/main" id="{9DC76D73-B229-31CF-3444-3C6968E900D7}"/>
              </a:ext>
            </a:extLst>
          </p:cNvPr>
          <p:cNvPicPr/>
          <p:nvPr/>
        </p:nvPicPr>
        <p:blipFill rotWithShape="1">
          <a:blip r:embed="rId3" cstate="print">
            <a:extLst>
              <a:ext uri="{28A0092B-C50C-407E-A947-70E740481C1C}">
                <a14:useLocalDpi xmlns:a14="http://schemas.microsoft.com/office/drawing/2010/main" val="0"/>
              </a:ext>
            </a:extLst>
          </a:blip>
          <a:srcRect l="10788" t="6963" r="16327" b="12966"/>
          <a:stretch/>
        </p:blipFill>
        <p:spPr bwMode="auto">
          <a:xfrm>
            <a:off x="10768560" y="121534"/>
            <a:ext cx="1217295" cy="123253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577932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52603"/>
            <a:ext cx="10515600" cy="4985329"/>
          </a:xfrm>
        </p:spPr>
        <p:txBody>
          <a:bodyPr>
            <a:normAutofit fontScale="85000" lnSpcReduction="20000"/>
          </a:bodyPr>
          <a:lstStyle/>
          <a:p>
            <a:pPr marL="480695" indent="-457200" algn="l" rtl="0">
              <a:lnSpc>
                <a:spcPct val="115000"/>
              </a:lnSpc>
              <a:spcAft>
                <a:spcPts val="0"/>
              </a:spcAft>
              <a:buFont typeface="Wingdings" panose="05000000000000000000" pitchFamily="2" charset="2"/>
              <a:buChar char="§"/>
            </a:pPr>
            <a:r>
              <a:rPr lang="en-US" sz="3800" dirty="0">
                <a:latin typeface="Arial" panose="020B0604020202020204" pitchFamily="34" charset="0"/>
                <a:ea typeface="Calibri" panose="020F0502020204030204" pitchFamily="34" charset="0"/>
                <a:cs typeface="Arial" panose="020B0604020202020204" pitchFamily="34" charset="0"/>
              </a:rPr>
              <a:t>That means that </a:t>
            </a:r>
            <a:r>
              <a:rPr lang="en-US" sz="3800" b="1" dirty="0">
                <a:latin typeface="Arial" panose="020B0604020202020204" pitchFamily="34" charset="0"/>
                <a:ea typeface="Calibri" panose="020F0502020204030204" pitchFamily="34" charset="0"/>
                <a:cs typeface="Arial" panose="020B0604020202020204" pitchFamily="34" charset="0"/>
              </a:rPr>
              <a:t>only (50%) of females who undergo aesthetic procedure are satisfied with the results</a:t>
            </a:r>
            <a:r>
              <a:rPr lang="en-US" sz="3800" dirty="0">
                <a:latin typeface="Arial" panose="020B0604020202020204" pitchFamily="34" charset="0"/>
                <a:ea typeface="Calibri" panose="020F0502020204030204" pitchFamily="34" charset="0"/>
                <a:cs typeface="Arial" panose="020B0604020202020204" pitchFamily="34" charset="0"/>
              </a:rPr>
              <a:t>, this may </a:t>
            </a:r>
            <a:r>
              <a:rPr lang="en-US" sz="3800" dirty="0" err="1">
                <a:latin typeface="Arial" panose="020B0604020202020204" pitchFamily="34" charset="0"/>
                <a:ea typeface="Calibri" panose="020F0502020204030204" pitchFamily="34" charset="0"/>
                <a:cs typeface="Arial" panose="020B0604020202020204" pitchFamily="34" charset="0"/>
              </a:rPr>
              <a:t>reffered</a:t>
            </a:r>
            <a:r>
              <a:rPr lang="en-US" sz="3800" dirty="0">
                <a:latin typeface="Arial" panose="020B0604020202020204" pitchFamily="34" charset="0"/>
                <a:ea typeface="Calibri" panose="020F0502020204030204" pitchFamily="34" charset="0"/>
                <a:cs typeface="Arial" panose="020B0604020202020204" pitchFamily="34" charset="0"/>
              </a:rPr>
              <a:t> to the fact that aesthetic procedure is not the only solution to make a female satisfied with her appearance.</a:t>
            </a:r>
          </a:p>
          <a:p>
            <a:pPr marL="480695" indent="-457200" algn="l" rtl="0">
              <a:lnSpc>
                <a:spcPct val="115000"/>
              </a:lnSpc>
              <a:spcAft>
                <a:spcPts val="0"/>
              </a:spcAft>
              <a:buFont typeface="Wingdings" panose="05000000000000000000" pitchFamily="2" charset="2"/>
              <a:buChar char="§"/>
            </a:pPr>
            <a:r>
              <a:rPr lang="en-US" sz="3800" dirty="0">
                <a:latin typeface="Arial" panose="020B0604020202020204" pitchFamily="34" charset="0"/>
                <a:ea typeface="Calibri" panose="020F0502020204030204" pitchFamily="34" charset="0"/>
                <a:cs typeface="Arial" panose="020B0604020202020204" pitchFamily="34" charset="0"/>
              </a:rPr>
              <a:t>The other (50%) of the females are not satisfied for these procedures; and these procedures may be failed, so the appearance becomes more bad and unacceptable by others; and so the female will pay the coast; and she will be enter in a new viscous cycle.</a:t>
            </a:r>
          </a:p>
          <a:p>
            <a:pPr marL="0" indent="0" algn="l">
              <a:buNone/>
            </a:pPr>
            <a:endParaRPr lang="en-US" dirty="0"/>
          </a:p>
        </p:txBody>
      </p:sp>
      <p:pic>
        <p:nvPicPr>
          <p:cNvPr id="4" name="Content Placeholder 4">
            <a:extLst>
              <a:ext uri="{FF2B5EF4-FFF2-40B4-BE49-F238E27FC236}">
                <a16:creationId xmlns:a16="http://schemas.microsoft.com/office/drawing/2014/main" id="{6EF1A60D-98E5-3F81-55B7-2445BA604035}"/>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345041" y="217429"/>
            <a:ext cx="1138899" cy="1197090"/>
          </a:xfrm>
          <a:prstGeom prst="rect">
            <a:avLst/>
          </a:prstGeom>
        </p:spPr>
      </p:pic>
      <p:pic>
        <p:nvPicPr>
          <p:cNvPr id="5" name="Picture 4">
            <a:extLst>
              <a:ext uri="{FF2B5EF4-FFF2-40B4-BE49-F238E27FC236}">
                <a16:creationId xmlns:a16="http://schemas.microsoft.com/office/drawing/2014/main" id="{44197F0B-E5F2-32B4-08FA-FDB547DF856E}"/>
              </a:ext>
            </a:extLst>
          </p:cNvPr>
          <p:cNvPicPr/>
          <p:nvPr/>
        </p:nvPicPr>
        <p:blipFill rotWithShape="1">
          <a:blip r:embed="rId3" cstate="print">
            <a:extLst>
              <a:ext uri="{28A0092B-C50C-407E-A947-70E740481C1C}">
                <a14:useLocalDpi xmlns:a14="http://schemas.microsoft.com/office/drawing/2010/main" val="0"/>
              </a:ext>
            </a:extLst>
          </a:blip>
          <a:srcRect l="10788" t="6963" r="16327" b="12966"/>
          <a:stretch/>
        </p:blipFill>
        <p:spPr bwMode="auto">
          <a:xfrm>
            <a:off x="10629664" y="320068"/>
            <a:ext cx="1217295" cy="123253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11695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0"/>
            <a:r>
              <a:rPr lang="en-US" sz="4000" b="1" u="sng"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Conclusion :</a:t>
            </a:r>
            <a:endParaRPr lang="en-US" sz="4000"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46551" y="2000265"/>
            <a:ext cx="11353800" cy="4620737"/>
          </a:xfrm>
        </p:spPr>
        <p:txBody>
          <a:bodyPr>
            <a:normAutofit fontScale="77500" lnSpcReduction="20000"/>
          </a:bodyPr>
          <a:lstStyle/>
          <a:p>
            <a:pPr algn="l" rtl="0">
              <a:buFont typeface="Wingdings" panose="05000000000000000000" pitchFamily="2" charset="2"/>
              <a:buChar char="§"/>
            </a:pPr>
            <a:r>
              <a:rPr lang="en-US" sz="3500" dirty="0">
                <a:latin typeface="Arial" panose="020B0604020202020204" pitchFamily="34" charset="0"/>
                <a:cs typeface="Arial" panose="020B0604020202020204" pitchFamily="34" charset="0"/>
              </a:rPr>
              <a:t>We concluded that the age group between </a:t>
            </a:r>
            <a:r>
              <a:rPr lang="en-US" sz="3500" b="1" dirty="0">
                <a:solidFill>
                  <a:srgbClr val="FF0000"/>
                </a:solidFill>
                <a:latin typeface="Arial" panose="020B0604020202020204" pitchFamily="34" charset="0"/>
                <a:cs typeface="Arial" panose="020B0604020202020204" pitchFamily="34" charset="0"/>
              </a:rPr>
              <a:t>(15-25) </a:t>
            </a:r>
            <a:r>
              <a:rPr lang="en-US" sz="3500" dirty="0">
                <a:latin typeface="Arial" panose="020B0604020202020204" pitchFamily="34" charset="0"/>
                <a:cs typeface="Arial" panose="020B0604020202020204" pitchFamily="34" charset="0"/>
              </a:rPr>
              <a:t>is the largest group.</a:t>
            </a:r>
          </a:p>
          <a:p>
            <a:pPr algn="l" rtl="0">
              <a:buFont typeface="Wingdings" panose="05000000000000000000" pitchFamily="2" charset="2"/>
              <a:buChar char="§"/>
            </a:pPr>
            <a:r>
              <a:rPr lang="en-US" sz="3500" dirty="0">
                <a:latin typeface="Arial" panose="020B0604020202020204" pitchFamily="34" charset="0"/>
                <a:cs typeface="Arial" panose="020B0604020202020204" pitchFamily="34" charset="0"/>
              </a:rPr>
              <a:t>Most of them are </a:t>
            </a:r>
            <a:r>
              <a:rPr lang="en-US" sz="3500" b="1" dirty="0">
                <a:solidFill>
                  <a:srgbClr val="FF0000"/>
                </a:solidFill>
                <a:latin typeface="Arial" panose="020B0604020202020204" pitchFamily="34" charset="0"/>
                <a:cs typeface="Arial" panose="020B0604020202020204" pitchFamily="34" charset="0"/>
              </a:rPr>
              <a:t>satisfied </a:t>
            </a:r>
            <a:r>
              <a:rPr lang="en-US" sz="3500" dirty="0">
                <a:latin typeface="Arial" panose="020B0604020202020204" pitchFamily="34" charset="0"/>
                <a:cs typeface="Arial" panose="020B0604020202020204" pitchFamily="34" charset="0"/>
              </a:rPr>
              <a:t>with their appearance. </a:t>
            </a:r>
          </a:p>
          <a:p>
            <a:pPr algn="l" rtl="0">
              <a:buFont typeface="Wingdings" panose="05000000000000000000" pitchFamily="2" charset="2"/>
              <a:buChar char="§"/>
            </a:pPr>
            <a:r>
              <a:rPr lang="en-US" sz="3500" dirty="0">
                <a:latin typeface="Arial" panose="020B0604020202020204" pitchFamily="34" charset="0"/>
                <a:cs typeface="Arial" panose="020B0604020202020204" pitchFamily="34" charset="0"/>
              </a:rPr>
              <a:t>A lot of them need to have aesthetic procedure to gain </a:t>
            </a:r>
            <a:r>
              <a:rPr lang="en-US" sz="3500" b="1" dirty="0">
                <a:solidFill>
                  <a:srgbClr val="FF0000"/>
                </a:solidFill>
                <a:latin typeface="Arial" panose="020B0604020202020204" pitchFamily="34" charset="0"/>
                <a:cs typeface="Arial" panose="020B0604020202020204" pitchFamily="34" charset="0"/>
              </a:rPr>
              <a:t>self-confidence</a:t>
            </a:r>
            <a:r>
              <a:rPr lang="en-US" sz="3500" dirty="0">
                <a:latin typeface="Arial" panose="020B0604020202020204" pitchFamily="34" charset="0"/>
                <a:cs typeface="Arial" panose="020B0604020202020204" pitchFamily="34" charset="0"/>
              </a:rPr>
              <a:t> and also</a:t>
            </a:r>
            <a:r>
              <a:rPr lang="en-US" sz="3500" dirty="0">
                <a:solidFill>
                  <a:srgbClr val="FF0000"/>
                </a:solidFill>
                <a:latin typeface="Arial" panose="020B0604020202020204" pitchFamily="34" charset="0"/>
                <a:cs typeface="Arial" panose="020B0604020202020204" pitchFamily="34" charset="0"/>
              </a:rPr>
              <a:t> </a:t>
            </a:r>
            <a:r>
              <a:rPr lang="en-US" sz="3500" b="1" dirty="0">
                <a:solidFill>
                  <a:srgbClr val="FF0000"/>
                </a:solidFill>
                <a:latin typeface="Arial" panose="020B0604020202020204" pitchFamily="34" charset="0"/>
                <a:cs typeface="Arial" panose="020B0604020202020204" pitchFamily="34" charset="0"/>
              </a:rPr>
              <a:t>attract the attention</a:t>
            </a:r>
            <a:r>
              <a:rPr lang="en-US" sz="3500" b="1" dirty="0">
                <a:latin typeface="Arial" panose="020B0604020202020204" pitchFamily="34" charset="0"/>
                <a:cs typeface="Arial" panose="020B0604020202020204" pitchFamily="34" charset="0"/>
              </a:rPr>
              <a:t> </a:t>
            </a:r>
            <a:r>
              <a:rPr lang="en-US" sz="3500" dirty="0">
                <a:latin typeface="Arial" panose="020B0604020202020204" pitchFamily="34" charset="0"/>
                <a:cs typeface="Arial" panose="020B0604020202020204" pitchFamily="34" charset="0"/>
              </a:rPr>
              <a:t>of others. </a:t>
            </a:r>
          </a:p>
          <a:p>
            <a:pPr algn="l" rtl="0">
              <a:buFont typeface="Wingdings" panose="05000000000000000000" pitchFamily="2" charset="2"/>
              <a:buChar char="§"/>
            </a:pPr>
            <a:r>
              <a:rPr lang="en-US" sz="3500" dirty="0">
                <a:latin typeface="Arial" panose="020B0604020202020204" pitchFamily="34" charset="0"/>
                <a:cs typeface="Arial" panose="020B0604020202020204" pitchFamily="34" charset="0"/>
              </a:rPr>
              <a:t>More than half of the women in our study had </a:t>
            </a:r>
            <a:r>
              <a:rPr lang="en-US" sz="3500" b="1" dirty="0">
                <a:solidFill>
                  <a:srgbClr val="FF0000"/>
                </a:solidFill>
                <a:latin typeface="Arial" panose="020B0604020202020204" pitchFamily="34" charset="0"/>
                <a:cs typeface="Arial" panose="020B0604020202020204" pitchFamily="34" charset="0"/>
              </a:rPr>
              <a:t>psychological problems </a:t>
            </a:r>
            <a:r>
              <a:rPr lang="en-US" sz="3500" dirty="0">
                <a:latin typeface="Arial" panose="020B0604020202020204" pitchFamily="34" charset="0"/>
                <a:cs typeface="Arial" panose="020B0604020202020204" pitchFamily="34" charset="0"/>
              </a:rPr>
              <a:t>because of their appearance.</a:t>
            </a:r>
          </a:p>
          <a:p>
            <a:pPr algn="l" rtl="0">
              <a:buFont typeface="Wingdings" panose="05000000000000000000" pitchFamily="2" charset="2"/>
              <a:buChar char="§"/>
            </a:pPr>
            <a:r>
              <a:rPr lang="en-US" sz="3500" dirty="0">
                <a:latin typeface="Arial" panose="020B0604020202020204" pitchFamily="34" charset="0"/>
                <a:cs typeface="Arial" panose="020B0604020202020204" pitchFamily="34" charset="0"/>
              </a:rPr>
              <a:t>The role of </a:t>
            </a:r>
            <a:r>
              <a:rPr lang="en-US" sz="3500" b="1" dirty="0">
                <a:solidFill>
                  <a:srgbClr val="FF0000"/>
                </a:solidFill>
                <a:latin typeface="Arial" panose="020B0604020202020204" pitchFamily="34" charset="0"/>
                <a:cs typeface="Arial" panose="020B0604020202020204" pitchFamily="34" charset="0"/>
              </a:rPr>
              <a:t>social media</a:t>
            </a:r>
            <a:r>
              <a:rPr lang="en-US" sz="3500" b="1" dirty="0">
                <a:latin typeface="Arial" panose="020B0604020202020204" pitchFamily="34" charset="0"/>
                <a:cs typeface="Arial" panose="020B0604020202020204" pitchFamily="34" charset="0"/>
              </a:rPr>
              <a:t> </a:t>
            </a:r>
            <a:r>
              <a:rPr lang="en-US" sz="3500" dirty="0">
                <a:latin typeface="Arial" panose="020B0604020202020204" pitchFamily="34" charset="0"/>
                <a:cs typeface="Arial" panose="020B0604020202020204" pitchFamily="34" charset="0"/>
              </a:rPr>
              <a:t>has played a major role in attracting the vast majority of women to beauty centers. </a:t>
            </a:r>
          </a:p>
          <a:p>
            <a:pPr algn="l" rtl="0">
              <a:buFont typeface="Wingdings" panose="05000000000000000000" pitchFamily="2" charset="2"/>
              <a:buChar char="§"/>
            </a:pPr>
            <a:r>
              <a:rPr lang="en-US" sz="3500" dirty="0">
                <a:latin typeface="Arial" panose="020B0604020202020204" pitchFamily="34" charset="0"/>
                <a:cs typeface="Arial" panose="020B0604020202020204" pitchFamily="34" charset="0"/>
              </a:rPr>
              <a:t>Only half of those who underwent Aesthetic procedure are </a:t>
            </a:r>
            <a:r>
              <a:rPr lang="en-US" sz="3500" b="1" dirty="0">
                <a:solidFill>
                  <a:srgbClr val="FF0000"/>
                </a:solidFill>
                <a:latin typeface="Arial" panose="020B0604020202020204" pitchFamily="34" charset="0"/>
                <a:cs typeface="Arial" panose="020B0604020202020204" pitchFamily="34" charset="0"/>
              </a:rPr>
              <a:t>satisfied with the results. </a:t>
            </a:r>
          </a:p>
          <a:p>
            <a:pPr algn="l" rtl="0">
              <a:buFont typeface="Wingdings" panose="05000000000000000000" pitchFamily="2" charset="2"/>
              <a:buChar char="§"/>
            </a:pPr>
            <a:r>
              <a:rPr lang="en-US" sz="3500" dirty="0">
                <a:latin typeface="Arial" panose="020B0604020202020204" pitchFamily="34" charset="0"/>
                <a:cs typeface="Arial" panose="020B0604020202020204" pitchFamily="34" charset="0"/>
              </a:rPr>
              <a:t>Most women are from </a:t>
            </a:r>
            <a:r>
              <a:rPr lang="en-US" sz="3500" b="1" dirty="0">
                <a:solidFill>
                  <a:srgbClr val="FF0000"/>
                </a:solidFill>
                <a:latin typeface="Arial" panose="020B0604020202020204" pitchFamily="34" charset="0"/>
                <a:cs typeface="Arial" panose="020B0604020202020204" pitchFamily="34" charset="0"/>
              </a:rPr>
              <a:t>good </a:t>
            </a:r>
            <a:r>
              <a:rPr lang="en-US" sz="3500" b="1" dirty="0" err="1">
                <a:solidFill>
                  <a:srgbClr val="FF0000"/>
                </a:solidFill>
                <a:latin typeface="Arial" panose="020B0604020202020204" pitchFamily="34" charset="0"/>
                <a:cs typeface="Arial" panose="020B0604020202020204" pitchFamily="34" charset="0"/>
              </a:rPr>
              <a:t>fanincial</a:t>
            </a:r>
            <a:r>
              <a:rPr lang="en-US" sz="3500" b="1" dirty="0">
                <a:solidFill>
                  <a:srgbClr val="FF0000"/>
                </a:solidFill>
                <a:latin typeface="Arial" panose="020B0604020202020204" pitchFamily="34" charset="0"/>
                <a:cs typeface="Arial" panose="020B0604020202020204" pitchFamily="34" charset="0"/>
              </a:rPr>
              <a:t> state</a:t>
            </a:r>
            <a:r>
              <a:rPr lang="en-US" sz="3500" dirty="0">
                <a:latin typeface="Arial" panose="020B0604020202020204" pitchFamily="34" charset="0"/>
                <a:cs typeface="Arial" panose="020B0604020202020204" pitchFamily="34" charset="0"/>
              </a:rPr>
              <a:t>.</a:t>
            </a:r>
          </a:p>
          <a:p>
            <a:pPr marL="0" indent="0" algn="l">
              <a:buNone/>
            </a:pPr>
            <a:endParaRPr lang="en-US"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10788" t="6963" r="16327" b="12966"/>
          <a:stretch/>
        </p:blipFill>
        <p:spPr bwMode="auto">
          <a:xfrm>
            <a:off x="10136505" y="411638"/>
            <a:ext cx="1217295" cy="1232535"/>
          </a:xfrm>
          <a:prstGeom prst="rect">
            <a:avLst/>
          </a:prstGeom>
          <a:noFill/>
          <a:ln>
            <a:noFill/>
          </a:ln>
          <a:extLst>
            <a:ext uri="{53640926-AAD7-44D8-BBD7-CCE9431645EC}">
              <a14:shadowObscured xmlns:a14="http://schemas.microsoft.com/office/drawing/2010/main"/>
            </a:ext>
          </a:extLst>
        </p:spPr>
      </p:pic>
      <p:pic>
        <p:nvPicPr>
          <p:cNvPr id="6" name="Content Placeholder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38200" y="411638"/>
            <a:ext cx="1138899" cy="1197090"/>
          </a:xfrm>
          <a:prstGeom prst="rect">
            <a:avLst/>
          </a:prstGeom>
        </p:spPr>
      </p:pic>
    </p:spTree>
    <p:extLst>
      <p:ext uri="{BB962C8B-B14F-4D97-AF65-F5344CB8AC3E}">
        <p14:creationId xmlns:p14="http://schemas.microsoft.com/office/powerpoint/2010/main" val="15022768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4E24C-DB0D-3543-38C4-466F27F936F4}"/>
              </a:ext>
            </a:extLst>
          </p:cNvPr>
          <p:cNvSpPr>
            <a:spLocks noGrp="1"/>
          </p:cNvSpPr>
          <p:nvPr>
            <p:ph type="title"/>
          </p:nvPr>
        </p:nvSpPr>
        <p:spPr/>
        <p:txBody>
          <a:bodyPr/>
          <a:lstStyle/>
          <a:p>
            <a:pPr marL="228600" marR="0" lvl="0" indent="-228600" algn="ctr" defTabSz="914400" rtl="0" eaLnBrk="1" fontAlgn="auto" latinLnBrk="0" hangingPunct="1">
              <a:lnSpc>
                <a:spcPct val="90000"/>
              </a:lnSpc>
              <a:spcBef>
                <a:spcPts val="1000"/>
              </a:spcBef>
              <a:spcAft>
                <a:spcPts val="0"/>
              </a:spcAft>
              <a:tabLst/>
              <a:defRPr/>
            </a:pPr>
            <a:r>
              <a:rPr kumimoji="0" lang="en-US" sz="4000" b="1" i="0" u="sng" kern="1200" cap="none" spc="0" normalizeH="0" noProof="0" dirty="0">
                <a:ln>
                  <a:noFill/>
                </a:ln>
                <a:solidFill>
                  <a:schemeClr val="accent1">
                    <a:lumMod val="75000"/>
                  </a:scheme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Recommendation :</a:t>
            </a:r>
            <a:br>
              <a:rPr kumimoji="0" lang="en-US" sz="2600" b="0" i="0" u="none" kern="1200" cap="none" spc="0" normalizeH="0" baseline="0" noProof="0" dirty="0">
                <a:ln>
                  <a:noFill/>
                </a:ln>
                <a:solidFill>
                  <a:schemeClr val="accent1">
                    <a:lumMod val="75000"/>
                  </a:schemeClr>
                </a:solidFill>
                <a:effectLst/>
                <a:uLnTx/>
                <a:uFillTx/>
                <a:latin typeface="Calibri" panose="020F0502020204030204"/>
                <a:ea typeface="+mn-ea"/>
                <a:cs typeface="+mn-cs"/>
              </a:rPr>
            </a:br>
            <a:endParaRPr lang="ar-IQ" dirty="0">
              <a:solidFill>
                <a:schemeClr val="accent1">
                  <a:lumMod val="75000"/>
                </a:schemeClr>
              </a:solidFill>
            </a:endParaRPr>
          </a:p>
        </p:txBody>
      </p:sp>
      <p:sp>
        <p:nvSpPr>
          <p:cNvPr id="3" name="Content Placeholder 2">
            <a:extLst>
              <a:ext uri="{FF2B5EF4-FFF2-40B4-BE49-F238E27FC236}">
                <a16:creationId xmlns:a16="http://schemas.microsoft.com/office/drawing/2014/main" id="{B6F3C874-C113-974A-52F5-89266DA287DF}"/>
              </a:ext>
            </a:extLst>
          </p:cNvPr>
          <p:cNvSpPr>
            <a:spLocks noGrp="1"/>
          </p:cNvSpPr>
          <p:nvPr>
            <p:ph idx="1"/>
          </p:nvPr>
        </p:nvSpPr>
        <p:spPr>
          <a:xfrm>
            <a:off x="838200" y="1273997"/>
            <a:ext cx="10946258" cy="5218878"/>
          </a:xfrm>
        </p:spPr>
        <p:txBody>
          <a:bodyPr>
            <a:normAutofit fontScale="40000" lnSpcReduction="20000"/>
          </a:bodyPr>
          <a:lstStyle/>
          <a:p>
            <a:endParaRPr lang="en-US" dirty="0"/>
          </a:p>
          <a:p>
            <a:pPr marL="742950" indent="-742950" algn="l" rtl="0">
              <a:buFont typeface="+mj-lt"/>
              <a:buAutoNum type="arabicPeriod"/>
            </a:pPr>
            <a:r>
              <a:rPr lang="en-US" sz="7000" dirty="0">
                <a:latin typeface="Arial" panose="020B0604020202020204" pitchFamily="34" charset="0"/>
                <a:cs typeface="Arial" panose="020B0604020202020204" pitchFamily="34" charset="0"/>
              </a:rPr>
              <a:t>Accept your outward appearance.</a:t>
            </a:r>
          </a:p>
          <a:p>
            <a:pPr marL="742950" indent="-742950" algn="l" rtl="0">
              <a:buFont typeface="+mj-lt"/>
              <a:buAutoNum type="arabicPeriod"/>
            </a:pPr>
            <a:r>
              <a:rPr lang="en-US" sz="7000" dirty="0">
                <a:latin typeface="Arial" panose="020B0604020202020204" pitchFamily="34" charset="0"/>
                <a:cs typeface="Arial" panose="020B0604020202020204" pitchFamily="34" charset="0"/>
              </a:rPr>
              <a:t>follow a healthy lifestyle.</a:t>
            </a:r>
          </a:p>
          <a:p>
            <a:pPr marL="742950" indent="-742950" algn="l" rtl="0">
              <a:buFont typeface="+mj-lt"/>
              <a:buAutoNum type="arabicPeriod"/>
            </a:pPr>
            <a:r>
              <a:rPr lang="en-US" sz="7000" dirty="0">
                <a:latin typeface="Arial" panose="020B0604020202020204" pitchFamily="34" charset="0"/>
                <a:cs typeface="Arial" panose="020B0604020202020204" pitchFamily="34" charset="0"/>
              </a:rPr>
              <a:t>choose good clothes.</a:t>
            </a:r>
          </a:p>
          <a:p>
            <a:pPr marL="742950" indent="-742950" algn="l" rtl="0">
              <a:buFont typeface="+mj-lt"/>
              <a:buAutoNum type="arabicPeriod"/>
            </a:pPr>
            <a:r>
              <a:rPr lang="en-US" sz="7000" dirty="0">
                <a:latin typeface="Arial" panose="020B0604020202020204" pitchFamily="34" charset="0"/>
                <a:cs typeface="Arial" panose="020B0604020202020204" pitchFamily="34" charset="0"/>
              </a:rPr>
              <a:t>Focus on your insight, feeding your mind with information, reading, and acquiring skills, and experiences in life is more important than focusing on the secondary aspects of life and outward appearance, because what distinguishes people is the mind, not the appearance. </a:t>
            </a:r>
          </a:p>
          <a:p>
            <a:pPr marL="742950" indent="-742950" algn="l" rtl="0">
              <a:buFont typeface="+mj-lt"/>
              <a:buAutoNum type="arabicPeriod"/>
            </a:pPr>
            <a:endParaRPr lang="en-US" sz="7000" dirty="0">
              <a:latin typeface="Arial" panose="020B0604020202020204" pitchFamily="34" charset="0"/>
              <a:cs typeface="Arial" panose="020B0604020202020204" pitchFamily="34" charset="0"/>
            </a:endParaRPr>
          </a:p>
          <a:p>
            <a:pPr algn="l" rtl="0">
              <a:buFont typeface="Wingdings" panose="05000000000000000000" pitchFamily="2" charset="2"/>
              <a:buChar char="§"/>
            </a:pPr>
            <a:r>
              <a:rPr lang="ar-EG" sz="7000" dirty="0">
                <a:latin typeface="Arial" panose="020B0604020202020204" pitchFamily="34" charset="0"/>
                <a:cs typeface="Arial" panose="020B0604020202020204" pitchFamily="34" charset="0"/>
              </a:rPr>
              <a:t>B</a:t>
            </a:r>
            <a:r>
              <a:rPr lang="en-US" sz="7000" dirty="0" err="1">
                <a:latin typeface="Arial" panose="020B0604020202020204" pitchFamily="34" charset="0"/>
                <a:cs typeface="Arial" panose="020B0604020202020204" pitchFamily="34" charset="0"/>
              </a:rPr>
              <a:t>ut</a:t>
            </a:r>
            <a:r>
              <a:rPr lang="en-US" sz="7000" dirty="0">
                <a:latin typeface="Arial" panose="020B0604020202020204" pitchFamily="34" charset="0"/>
                <a:cs typeface="Arial" panose="020B0604020202020204" pitchFamily="34" charset="0"/>
              </a:rPr>
              <a:t> certainly there are special cases that need to aesthetic procedures can help improve the psychological and health status of individuals, and in this case these procedures will have an important role in achieving the desired goal and satisfying people with their appearance.</a:t>
            </a:r>
            <a:endParaRPr lang="ar-IQ" sz="7000" dirty="0">
              <a:latin typeface="Arial" panose="020B0604020202020204" pitchFamily="34" charset="0"/>
              <a:cs typeface="Arial" panose="020B0604020202020204" pitchFamily="34" charset="0"/>
            </a:endParaRPr>
          </a:p>
        </p:txBody>
      </p:sp>
      <p:pic>
        <p:nvPicPr>
          <p:cNvPr id="4" name="Content Placeholder 4">
            <a:extLst>
              <a:ext uri="{FF2B5EF4-FFF2-40B4-BE49-F238E27FC236}">
                <a16:creationId xmlns:a16="http://schemas.microsoft.com/office/drawing/2014/main" id="{ACF75A61-7613-13DA-C97D-D561E68F04CF}"/>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35186" y="244273"/>
            <a:ext cx="1138899" cy="1197090"/>
          </a:xfrm>
          <a:prstGeom prst="rect">
            <a:avLst/>
          </a:prstGeom>
        </p:spPr>
      </p:pic>
      <p:pic>
        <p:nvPicPr>
          <p:cNvPr id="5" name="Picture 4">
            <a:extLst>
              <a:ext uri="{FF2B5EF4-FFF2-40B4-BE49-F238E27FC236}">
                <a16:creationId xmlns:a16="http://schemas.microsoft.com/office/drawing/2014/main" id="{9E3BF3F5-8200-3E51-6303-8372368E4157}"/>
              </a:ext>
            </a:extLst>
          </p:cNvPr>
          <p:cNvPicPr/>
          <p:nvPr/>
        </p:nvPicPr>
        <p:blipFill rotWithShape="1">
          <a:blip r:embed="rId3" cstate="print">
            <a:extLst>
              <a:ext uri="{28A0092B-C50C-407E-A947-70E740481C1C}">
                <a14:useLocalDpi xmlns:a14="http://schemas.microsoft.com/office/drawing/2010/main" val="0"/>
              </a:ext>
            </a:extLst>
          </a:blip>
          <a:srcRect l="10788" t="6963" r="16327" b="12966"/>
          <a:stretch/>
        </p:blipFill>
        <p:spPr bwMode="auto">
          <a:xfrm>
            <a:off x="10839519" y="244273"/>
            <a:ext cx="1217295" cy="123253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571858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2430" y="575983"/>
            <a:ext cx="8387137" cy="2081381"/>
          </a:xfrm>
        </p:spPr>
        <p:txBody>
          <a:bodyPr>
            <a:normAutofit lnSpcReduction="10000"/>
          </a:bodyPr>
          <a:lstStyle/>
          <a:p>
            <a:pPr marL="0" indent="0" algn="ctr">
              <a:buNone/>
            </a:pPr>
            <a:endParaRPr lang="en-US" sz="3600" b="1" dirty="0">
              <a:latin typeface="Arial" panose="020B0604020202020204" pitchFamily="34" charset="0"/>
              <a:cs typeface="Arial" panose="020B0604020202020204" pitchFamily="34" charset="0"/>
            </a:endParaRPr>
          </a:p>
          <a:p>
            <a:pPr marL="0" indent="0" algn="ctr">
              <a:buNone/>
            </a:pPr>
            <a:r>
              <a:rPr lang="en-US" sz="36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Satisfaction of females about their appearance and motivation for aesthetic procedures</a:t>
            </a:r>
          </a:p>
          <a:p>
            <a:pPr marL="0" indent="0">
              <a:buNone/>
            </a:pPr>
            <a:endParaRPr lang="en-US" sz="3600" dirty="0">
              <a:latin typeface="Arial" panose="020B0604020202020204" pitchFamily="34" charset="0"/>
              <a:cs typeface="Arial" panose="020B0604020202020204" pitchFamily="34" charset="0"/>
            </a:endParaRPr>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10788" t="6963" r="16327" b="12966"/>
          <a:stretch/>
        </p:blipFill>
        <p:spPr bwMode="auto">
          <a:xfrm>
            <a:off x="9992408" y="481929"/>
            <a:ext cx="1641449" cy="1691559"/>
          </a:xfrm>
          <a:prstGeom prst="rect">
            <a:avLst/>
          </a:prstGeom>
          <a:noFill/>
          <a:ln>
            <a:noFill/>
          </a:ln>
          <a:extLst>
            <a:ext uri="{53640926-AAD7-44D8-BBD7-CCE9431645EC}">
              <a14:shadowObscured xmlns:a14="http://schemas.microsoft.com/office/drawing/2010/main"/>
            </a:ext>
          </a:extLst>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558142" y="400050"/>
            <a:ext cx="1537785" cy="1628232"/>
          </a:xfrm>
          <a:prstGeom prst="rect">
            <a:avLst/>
          </a:prstGeom>
        </p:spPr>
      </p:pic>
      <p:pic>
        <p:nvPicPr>
          <p:cNvPr id="6" name="Picture 5">
            <a:extLst>
              <a:ext uri="{FF2B5EF4-FFF2-40B4-BE49-F238E27FC236}">
                <a16:creationId xmlns:a16="http://schemas.microsoft.com/office/drawing/2014/main" id="{2B5080BA-9CEE-D5B7-3B8E-74CD93ACC8F4}"/>
              </a:ext>
            </a:extLst>
          </p:cNvPr>
          <p:cNvPicPr>
            <a:picLocks noChangeAspect="1"/>
          </p:cNvPicPr>
          <p:nvPr/>
        </p:nvPicPr>
        <p:blipFill>
          <a:blip r:embed="rId4"/>
          <a:stretch>
            <a:fillRect/>
          </a:stretch>
        </p:blipFill>
        <p:spPr>
          <a:xfrm>
            <a:off x="1574641" y="3141241"/>
            <a:ext cx="4521358" cy="3376956"/>
          </a:xfrm>
          <a:prstGeom prst="rect">
            <a:avLst/>
          </a:prstGeom>
        </p:spPr>
      </p:pic>
      <p:pic>
        <p:nvPicPr>
          <p:cNvPr id="8" name="Picture 7">
            <a:extLst>
              <a:ext uri="{FF2B5EF4-FFF2-40B4-BE49-F238E27FC236}">
                <a16:creationId xmlns:a16="http://schemas.microsoft.com/office/drawing/2014/main" id="{06881553-E2F5-8C0B-7F13-98B01E701473}"/>
              </a:ext>
            </a:extLst>
          </p:cNvPr>
          <p:cNvPicPr>
            <a:picLocks noChangeAspect="1"/>
          </p:cNvPicPr>
          <p:nvPr/>
        </p:nvPicPr>
        <p:blipFill>
          <a:blip r:embed="rId5"/>
          <a:stretch>
            <a:fillRect/>
          </a:stretch>
        </p:blipFill>
        <p:spPr>
          <a:xfrm>
            <a:off x="6386561" y="3141241"/>
            <a:ext cx="4426571" cy="3376956"/>
          </a:xfrm>
          <a:prstGeom prst="rect">
            <a:avLst/>
          </a:prstGeom>
        </p:spPr>
      </p:pic>
    </p:spTree>
    <p:extLst>
      <p:ext uri="{BB962C8B-B14F-4D97-AF65-F5344CB8AC3E}">
        <p14:creationId xmlns:p14="http://schemas.microsoft.com/office/powerpoint/2010/main" val="1417001842"/>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A8FED0-71F1-F688-AC9B-A47B63C911E9}"/>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27024053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2627" y="93237"/>
            <a:ext cx="8736214" cy="4735164"/>
          </a:xfrm>
        </p:spPr>
        <p:txBody>
          <a:bodyPr>
            <a:normAutofit/>
          </a:bodyPr>
          <a:lstStyle/>
          <a:p>
            <a:pPr marL="0" indent="0" algn="ctr">
              <a:buNone/>
            </a:pPr>
            <a:endParaRPr lang="en-US" b="1" dirty="0">
              <a:latin typeface="Arial" panose="020B0604020202020204" pitchFamily="34" charset="0"/>
              <a:cs typeface="Arial" panose="020B0604020202020204" pitchFamily="34" charset="0"/>
            </a:endParaRPr>
          </a:p>
          <a:p>
            <a:pPr marL="0" indent="0" algn="ctr">
              <a:buNone/>
            </a:pPr>
            <a:r>
              <a:rPr lang="en-US" b="1" u="sng"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Presented by :</a:t>
            </a:r>
            <a:endParaRPr lang="en-US"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buNone/>
            </a:pPr>
            <a:r>
              <a:rPr lang="ar-EG" dirty="0" err="1">
                <a:latin typeface="Arial" panose="020B0604020202020204" pitchFamily="34" charset="0"/>
                <a:cs typeface="Arial" panose="020B0604020202020204" pitchFamily="34" charset="0"/>
              </a:rPr>
              <a:t>Russl</a:t>
            </a:r>
            <a:r>
              <a:rPr lang="ar-EG" dirty="0">
                <a:latin typeface="Arial" panose="020B0604020202020204" pitchFamily="34" charset="0"/>
                <a:cs typeface="Arial" panose="020B0604020202020204" pitchFamily="34" charset="0"/>
              </a:rPr>
              <a:t> </a:t>
            </a:r>
            <a:r>
              <a:rPr lang="ar-EG" dirty="0" err="1">
                <a:latin typeface="Arial" panose="020B0604020202020204" pitchFamily="34" charset="0"/>
                <a:cs typeface="Arial" panose="020B0604020202020204" pitchFamily="34" charset="0"/>
              </a:rPr>
              <a:t>Raad</a:t>
            </a:r>
            <a:r>
              <a:rPr lang="ar-EG" dirty="0">
                <a:latin typeface="Arial" panose="020B0604020202020204" pitchFamily="34" charset="0"/>
                <a:cs typeface="Arial" panose="020B0604020202020204" pitchFamily="34" charset="0"/>
              </a:rPr>
              <a:t> </a:t>
            </a:r>
            <a:r>
              <a:rPr lang="ar-EG" dirty="0" err="1">
                <a:latin typeface="Arial" panose="020B0604020202020204" pitchFamily="34" charset="0"/>
                <a:cs typeface="Arial" panose="020B0604020202020204" pitchFamily="34" charset="0"/>
              </a:rPr>
              <a:t>Abdulrahman</a:t>
            </a:r>
            <a:endParaRPr lang="en-US" dirty="0">
              <a:latin typeface="Arial" panose="020B0604020202020204" pitchFamily="34" charset="0"/>
              <a:cs typeface="Arial" panose="020B0604020202020204" pitchFamily="34" charset="0"/>
            </a:endParaRPr>
          </a:p>
          <a:p>
            <a:pPr marL="0" indent="0" algn="ctr">
              <a:buNone/>
            </a:pPr>
            <a:r>
              <a:rPr lang="en-US" dirty="0">
                <a:latin typeface="Arial" panose="020B0604020202020204" pitchFamily="34" charset="0"/>
                <a:cs typeface="Arial" panose="020B0604020202020204" pitchFamily="34" charset="0"/>
              </a:rPr>
              <a:t>Zakaria Faris Ali </a:t>
            </a:r>
          </a:p>
          <a:p>
            <a:pPr marL="0" indent="0" algn="ctr">
              <a:buNone/>
            </a:pPr>
            <a:r>
              <a:rPr lang="ar-EG" dirty="0" err="1">
                <a:latin typeface="Arial" panose="020B0604020202020204" pitchFamily="34" charset="0"/>
                <a:cs typeface="Arial" panose="020B0604020202020204" pitchFamily="34" charset="0"/>
              </a:rPr>
              <a:t>Mustafa</a:t>
            </a:r>
            <a:r>
              <a:rPr lang="ar-EG" dirty="0">
                <a:latin typeface="Arial" panose="020B0604020202020204" pitchFamily="34" charset="0"/>
                <a:cs typeface="Arial" panose="020B0604020202020204" pitchFamily="34" charset="0"/>
              </a:rPr>
              <a:t> </a:t>
            </a:r>
            <a:r>
              <a:rPr lang="ar-EG" dirty="0" err="1">
                <a:latin typeface="Arial" panose="020B0604020202020204" pitchFamily="34" charset="0"/>
                <a:cs typeface="Arial" panose="020B0604020202020204" pitchFamily="34" charset="0"/>
              </a:rPr>
              <a:t>Basim</a:t>
            </a:r>
            <a:r>
              <a:rPr lang="ar-EG" dirty="0">
                <a:latin typeface="Arial" panose="020B0604020202020204" pitchFamily="34" charset="0"/>
                <a:cs typeface="Arial" panose="020B0604020202020204" pitchFamily="34" charset="0"/>
              </a:rPr>
              <a:t> </a:t>
            </a:r>
            <a:r>
              <a:rPr lang="ar-EG" dirty="0" err="1">
                <a:latin typeface="Arial" panose="020B0604020202020204" pitchFamily="34" charset="0"/>
                <a:cs typeface="Arial" panose="020B0604020202020204" pitchFamily="34" charset="0"/>
              </a:rPr>
              <a:t>Salih</a:t>
            </a:r>
            <a:endParaRPr lang="en-US" dirty="0">
              <a:latin typeface="Arial" panose="020B0604020202020204" pitchFamily="34" charset="0"/>
              <a:cs typeface="Arial" panose="020B0604020202020204" pitchFamily="34" charset="0"/>
            </a:endParaRPr>
          </a:p>
          <a:p>
            <a:pPr marL="0" indent="0" algn="ctr">
              <a:buNone/>
            </a:pPr>
            <a:r>
              <a:rPr lang="en-US" dirty="0" err="1">
                <a:latin typeface="Arial" panose="020B0604020202020204" pitchFamily="34" charset="0"/>
                <a:cs typeface="Arial" panose="020B0604020202020204" pitchFamily="34" charset="0"/>
              </a:rPr>
              <a:t>Maog</a:t>
            </a:r>
            <a:r>
              <a:rPr lang="en-US" dirty="0">
                <a:latin typeface="Arial" panose="020B0604020202020204" pitchFamily="34" charset="0"/>
                <a:cs typeface="Arial" panose="020B0604020202020204" pitchFamily="34" charset="0"/>
              </a:rPr>
              <a:t> Mohammed Essa</a:t>
            </a:r>
          </a:p>
          <a:p>
            <a:pPr marL="0" indent="0" algn="ctr">
              <a:buNone/>
            </a:pPr>
            <a:r>
              <a:rPr lang="en-US" dirty="0">
                <a:latin typeface="Arial" panose="020B0604020202020204" pitchFamily="34" charset="0"/>
                <a:cs typeface="Arial" panose="020B0604020202020204" pitchFamily="34" charset="0"/>
              </a:rPr>
              <a:t>Zahra </a:t>
            </a:r>
            <a:r>
              <a:rPr lang="en-US" dirty="0" err="1">
                <a:latin typeface="Arial" panose="020B0604020202020204" pitchFamily="34" charset="0"/>
                <a:cs typeface="Arial" panose="020B0604020202020204" pitchFamily="34" charset="0"/>
              </a:rPr>
              <a:t>Laith</a:t>
            </a:r>
            <a:r>
              <a:rPr lang="en-US" dirty="0">
                <a:latin typeface="Arial" panose="020B0604020202020204" pitchFamily="34" charset="0"/>
                <a:cs typeface="Arial" panose="020B0604020202020204" pitchFamily="34" charset="0"/>
              </a:rPr>
              <a:t> Ahmed </a:t>
            </a:r>
          </a:p>
          <a:p>
            <a:pPr marL="0" indent="0" algn="ctr">
              <a:buNone/>
            </a:pPr>
            <a:r>
              <a:rPr lang="en-US" dirty="0" err="1">
                <a:latin typeface="Arial" panose="020B0604020202020204" pitchFamily="34" charset="0"/>
                <a:cs typeface="Arial" panose="020B0604020202020204" pitchFamily="34" charset="0"/>
              </a:rPr>
              <a:t>Tasneem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Essam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Shukur</a:t>
            </a:r>
            <a:r>
              <a:rPr lang="en-US" dirty="0">
                <a:latin typeface="Arial" panose="020B0604020202020204" pitchFamily="34" charset="0"/>
                <a:cs typeface="Arial" panose="020B0604020202020204" pitchFamily="34" charset="0"/>
              </a:rPr>
              <a:t> </a:t>
            </a:r>
          </a:p>
          <a:p>
            <a:pPr marL="0" indent="0" algn="ctr">
              <a:buNone/>
            </a:pPr>
            <a:endParaRPr lang="en-US" dirty="0"/>
          </a:p>
          <a:p>
            <a:pPr marL="0" indent="0" algn="ctr">
              <a:buNone/>
            </a:pPr>
            <a:endParaRPr lang="en-US"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10788" t="6963" r="16327" b="12966"/>
          <a:stretch/>
        </p:blipFill>
        <p:spPr bwMode="auto">
          <a:xfrm>
            <a:off x="10483895" y="211046"/>
            <a:ext cx="1217295" cy="1232535"/>
          </a:xfrm>
          <a:prstGeom prst="rect">
            <a:avLst/>
          </a:prstGeom>
          <a:noFill/>
          <a:ln>
            <a:noFill/>
          </a:ln>
          <a:extLst>
            <a:ext uri="{53640926-AAD7-44D8-BBD7-CCE9431645EC}">
              <a14:shadowObscured xmlns:a14="http://schemas.microsoft.com/office/drawing/2010/main"/>
            </a:ext>
          </a:extLst>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560033" y="211045"/>
            <a:ext cx="1137285" cy="1232535"/>
          </a:xfrm>
          <a:prstGeom prst="rect">
            <a:avLst/>
          </a:prstGeom>
        </p:spPr>
      </p:pic>
      <p:pic>
        <p:nvPicPr>
          <p:cNvPr id="6" name="Picture 5"/>
          <p:cNvPicPr/>
          <p:nvPr/>
        </p:nvPicPr>
        <p:blipFill rotWithShape="1">
          <a:blip r:embed="rId2" cstate="print">
            <a:extLst>
              <a:ext uri="{28A0092B-C50C-407E-A947-70E740481C1C}">
                <a14:useLocalDpi xmlns:a14="http://schemas.microsoft.com/office/drawing/2010/main" val="0"/>
              </a:ext>
            </a:extLst>
          </a:blip>
          <a:srcRect l="10788" t="6963" r="16327" b="12966"/>
          <a:stretch/>
        </p:blipFill>
        <p:spPr bwMode="auto">
          <a:xfrm>
            <a:off x="10324149" y="211046"/>
            <a:ext cx="1217295" cy="1232535"/>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3E8BB59B-DE5C-A4DD-B4BD-AE5C89DFBEE1}"/>
              </a:ext>
            </a:extLst>
          </p:cNvPr>
          <p:cNvPicPr>
            <a:picLocks noChangeAspect="1"/>
          </p:cNvPicPr>
          <p:nvPr/>
        </p:nvPicPr>
        <p:blipFill>
          <a:blip r:embed="rId4"/>
          <a:stretch>
            <a:fillRect/>
          </a:stretch>
        </p:blipFill>
        <p:spPr>
          <a:xfrm>
            <a:off x="560033" y="4694837"/>
            <a:ext cx="11229805" cy="1511939"/>
          </a:xfrm>
          <a:prstGeom prst="rect">
            <a:avLst/>
          </a:prstGeom>
        </p:spPr>
      </p:pic>
    </p:spTree>
    <p:extLst>
      <p:ext uri="{BB962C8B-B14F-4D97-AF65-F5344CB8AC3E}">
        <p14:creationId xmlns:p14="http://schemas.microsoft.com/office/powerpoint/2010/main" val="11284796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0"/>
            <a:r>
              <a:rPr lang="en-US" sz="4000" b="1" u="sng"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Introduction : </a:t>
            </a:r>
          </a:p>
        </p:txBody>
      </p:sp>
      <p:sp>
        <p:nvSpPr>
          <p:cNvPr id="3" name="Content Placeholder 2"/>
          <p:cNvSpPr>
            <a:spLocks noGrp="1"/>
          </p:cNvSpPr>
          <p:nvPr>
            <p:ph idx="1"/>
          </p:nvPr>
        </p:nvSpPr>
        <p:spPr/>
        <p:txBody>
          <a:bodyPr/>
          <a:lstStyle/>
          <a:p>
            <a:pPr algn="l" rtl="0">
              <a:buFont typeface="Wingdings" panose="05000000000000000000" pitchFamily="2" charset="2"/>
              <a:buChar char="§"/>
            </a:pPr>
            <a:r>
              <a:rPr lang="en-US" sz="3200" dirty="0">
                <a:latin typeface="Arial" panose="020B0604020202020204" pitchFamily="34" charset="0"/>
                <a:cs typeface="Arial" panose="020B0604020202020204" pitchFamily="34" charset="0"/>
              </a:rPr>
              <a:t>Aesthetic procedures have become increasingly popular over the last decades and features of the “ideal” face have been extensively described. </a:t>
            </a:r>
          </a:p>
          <a:p>
            <a:pPr algn="l" rtl="0">
              <a:buFont typeface="Wingdings" panose="05000000000000000000" pitchFamily="2" charset="2"/>
              <a:buChar char="§"/>
            </a:pPr>
            <a:r>
              <a:rPr lang="en-US" sz="3200" dirty="0">
                <a:latin typeface="Arial" panose="020B0604020202020204" pitchFamily="34" charset="0"/>
                <a:cs typeface="Arial" panose="020B0604020202020204" pitchFamily="34" charset="0"/>
              </a:rPr>
              <a:t>In a qualitative interview study of patients seeking minimally invasive cosmetic procedures, the main reasons for requesting treatment were to improve physical and psychosocial wellbeing; the desire for cosmetic improvement was only a small component of their motivation.</a:t>
            </a:r>
          </a:p>
          <a:p>
            <a:pPr marL="0" indent="0" algn="l" rtl="0">
              <a:buNone/>
            </a:pPr>
            <a:endParaRPr lang="en-US" sz="3200" dirty="0">
              <a:latin typeface="Arial" panose="020B0604020202020204" pitchFamily="34" charset="0"/>
              <a:cs typeface="Arial" panose="020B0604020202020204" pitchFamily="34" charset="0"/>
            </a:endParaRPr>
          </a:p>
          <a:p>
            <a:pPr marL="0" indent="0" algn="l" rtl="0">
              <a:buNone/>
            </a:pPr>
            <a:endParaRPr lang="en-US"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10788" t="6963" r="16327" b="12966"/>
          <a:stretch/>
        </p:blipFill>
        <p:spPr bwMode="auto">
          <a:xfrm>
            <a:off x="10483895" y="95406"/>
            <a:ext cx="1217295" cy="1232535"/>
          </a:xfrm>
          <a:prstGeom prst="rect">
            <a:avLst/>
          </a:prstGeom>
          <a:noFill/>
          <a:ln>
            <a:noFill/>
          </a:ln>
          <a:extLst>
            <a:ext uri="{53640926-AAD7-44D8-BBD7-CCE9431645EC}">
              <a14:shadowObscured xmlns:a14="http://schemas.microsoft.com/office/drawing/2010/main"/>
            </a:ext>
          </a:extLst>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560033" y="211045"/>
            <a:ext cx="1137285" cy="1232535"/>
          </a:xfrm>
          <a:prstGeom prst="rect">
            <a:avLst/>
          </a:prstGeom>
        </p:spPr>
      </p:pic>
    </p:spTree>
    <p:extLst>
      <p:ext uri="{BB962C8B-B14F-4D97-AF65-F5344CB8AC3E}">
        <p14:creationId xmlns:p14="http://schemas.microsoft.com/office/powerpoint/2010/main" val="31269473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6116" y="2131263"/>
            <a:ext cx="10579768" cy="4351338"/>
          </a:xfrm>
        </p:spPr>
        <p:txBody>
          <a:bodyPr/>
          <a:lstStyle/>
          <a:p>
            <a:pPr marL="0" lvl="0" indent="0" algn="l" rtl="0">
              <a:buNone/>
            </a:pPr>
            <a:r>
              <a:rPr lang="en-US" sz="3200" dirty="0">
                <a:latin typeface="Arial" panose="020B0604020202020204" pitchFamily="34" charset="0"/>
                <a:cs typeface="Arial" panose="020B0604020202020204" pitchFamily="34" charset="0"/>
              </a:rPr>
              <a:t>1- To determine the satisfaction of females about their appearance .</a:t>
            </a:r>
          </a:p>
          <a:p>
            <a:pPr marL="0" lvl="0" indent="0" algn="l" rtl="0">
              <a:buNone/>
            </a:pPr>
            <a:r>
              <a:rPr lang="en-US" sz="3200" dirty="0">
                <a:latin typeface="Arial" panose="020B0604020202020204" pitchFamily="34" charset="0"/>
                <a:cs typeface="Arial" panose="020B0604020202020204" pitchFamily="34" charset="0"/>
              </a:rPr>
              <a:t>2- To determine the motivation of women for aesthetics procedures . </a:t>
            </a:r>
          </a:p>
          <a:p>
            <a:pPr marL="0" lvl="0" indent="0" algn="l" rtl="0">
              <a:buNone/>
            </a:pPr>
            <a:r>
              <a:rPr lang="en-US" sz="3200" dirty="0">
                <a:latin typeface="Arial" panose="020B0604020202020204" pitchFamily="34" charset="0"/>
                <a:cs typeface="Arial" panose="020B0604020202020204" pitchFamily="34" charset="0"/>
              </a:rPr>
              <a:t>3- To determine the relationship between the satisfaction of appearance with age, educational level, and economic status </a:t>
            </a:r>
            <a:r>
              <a:rPr lang="en-US" sz="3200" dirty="0"/>
              <a:t>.</a:t>
            </a:r>
          </a:p>
          <a:p>
            <a:pPr marL="0" indent="0" algn="l" rtl="0">
              <a:buNone/>
            </a:pPr>
            <a:endParaRPr lang="ar-IQ" sz="3200"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10788" t="6963" r="16327" b="12966"/>
          <a:stretch/>
        </p:blipFill>
        <p:spPr bwMode="auto">
          <a:xfrm>
            <a:off x="10404162" y="375399"/>
            <a:ext cx="1217295" cy="1232535"/>
          </a:xfrm>
          <a:prstGeom prst="rect">
            <a:avLst/>
          </a:prstGeom>
          <a:noFill/>
          <a:ln>
            <a:noFill/>
          </a:ln>
          <a:extLst>
            <a:ext uri="{53640926-AAD7-44D8-BBD7-CCE9431645EC}">
              <a14:shadowObscured xmlns:a14="http://schemas.microsoft.com/office/drawing/2010/main"/>
            </a:ext>
          </a:extLst>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687728" y="365125"/>
            <a:ext cx="1137285" cy="1197610"/>
          </a:xfrm>
          <a:prstGeom prst="rect">
            <a:avLst/>
          </a:prstGeom>
        </p:spPr>
      </p:pic>
      <p:sp>
        <p:nvSpPr>
          <p:cNvPr id="7" name="TextBox 6">
            <a:extLst>
              <a:ext uri="{FF2B5EF4-FFF2-40B4-BE49-F238E27FC236}">
                <a16:creationId xmlns:a16="http://schemas.microsoft.com/office/drawing/2014/main" id="{59FC4F5D-38C2-2E32-30A3-91D4CBD7BED7}"/>
              </a:ext>
            </a:extLst>
          </p:cNvPr>
          <p:cNvSpPr txBox="1"/>
          <p:nvPr/>
        </p:nvSpPr>
        <p:spPr>
          <a:xfrm>
            <a:off x="4429018" y="681037"/>
            <a:ext cx="3333964" cy="707886"/>
          </a:xfrm>
          <a:prstGeom prst="rect">
            <a:avLst/>
          </a:prstGeom>
          <a:noFill/>
        </p:spPr>
        <p:txBody>
          <a:bodyPr wrap="square" rtlCol="1">
            <a:spAutoFit/>
          </a:bodyPr>
          <a:lstStyle/>
          <a:p>
            <a:pPr algn="ctr"/>
            <a:r>
              <a:rPr lang="en-US" sz="4000" b="1" u="sng" kern="12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Objectives :</a:t>
            </a:r>
          </a:p>
        </p:txBody>
      </p:sp>
    </p:spTree>
    <p:extLst>
      <p:ext uri="{BB962C8B-B14F-4D97-AF65-F5344CB8AC3E}">
        <p14:creationId xmlns:p14="http://schemas.microsoft.com/office/powerpoint/2010/main" val="25494859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303F70-9912-9C55-F805-CD7A937D57DC}"/>
              </a:ext>
            </a:extLst>
          </p:cNvPr>
          <p:cNvSpPr>
            <a:spLocks noGrp="1"/>
          </p:cNvSpPr>
          <p:nvPr>
            <p:ph idx="1"/>
          </p:nvPr>
        </p:nvSpPr>
        <p:spPr>
          <a:xfrm>
            <a:off x="544530" y="1921267"/>
            <a:ext cx="11394041" cy="4466780"/>
          </a:xfrm>
        </p:spPr>
        <p:txBody>
          <a:bodyPr>
            <a:normAutofit fontScale="92500"/>
          </a:bodyPr>
          <a:lstStyle/>
          <a:p>
            <a:pPr algn="l" rtl="0">
              <a:buFont typeface="Wingdings" panose="05000000000000000000" pitchFamily="2" charset="2"/>
              <a:buChar char="§"/>
            </a:pPr>
            <a:r>
              <a:rPr lang="en-US" sz="3200" b="1" dirty="0">
                <a:latin typeface="Arial" panose="020B0604020202020204" pitchFamily="34" charset="0"/>
                <a:cs typeface="Arial" panose="020B0604020202020204" pitchFamily="34" charset="0"/>
              </a:rPr>
              <a:t>Cross sectional study </a:t>
            </a:r>
            <a:r>
              <a:rPr lang="en-US" sz="3200" dirty="0">
                <a:latin typeface="Arial" panose="020B0604020202020204" pitchFamily="34" charset="0"/>
                <a:cs typeface="Arial" panose="020B0604020202020204" pitchFamily="34" charset="0"/>
              </a:rPr>
              <a:t>applied on </a:t>
            </a:r>
            <a:r>
              <a:rPr lang="en-US" sz="3200" b="1" dirty="0">
                <a:latin typeface="Arial" panose="020B0604020202020204" pitchFamily="34" charset="0"/>
                <a:cs typeface="Arial" panose="020B0604020202020204" pitchFamily="34" charset="0"/>
              </a:rPr>
              <a:t>188 females </a:t>
            </a:r>
            <a:r>
              <a:rPr lang="en-US" sz="3200" dirty="0">
                <a:latin typeface="Arial" panose="020B0604020202020204" pitchFamily="34" charset="0"/>
                <a:cs typeface="Arial" panose="020B0604020202020204" pitchFamily="34" charset="0"/>
              </a:rPr>
              <a:t>in </a:t>
            </a:r>
            <a:r>
              <a:rPr lang="en-US" sz="3200" dirty="0" err="1">
                <a:latin typeface="Arial" panose="020B0604020202020204" pitchFamily="34" charset="0"/>
                <a:cs typeface="Arial" panose="020B0604020202020204" pitchFamily="34" charset="0"/>
              </a:rPr>
              <a:t>mosul</a:t>
            </a:r>
            <a:r>
              <a:rPr lang="en-US" sz="3200" dirty="0">
                <a:latin typeface="Arial" panose="020B0604020202020204" pitchFamily="34" charset="0"/>
                <a:cs typeface="Arial" panose="020B0604020202020204" pitchFamily="34" charset="0"/>
              </a:rPr>
              <a:t> city.</a:t>
            </a:r>
          </a:p>
          <a:p>
            <a:pPr algn="l" rtl="0">
              <a:buFont typeface="Wingdings" panose="05000000000000000000" pitchFamily="2" charset="2"/>
              <a:buChar char="§"/>
            </a:pPr>
            <a:r>
              <a:rPr lang="en-US" sz="3200" dirty="0">
                <a:latin typeface="Arial" panose="020B0604020202020204" pitchFamily="34" charset="0"/>
                <a:cs typeface="Arial" panose="020B0604020202020204" pitchFamily="34" charset="0"/>
              </a:rPr>
              <a:t>Duration of our study about </a:t>
            </a:r>
            <a:r>
              <a:rPr lang="en-US" sz="3200" b="1" dirty="0">
                <a:latin typeface="Arial" panose="020B0604020202020204" pitchFamily="34" charset="0"/>
                <a:cs typeface="Arial" panose="020B0604020202020204" pitchFamily="34" charset="0"/>
              </a:rPr>
              <a:t>4 months </a:t>
            </a:r>
            <a:r>
              <a:rPr lang="en-US" sz="3200" dirty="0">
                <a:latin typeface="Arial" panose="020B0604020202020204" pitchFamily="34" charset="0"/>
                <a:cs typeface="Arial" panose="020B0604020202020204" pitchFamily="34" charset="0"/>
              </a:rPr>
              <a:t>from 4th December to 7th April.</a:t>
            </a:r>
          </a:p>
          <a:p>
            <a:pPr algn="l" rtl="0">
              <a:buFont typeface="Wingdings" panose="05000000000000000000" pitchFamily="2" charset="2"/>
              <a:buChar char="§"/>
            </a:pPr>
            <a:r>
              <a:rPr lang="en-US" sz="3200" dirty="0">
                <a:latin typeface="Arial" panose="020B0604020202020204" pitchFamily="34" charset="0"/>
                <a:cs typeface="Arial" panose="020B0604020202020204" pitchFamily="34" charset="0"/>
              </a:rPr>
              <a:t>The data was collected by using an </a:t>
            </a:r>
            <a:r>
              <a:rPr lang="en-US" sz="3200" b="1" dirty="0">
                <a:latin typeface="Arial" panose="020B0604020202020204" pitchFamily="34" charset="0"/>
                <a:cs typeface="Arial" panose="020B0604020202020204" pitchFamily="34" charset="0"/>
              </a:rPr>
              <a:t>online questionnaire </a:t>
            </a:r>
            <a:r>
              <a:rPr lang="en-US" sz="3200" dirty="0">
                <a:latin typeface="Arial" panose="020B0604020202020204" pitchFamily="34" charset="0"/>
                <a:cs typeface="Arial" panose="020B0604020202020204" pitchFamily="34" charset="0"/>
              </a:rPr>
              <a:t>by google sheet, our questionnaire was collected and made by asking and meeting with the patients who </a:t>
            </a:r>
            <a:r>
              <a:rPr lang="en-US" sz="3200" dirty="0" err="1">
                <a:latin typeface="Arial" panose="020B0604020202020204" pitchFamily="34" charset="0"/>
                <a:cs typeface="Arial" panose="020B0604020202020204" pitchFamily="34" charset="0"/>
              </a:rPr>
              <a:t>cames</a:t>
            </a:r>
            <a:r>
              <a:rPr lang="en-US" sz="3200" dirty="0">
                <a:latin typeface="Arial" panose="020B0604020202020204" pitchFamily="34" charset="0"/>
                <a:cs typeface="Arial" panose="020B0604020202020204" pitchFamily="34" charset="0"/>
              </a:rPr>
              <a:t> to </a:t>
            </a:r>
            <a:r>
              <a:rPr lang="en-US" sz="3200" dirty="0" err="1">
                <a:latin typeface="Arial" panose="020B0604020202020204" pitchFamily="34" charset="0"/>
                <a:cs typeface="Arial" panose="020B0604020202020204" pitchFamily="34" charset="0"/>
              </a:rPr>
              <a:t>manar</a:t>
            </a:r>
            <a:r>
              <a:rPr lang="en-US" sz="3200" dirty="0">
                <a:latin typeface="Arial" panose="020B0604020202020204" pitchFamily="34" charset="0"/>
                <a:cs typeface="Arial" panose="020B0604020202020204" pitchFamily="34" charset="0"/>
              </a:rPr>
              <a:t> derma clinic with the help of </a:t>
            </a:r>
            <a:r>
              <a:rPr lang="en-US" sz="3200" dirty="0" err="1">
                <a:latin typeface="Arial" panose="020B0604020202020204" pitchFamily="34" charset="0"/>
                <a:cs typeface="Arial" panose="020B0604020202020204" pitchFamily="34" charset="0"/>
              </a:rPr>
              <a:t>Dr.Manar</a:t>
            </a:r>
            <a:r>
              <a:rPr lang="en-US" sz="3200" dirty="0">
                <a:latin typeface="Arial" panose="020B0604020202020204" pitchFamily="34" charset="0"/>
                <a:cs typeface="Arial" panose="020B0604020202020204" pitchFamily="34" charset="0"/>
              </a:rPr>
              <a:t>.</a:t>
            </a:r>
          </a:p>
          <a:p>
            <a:pPr algn="l" rtl="0">
              <a:buFont typeface="Wingdings" panose="05000000000000000000" pitchFamily="2" charset="2"/>
              <a:buChar char="§"/>
            </a:pPr>
            <a:r>
              <a:rPr lang="en-US" sz="3200" dirty="0">
                <a:latin typeface="Arial" panose="020B0604020202020204" pitchFamily="34" charset="0"/>
                <a:cs typeface="Arial" panose="020B0604020202020204" pitchFamily="34" charset="0"/>
              </a:rPr>
              <a:t>All data management and analysis was done by using </a:t>
            </a:r>
            <a:r>
              <a:rPr lang="en-US" sz="3200" b="1" dirty="0">
                <a:latin typeface="Arial" panose="020B0604020202020204" pitchFamily="34" charset="0"/>
                <a:cs typeface="Arial" panose="020B0604020202020204" pitchFamily="34" charset="0"/>
              </a:rPr>
              <a:t>Excel</a:t>
            </a:r>
            <a:r>
              <a:rPr lang="en-US" sz="3200" dirty="0">
                <a:latin typeface="Arial" panose="020B0604020202020204" pitchFamily="34" charset="0"/>
                <a:cs typeface="Arial" panose="020B0604020202020204" pitchFamily="34" charset="0"/>
              </a:rPr>
              <a:t>.</a:t>
            </a:r>
            <a:endParaRPr lang="en-US" sz="3200" b="1" dirty="0">
              <a:latin typeface="Arial" panose="020B0604020202020204" pitchFamily="34" charset="0"/>
              <a:cs typeface="Arial" panose="020B0604020202020204" pitchFamily="34" charset="0"/>
            </a:endParaRPr>
          </a:p>
          <a:p>
            <a:pPr algn="l" rtl="0">
              <a:buFont typeface="Wingdings" panose="05000000000000000000" pitchFamily="2" charset="2"/>
              <a:buChar char="§"/>
            </a:pPr>
            <a:r>
              <a:rPr lang="en-US" sz="3200" dirty="0">
                <a:latin typeface="Arial" panose="020B0604020202020204" pitchFamily="34" charset="0"/>
                <a:cs typeface="Arial" panose="020B0604020202020204" pitchFamily="34" charset="0"/>
              </a:rPr>
              <a:t>in which consent was obtained in advance of participation.</a:t>
            </a:r>
            <a:endParaRPr lang="ar-IQ" sz="32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825C881-F75A-7A4C-6D5B-B90C4E069A39}"/>
              </a:ext>
            </a:extLst>
          </p:cNvPr>
          <p:cNvPicPr>
            <a:picLocks noChangeAspect="1"/>
          </p:cNvPicPr>
          <p:nvPr/>
        </p:nvPicPr>
        <p:blipFill>
          <a:blip r:embed="rId2"/>
          <a:stretch>
            <a:fillRect/>
          </a:stretch>
        </p:blipFill>
        <p:spPr>
          <a:xfrm>
            <a:off x="10428216" y="459189"/>
            <a:ext cx="1219306" cy="1231499"/>
          </a:xfrm>
          <a:prstGeom prst="rect">
            <a:avLst/>
          </a:prstGeom>
        </p:spPr>
      </p:pic>
      <p:pic>
        <p:nvPicPr>
          <p:cNvPr id="5" name="Picture 4">
            <a:extLst>
              <a:ext uri="{FF2B5EF4-FFF2-40B4-BE49-F238E27FC236}">
                <a16:creationId xmlns:a16="http://schemas.microsoft.com/office/drawing/2014/main" id="{17A31E45-8957-A16E-3BBF-0223682A9298}"/>
              </a:ext>
            </a:extLst>
          </p:cNvPr>
          <p:cNvPicPr>
            <a:picLocks noChangeAspect="1"/>
          </p:cNvPicPr>
          <p:nvPr/>
        </p:nvPicPr>
        <p:blipFill>
          <a:blip r:embed="rId3"/>
          <a:stretch>
            <a:fillRect/>
          </a:stretch>
        </p:blipFill>
        <p:spPr>
          <a:xfrm>
            <a:off x="636945" y="469953"/>
            <a:ext cx="1133954" cy="1194920"/>
          </a:xfrm>
          <a:prstGeom prst="rect">
            <a:avLst/>
          </a:prstGeom>
        </p:spPr>
      </p:pic>
      <p:sp>
        <p:nvSpPr>
          <p:cNvPr id="8" name="TextBox 7">
            <a:extLst>
              <a:ext uri="{FF2B5EF4-FFF2-40B4-BE49-F238E27FC236}">
                <a16:creationId xmlns:a16="http://schemas.microsoft.com/office/drawing/2014/main" id="{7FE37870-A94E-D704-C29F-C10821A545DA}"/>
              </a:ext>
            </a:extLst>
          </p:cNvPr>
          <p:cNvSpPr txBox="1"/>
          <p:nvPr/>
        </p:nvSpPr>
        <p:spPr>
          <a:xfrm>
            <a:off x="4083976" y="684768"/>
            <a:ext cx="4315147" cy="707886"/>
          </a:xfrm>
          <a:prstGeom prst="rect">
            <a:avLst/>
          </a:prstGeom>
          <a:noFill/>
        </p:spPr>
        <p:txBody>
          <a:bodyPr wrap="square" rtlCol="1">
            <a:spAutoFit/>
          </a:bodyPr>
          <a:lstStyle/>
          <a:p>
            <a:r>
              <a:rPr lang="en-US" sz="4000" b="1" u="sng" kern="12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ea typeface="+mn-ea"/>
              </a:rPr>
              <a:t>Methodology :</a:t>
            </a:r>
          </a:p>
        </p:txBody>
      </p:sp>
    </p:spTree>
    <p:extLst>
      <p:ext uri="{BB962C8B-B14F-4D97-AF65-F5344CB8AC3E}">
        <p14:creationId xmlns:p14="http://schemas.microsoft.com/office/powerpoint/2010/main" val="7166169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882801" y="1457825"/>
            <a:ext cx="1042639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rPr>
              <a:t>Table (1): The distribution of the study sample according to sociodemographic </a:t>
            </a:r>
            <a:r>
              <a:rPr kumimoji="0" lang="en-US" sz="20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rPr>
              <a:t>characterstics</a:t>
            </a:r>
            <a:r>
              <a:rPr kumimoji="0" lang="en-US" sz="20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rPr>
              <a:t>.</a:t>
            </a:r>
            <a:endParaRPr kumimoji="0" lang="en-US" sz="2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sng" strike="noStrike" cap="none" normalizeH="0" baseline="0" dirty="0">
                <a:ln>
                  <a:noFill/>
                </a:ln>
                <a:solidFill>
                  <a:srgbClr val="000000"/>
                </a:solidFill>
                <a:effectLst/>
                <a:latin typeface="Times New Roman" panose="02020603050405020304" pitchFamily="18" charset="0"/>
                <a:ea typeface="Calibri" panose="020F0502020204030204" pitchFamily="34" charset="0"/>
              </a:rPr>
              <a:t>          </a:t>
            </a:r>
            <a:endParaRPr kumimoji="0" lang="en-US" sz="2000" b="0" i="0" u="none" strike="noStrike" cap="none" normalizeH="0" baseline="0" dirty="0">
              <a:ln>
                <a:noFill/>
              </a:ln>
              <a:solidFill>
                <a:schemeClr val="tx1"/>
              </a:solidFill>
              <a:effectLst/>
              <a:latin typeface="Arial" panose="020B0604020202020204" pitchFamily="34" charset="0"/>
            </a:endParaRPr>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l="10788" t="6963" r="16327" b="12966"/>
          <a:stretch/>
        </p:blipFill>
        <p:spPr bwMode="auto">
          <a:xfrm>
            <a:off x="10859998" y="312612"/>
            <a:ext cx="1137285" cy="1053851"/>
          </a:xfrm>
          <a:prstGeom prst="rect">
            <a:avLst/>
          </a:prstGeom>
          <a:noFill/>
          <a:ln>
            <a:noFill/>
          </a:ln>
          <a:extLst>
            <a:ext uri="{53640926-AAD7-44D8-BBD7-CCE9431645EC}">
              <a14:shadowObscured xmlns:a14="http://schemas.microsoft.com/office/drawing/2010/main"/>
            </a:ext>
          </a:extLst>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202626" y="242931"/>
            <a:ext cx="1129375" cy="1123532"/>
          </a:xfrm>
          <a:prstGeom prst="rect">
            <a:avLst/>
          </a:prstGeom>
        </p:spPr>
      </p:pic>
      <p:graphicFrame>
        <p:nvGraphicFramePr>
          <p:cNvPr id="9" name="Table 8">
            <a:extLst>
              <a:ext uri="{FF2B5EF4-FFF2-40B4-BE49-F238E27FC236}">
                <a16:creationId xmlns:a16="http://schemas.microsoft.com/office/drawing/2014/main" id="{731C647F-4702-5DF3-1004-BD80FFE1C29B}"/>
              </a:ext>
            </a:extLst>
          </p:cNvPr>
          <p:cNvGraphicFramePr>
            <a:graphicFrameLocks noGrp="1"/>
          </p:cNvGraphicFramePr>
          <p:nvPr>
            <p:extLst>
              <p:ext uri="{D42A27DB-BD31-4B8C-83A1-F6EECF244321}">
                <p14:modId xmlns:p14="http://schemas.microsoft.com/office/powerpoint/2010/main" val="1025421629"/>
              </p:ext>
            </p:extLst>
          </p:nvPr>
        </p:nvGraphicFramePr>
        <p:xfrm>
          <a:off x="2026091" y="2014595"/>
          <a:ext cx="8139816" cy="4591692"/>
        </p:xfrm>
        <a:graphic>
          <a:graphicData uri="http://schemas.openxmlformats.org/drawingml/2006/table">
            <a:tbl>
              <a:tblPr firstRow="1" firstCol="1" bandRow="1"/>
              <a:tblGrid>
                <a:gridCol w="3259610">
                  <a:extLst>
                    <a:ext uri="{9D8B030D-6E8A-4147-A177-3AD203B41FA5}">
                      <a16:colId xmlns:a16="http://schemas.microsoft.com/office/drawing/2014/main" val="2478963502"/>
                    </a:ext>
                  </a:extLst>
                </a:gridCol>
                <a:gridCol w="2895384">
                  <a:extLst>
                    <a:ext uri="{9D8B030D-6E8A-4147-A177-3AD203B41FA5}">
                      <a16:colId xmlns:a16="http://schemas.microsoft.com/office/drawing/2014/main" val="2390287183"/>
                    </a:ext>
                  </a:extLst>
                </a:gridCol>
                <a:gridCol w="1984822">
                  <a:extLst>
                    <a:ext uri="{9D8B030D-6E8A-4147-A177-3AD203B41FA5}">
                      <a16:colId xmlns:a16="http://schemas.microsoft.com/office/drawing/2014/main" val="3513622232"/>
                    </a:ext>
                  </a:extLst>
                </a:gridCol>
              </a:tblGrid>
              <a:tr h="325838">
                <a:tc>
                  <a:txBody>
                    <a:bodyPr/>
                    <a:lstStyle/>
                    <a:p>
                      <a:pPr marL="252095" algn="ctr">
                        <a:lnSpc>
                          <a:spcPct val="115000"/>
                        </a:lnSpc>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age</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AD7"/>
                    </a:solidFill>
                  </a:tcPr>
                </a:tc>
                <a:tc>
                  <a:txBody>
                    <a:bodyPr/>
                    <a:lstStyle/>
                    <a:p>
                      <a:pPr marL="252095" algn="ctr">
                        <a:lnSpc>
                          <a:spcPct val="115000"/>
                        </a:lnSpc>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number </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AD7"/>
                    </a:solidFill>
                  </a:tcPr>
                </a:tc>
                <a:tc>
                  <a:txBody>
                    <a:bodyPr/>
                    <a:lstStyle/>
                    <a:p>
                      <a:pPr marL="252095" algn="ctr">
                        <a:lnSpc>
                          <a:spcPct val="115000"/>
                        </a:lnSpc>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AD7"/>
                    </a:solidFill>
                  </a:tcPr>
                </a:tc>
                <a:extLst>
                  <a:ext uri="{0D108BD9-81ED-4DB2-BD59-A6C34878D82A}">
                    <a16:rowId xmlns:a16="http://schemas.microsoft.com/office/drawing/2014/main" val="2005474898"/>
                  </a:ext>
                </a:extLst>
              </a:tr>
              <a:tr h="325838">
                <a:tc>
                  <a:txBody>
                    <a:bodyPr/>
                    <a:lstStyle/>
                    <a:p>
                      <a:pPr marL="252095" algn="ctr">
                        <a:lnSpc>
                          <a:spcPct val="115000"/>
                        </a:lnSpc>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15-25</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95" algn="ctr">
                        <a:lnSpc>
                          <a:spcPct val="115000"/>
                        </a:lnSpc>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115</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95" algn="ctr">
                        <a:lnSpc>
                          <a:spcPct val="115000"/>
                        </a:lnSpc>
                      </a:pPr>
                      <a:r>
                        <a:rPr lang="en-US"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61.2</a:t>
                      </a:r>
                      <a:endParaRPr lang="en-US"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860219"/>
                  </a:ext>
                </a:extLst>
              </a:tr>
              <a:tr h="325838">
                <a:tc>
                  <a:txBody>
                    <a:bodyPr/>
                    <a:lstStyle/>
                    <a:p>
                      <a:pPr marL="252095" algn="ctr">
                        <a:lnSpc>
                          <a:spcPct val="115000"/>
                        </a:lnSpc>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25-35</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95" algn="ctr">
                        <a:lnSpc>
                          <a:spcPct val="115000"/>
                        </a:lnSpc>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46</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95" algn="ctr">
                        <a:lnSpc>
                          <a:spcPct val="115000"/>
                        </a:lnSpc>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24.5</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2810667"/>
                  </a:ext>
                </a:extLst>
              </a:tr>
              <a:tr h="325838">
                <a:tc>
                  <a:txBody>
                    <a:bodyPr/>
                    <a:lstStyle/>
                    <a:p>
                      <a:pPr marL="252095" algn="ctr">
                        <a:lnSpc>
                          <a:spcPct val="115000"/>
                        </a:lnSpc>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35-45</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95" algn="ctr">
                        <a:lnSpc>
                          <a:spcPct val="115000"/>
                        </a:lnSpc>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14</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95" algn="ctr">
                        <a:lnSpc>
                          <a:spcPct val="115000"/>
                        </a:lnSpc>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7.4</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4273999"/>
                  </a:ext>
                </a:extLst>
              </a:tr>
              <a:tr h="325838">
                <a:tc>
                  <a:txBody>
                    <a:bodyPr/>
                    <a:lstStyle/>
                    <a:p>
                      <a:pPr marL="252095" algn="ctr">
                        <a:lnSpc>
                          <a:spcPct val="115000"/>
                        </a:lnSpc>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45-55</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95" algn="ctr">
                        <a:lnSpc>
                          <a:spcPct val="115000"/>
                        </a:lnSpc>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95" algn="ctr">
                        <a:lnSpc>
                          <a:spcPct val="115000"/>
                        </a:lnSpc>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3.7</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7025333"/>
                  </a:ext>
                </a:extLst>
              </a:tr>
              <a:tr h="325838">
                <a:tc>
                  <a:txBody>
                    <a:bodyPr/>
                    <a:lstStyle/>
                    <a:p>
                      <a:pPr marL="252095" algn="ctr">
                        <a:lnSpc>
                          <a:spcPct val="115000"/>
                        </a:lnSpc>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over 55</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95" algn="ctr">
                        <a:lnSpc>
                          <a:spcPct val="115000"/>
                        </a:lnSpc>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95" algn="ctr">
                        <a:lnSpc>
                          <a:spcPct val="115000"/>
                        </a:lnSpc>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3.2</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4092612"/>
                  </a:ext>
                </a:extLst>
              </a:tr>
              <a:tr h="325838">
                <a:tc>
                  <a:txBody>
                    <a:bodyPr/>
                    <a:lstStyle/>
                    <a:p>
                      <a:pPr marL="252095" algn="ctr">
                        <a:lnSpc>
                          <a:spcPct val="115000"/>
                        </a:lnSpc>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Marital Status</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AD7"/>
                    </a:solidFill>
                  </a:tcPr>
                </a:tc>
                <a:tc>
                  <a:txBody>
                    <a:bodyPr/>
                    <a:lstStyle/>
                    <a:p>
                      <a:pPr marL="252095" algn="ctr">
                        <a:lnSpc>
                          <a:spcPct val="115000"/>
                        </a:lnSpc>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number </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AD7"/>
                    </a:solidFill>
                  </a:tcPr>
                </a:tc>
                <a:tc>
                  <a:txBody>
                    <a:bodyPr/>
                    <a:lstStyle/>
                    <a:p>
                      <a:pPr marL="252095" algn="ctr">
                        <a:lnSpc>
                          <a:spcPct val="115000"/>
                        </a:lnSpc>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AD7"/>
                    </a:solidFill>
                  </a:tcPr>
                </a:tc>
                <a:extLst>
                  <a:ext uri="{0D108BD9-81ED-4DB2-BD59-A6C34878D82A}">
                    <a16:rowId xmlns:a16="http://schemas.microsoft.com/office/drawing/2014/main" val="3355059"/>
                  </a:ext>
                </a:extLst>
              </a:tr>
              <a:tr h="325838">
                <a:tc>
                  <a:txBody>
                    <a:bodyPr/>
                    <a:lstStyle/>
                    <a:p>
                      <a:pPr marL="252095" algn="ctr">
                        <a:lnSpc>
                          <a:spcPct val="115000"/>
                        </a:lnSpc>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Single</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95" algn="ctr">
                        <a:lnSpc>
                          <a:spcPct val="115000"/>
                        </a:lnSpc>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115</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95" algn="ctr">
                        <a:lnSpc>
                          <a:spcPct val="115000"/>
                        </a:lnSpc>
                      </a:pPr>
                      <a:r>
                        <a:rPr lang="en-US"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61.2</a:t>
                      </a:r>
                      <a:endParaRPr lang="en-US"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4378686"/>
                  </a:ext>
                </a:extLst>
              </a:tr>
              <a:tr h="325838">
                <a:tc>
                  <a:txBody>
                    <a:bodyPr/>
                    <a:lstStyle/>
                    <a:p>
                      <a:pPr marL="252095" algn="ctr">
                        <a:lnSpc>
                          <a:spcPct val="115000"/>
                        </a:lnSpc>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married</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95" algn="ctr">
                        <a:lnSpc>
                          <a:spcPct val="115000"/>
                        </a:lnSpc>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62</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95" algn="ctr">
                        <a:lnSpc>
                          <a:spcPct val="115000"/>
                        </a:lnSpc>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33</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3765531"/>
                  </a:ext>
                </a:extLst>
              </a:tr>
              <a:tr h="325838">
                <a:tc>
                  <a:txBody>
                    <a:bodyPr/>
                    <a:lstStyle/>
                    <a:p>
                      <a:pPr marL="252095" algn="ctr">
                        <a:lnSpc>
                          <a:spcPct val="115000"/>
                        </a:lnSpc>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divorced</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95" algn="ctr">
                        <a:lnSpc>
                          <a:spcPct val="115000"/>
                        </a:lnSpc>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95" algn="ctr">
                        <a:lnSpc>
                          <a:spcPct val="115000"/>
                        </a:lnSpc>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2.7</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9952611"/>
                  </a:ext>
                </a:extLst>
              </a:tr>
              <a:tr h="325838">
                <a:tc>
                  <a:txBody>
                    <a:bodyPr/>
                    <a:lstStyle/>
                    <a:p>
                      <a:pPr marL="252095" algn="ctr">
                        <a:lnSpc>
                          <a:spcPct val="115000"/>
                        </a:lnSpc>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widow</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95" algn="ctr">
                        <a:lnSpc>
                          <a:spcPct val="115000"/>
                        </a:lnSpc>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95" algn="ctr">
                        <a:lnSpc>
                          <a:spcPct val="115000"/>
                        </a:lnSpc>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3.2</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0190975"/>
                  </a:ext>
                </a:extLst>
              </a:tr>
              <a:tr h="325838">
                <a:tc>
                  <a:txBody>
                    <a:bodyPr/>
                    <a:lstStyle/>
                    <a:p>
                      <a:pPr marL="252095" algn="ctr">
                        <a:lnSpc>
                          <a:spcPct val="115000"/>
                        </a:lnSpc>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Living</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AD7"/>
                    </a:solidFill>
                  </a:tcPr>
                </a:tc>
                <a:tc>
                  <a:txBody>
                    <a:bodyPr/>
                    <a:lstStyle/>
                    <a:p>
                      <a:pPr marL="252095" algn="ctr">
                        <a:lnSpc>
                          <a:spcPct val="115000"/>
                        </a:lnSpc>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number </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AD7"/>
                    </a:solidFill>
                  </a:tcPr>
                </a:tc>
                <a:tc>
                  <a:txBody>
                    <a:bodyPr/>
                    <a:lstStyle/>
                    <a:p>
                      <a:pPr marL="252095" algn="ctr">
                        <a:lnSpc>
                          <a:spcPct val="115000"/>
                        </a:lnSpc>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AD7"/>
                    </a:solidFill>
                  </a:tcPr>
                </a:tc>
                <a:extLst>
                  <a:ext uri="{0D108BD9-81ED-4DB2-BD59-A6C34878D82A}">
                    <a16:rowId xmlns:a16="http://schemas.microsoft.com/office/drawing/2014/main" val="429590392"/>
                  </a:ext>
                </a:extLst>
              </a:tr>
              <a:tr h="325838">
                <a:tc>
                  <a:txBody>
                    <a:bodyPr/>
                    <a:lstStyle/>
                    <a:p>
                      <a:pPr marL="252095" algn="ctr">
                        <a:lnSpc>
                          <a:spcPct val="115000"/>
                        </a:lnSpc>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countryside</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95" algn="ctr">
                        <a:lnSpc>
                          <a:spcPct val="115000"/>
                        </a:lnSpc>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95" algn="ctr">
                        <a:lnSpc>
                          <a:spcPct val="115000"/>
                        </a:lnSpc>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10.1</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663159"/>
                  </a:ext>
                </a:extLst>
              </a:tr>
              <a:tr h="325838">
                <a:tc>
                  <a:txBody>
                    <a:bodyPr/>
                    <a:lstStyle/>
                    <a:p>
                      <a:pPr marL="252095" algn="ctr">
                        <a:lnSpc>
                          <a:spcPct val="115000"/>
                        </a:lnSpc>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City</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95" algn="ctr">
                        <a:lnSpc>
                          <a:spcPct val="115000"/>
                        </a:lnSpc>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169</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95" algn="ctr">
                        <a:lnSpc>
                          <a:spcPct val="115000"/>
                        </a:lnSpc>
                      </a:pPr>
                      <a:r>
                        <a:rPr lang="en-US"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89.9</a:t>
                      </a:r>
                      <a:endParaRPr lang="en-US"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5135434"/>
                  </a:ext>
                </a:extLst>
              </a:tr>
            </a:tbl>
          </a:graphicData>
        </a:graphic>
      </p:graphicFrame>
      <p:sp>
        <p:nvSpPr>
          <p:cNvPr id="10" name="TextBox 9">
            <a:extLst>
              <a:ext uri="{FF2B5EF4-FFF2-40B4-BE49-F238E27FC236}">
                <a16:creationId xmlns:a16="http://schemas.microsoft.com/office/drawing/2014/main" id="{700CFF4B-7D96-29F6-9FED-0D3251AEE834}"/>
              </a:ext>
            </a:extLst>
          </p:cNvPr>
          <p:cNvSpPr txBox="1"/>
          <p:nvPr/>
        </p:nvSpPr>
        <p:spPr>
          <a:xfrm>
            <a:off x="4208794" y="333906"/>
            <a:ext cx="3774411" cy="707886"/>
          </a:xfrm>
          <a:prstGeom prst="rect">
            <a:avLst/>
          </a:prstGeom>
          <a:noFill/>
        </p:spPr>
        <p:txBody>
          <a:bodyPr wrap="square" rtlCol="1">
            <a:spAutoFit/>
          </a:bodyPr>
          <a:lstStyle/>
          <a:p>
            <a:pPr algn="ctr"/>
            <a:r>
              <a:rPr lang="en-US" sz="4000" b="1" u="sng"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Results :</a:t>
            </a:r>
            <a:endParaRPr lang="en-US" sz="4000" kern="1200" dirty="0">
              <a:solidFill>
                <a:schemeClr val="accent1">
                  <a:lumMod val="75000"/>
                </a:schemeClr>
              </a:solidFill>
              <a:latin typeface="+mn-lt"/>
              <a:ea typeface="+mn-ea"/>
              <a:cs typeface="+mn-cs"/>
            </a:endParaRPr>
          </a:p>
        </p:txBody>
      </p:sp>
    </p:spTree>
    <p:extLst>
      <p:ext uri="{BB962C8B-B14F-4D97-AF65-F5344CB8AC3E}">
        <p14:creationId xmlns:p14="http://schemas.microsoft.com/office/powerpoint/2010/main" val="3529994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C62CC7B-519D-2DC6-FDB2-3544EC4DE31B}"/>
              </a:ext>
            </a:extLst>
          </p:cNvPr>
          <p:cNvGraphicFramePr>
            <a:graphicFrameLocks noGrp="1"/>
          </p:cNvGraphicFramePr>
          <p:nvPr>
            <p:extLst>
              <p:ext uri="{D42A27DB-BD31-4B8C-83A1-F6EECF244321}">
                <p14:modId xmlns:p14="http://schemas.microsoft.com/office/powerpoint/2010/main" val="3547910034"/>
              </p:ext>
            </p:extLst>
          </p:nvPr>
        </p:nvGraphicFramePr>
        <p:xfrm>
          <a:off x="1708935" y="259228"/>
          <a:ext cx="8774130" cy="6285798"/>
        </p:xfrm>
        <a:graphic>
          <a:graphicData uri="http://schemas.openxmlformats.org/drawingml/2006/table">
            <a:tbl>
              <a:tblPr firstRow="1" firstCol="1" bandRow="1"/>
              <a:tblGrid>
                <a:gridCol w="3513622">
                  <a:extLst>
                    <a:ext uri="{9D8B030D-6E8A-4147-A177-3AD203B41FA5}">
                      <a16:colId xmlns:a16="http://schemas.microsoft.com/office/drawing/2014/main" val="1175739109"/>
                    </a:ext>
                  </a:extLst>
                </a:gridCol>
                <a:gridCol w="3121015">
                  <a:extLst>
                    <a:ext uri="{9D8B030D-6E8A-4147-A177-3AD203B41FA5}">
                      <a16:colId xmlns:a16="http://schemas.microsoft.com/office/drawing/2014/main" val="3959830993"/>
                    </a:ext>
                  </a:extLst>
                </a:gridCol>
                <a:gridCol w="2139493">
                  <a:extLst>
                    <a:ext uri="{9D8B030D-6E8A-4147-A177-3AD203B41FA5}">
                      <a16:colId xmlns:a16="http://schemas.microsoft.com/office/drawing/2014/main" val="2158084005"/>
                    </a:ext>
                  </a:extLst>
                </a:gridCol>
              </a:tblGrid>
              <a:tr h="418197">
                <a:tc>
                  <a:txBody>
                    <a:bodyPr/>
                    <a:lstStyle/>
                    <a:p>
                      <a:pPr marL="252095" algn="ctr">
                        <a:lnSpc>
                          <a:spcPct val="115000"/>
                        </a:lnSpc>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job </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BDAD7"/>
                    </a:solidFill>
                  </a:tcPr>
                </a:tc>
                <a:tc>
                  <a:txBody>
                    <a:bodyPr/>
                    <a:lstStyle/>
                    <a:p>
                      <a:pPr marL="252095" algn="l">
                        <a:lnSpc>
                          <a:spcPct val="115000"/>
                        </a:lnSpc>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number </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DAD7"/>
                    </a:solidFill>
                  </a:tcPr>
                </a:tc>
                <a:tc>
                  <a:txBody>
                    <a:bodyPr/>
                    <a:lstStyle/>
                    <a:p>
                      <a:pPr marL="252095" algn="ctr">
                        <a:lnSpc>
                          <a:spcPct val="115000"/>
                        </a:lnSpc>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DAD7"/>
                    </a:solidFill>
                  </a:tcPr>
                </a:tc>
                <a:extLst>
                  <a:ext uri="{0D108BD9-81ED-4DB2-BD59-A6C34878D82A}">
                    <a16:rowId xmlns:a16="http://schemas.microsoft.com/office/drawing/2014/main" val="3853296332"/>
                  </a:ext>
                </a:extLst>
              </a:tr>
              <a:tr h="418197">
                <a:tc>
                  <a:txBody>
                    <a:bodyPr/>
                    <a:lstStyle/>
                    <a:p>
                      <a:pPr marL="252095" algn="ctr">
                        <a:lnSpc>
                          <a:spcPct val="115000"/>
                        </a:lnSpc>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Housewife</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95" algn="ctr">
                        <a:lnSpc>
                          <a:spcPct val="115000"/>
                        </a:lnSpc>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34</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95" algn="ctr">
                        <a:lnSpc>
                          <a:spcPct val="115000"/>
                        </a:lnSpc>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18.1</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8364063"/>
                  </a:ext>
                </a:extLst>
              </a:tr>
              <a:tr h="418197">
                <a:tc>
                  <a:txBody>
                    <a:bodyPr/>
                    <a:lstStyle/>
                    <a:p>
                      <a:pPr marL="252095" algn="ctr">
                        <a:lnSpc>
                          <a:spcPct val="115000"/>
                        </a:lnSpc>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student</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95" algn="ctr">
                        <a:lnSpc>
                          <a:spcPct val="115000"/>
                        </a:lnSpc>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116</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95" algn="ctr">
                        <a:lnSpc>
                          <a:spcPct val="115000"/>
                        </a:lnSpc>
                      </a:pPr>
                      <a:r>
                        <a:rPr lang="en-US"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61.7</a:t>
                      </a:r>
                      <a:endParaRPr lang="en-US"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7512966"/>
                  </a:ext>
                </a:extLst>
              </a:tr>
              <a:tr h="418197">
                <a:tc>
                  <a:txBody>
                    <a:bodyPr/>
                    <a:lstStyle/>
                    <a:p>
                      <a:pPr marL="252095" algn="ctr">
                        <a:lnSpc>
                          <a:spcPct val="115000"/>
                        </a:lnSpc>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employee</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95" algn="ctr">
                        <a:lnSpc>
                          <a:spcPct val="115000"/>
                        </a:lnSpc>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38</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95" algn="ctr">
                        <a:lnSpc>
                          <a:spcPct val="115000"/>
                        </a:lnSpc>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7994276"/>
                  </a:ext>
                </a:extLst>
              </a:tr>
              <a:tr h="431040">
                <a:tc>
                  <a:txBody>
                    <a:bodyPr/>
                    <a:lstStyle/>
                    <a:p>
                      <a:pPr marL="252095" algn="just">
                        <a:lnSpc>
                          <a:spcPct val="115000"/>
                        </a:lnSpc>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Academic achievement</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AD7"/>
                    </a:solidFill>
                  </a:tcPr>
                </a:tc>
                <a:tc>
                  <a:txBody>
                    <a:bodyPr/>
                    <a:lstStyle/>
                    <a:p>
                      <a:pPr marL="252095" algn="l">
                        <a:lnSpc>
                          <a:spcPct val="115000"/>
                        </a:lnSpc>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number </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AD7"/>
                    </a:solidFill>
                  </a:tcPr>
                </a:tc>
                <a:tc>
                  <a:txBody>
                    <a:bodyPr/>
                    <a:lstStyle/>
                    <a:p>
                      <a:pPr marL="252095" algn="ctr">
                        <a:lnSpc>
                          <a:spcPct val="115000"/>
                        </a:lnSpc>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AD7"/>
                    </a:solidFill>
                  </a:tcPr>
                </a:tc>
                <a:extLst>
                  <a:ext uri="{0D108BD9-81ED-4DB2-BD59-A6C34878D82A}">
                    <a16:rowId xmlns:a16="http://schemas.microsoft.com/office/drawing/2014/main" val="1046600504"/>
                  </a:ext>
                </a:extLst>
              </a:tr>
              <a:tr h="418197">
                <a:tc>
                  <a:txBody>
                    <a:bodyPr/>
                    <a:lstStyle/>
                    <a:p>
                      <a:pPr marL="252095" algn="ctr">
                        <a:lnSpc>
                          <a:spcPct val="115000"/>
                        </a:lnSpc>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Primary</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95" algn="ctr">
                        <a:lnSpc>
                          <a:spcPct val="115000"/>
                        </a:lnSpc>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95" algn="ctr">
                        <a:lnSpc>
                          <a:spcPct val="115000"/>
                        </a:lnSpc>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7.4</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829174"/>
                  </a:ext>
                </a:extLst>
              </a:tr>
              <a:tr h="418197">
                <a:tc>
                  <a:txBody>
                    <a:bodyPr/>
                    <a:lstStyle/>
                    <a:p>
                      <a:pPr marL="252095" algn="ctr">
                        <a:lnSpc>
                          <a:spcPct val="115000"/>
                        </a:lnSpc>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Intermediate</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95" algn="ctr">
                        <a:lnSpc>
                          <a:spcPct val="115000"/>
                        </a:lnSpc>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95" algn="ctr">
                        <a:lnSpc>
                          <a:spcPct val="115000"/>
                        </a:lnSpc>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22</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412895"/>
                  </a:ext>
                </a:extLst>
              </a:tr>
              <a:tr h="418197">
                <a:tc>
                  <a:txBody>
                    <a:bodyPr/>
                    <a:lstStyle/>
                    <a:p>
                      <a:pPr marL="252095" algn="ctr">
                        <a:lnSpc>
                          <a:spcPct val="115000"/>
                        </a:lnSpc>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high school</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95" algn="ctr">
                        <a:lnSpc>
                          <a:spcPct val="115000"/>
                        </a:lnSpc>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29</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95" algn="ctr">
                        <a:lnSpc>
                          <a:spcPct val="115000"/>
                        </a:lnSpc>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15.4</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4026530"/>
                  </a:ext>
                </a:extLst>
              </a:tr>
              <a:tr h="418197">
                <a:tc>
                  <a:txBody>
                    <a:bodyPr/>
                    <a:lstStyle/>
                    <a:p>
                      <a:pPr marL="252095" algn="ctr">
                        <a:lnSpc>
                          <a:spcPct val="115000"/>
                        </a:lnSpc>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Bachelor Degree </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95" algn="ctr">
                        <a:lnSpc>
                          <a:spcPct val="115000"/>
                        </a:lnSpc>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118</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95" algn="ctr">
                        <a:lnSpc>
                          <a:spcPct val="115000"/>
                        </a:lnSpc>
                      </a:pPr>
                      <a:r>
                        <a:rPr lang="en-US"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62.8</a:t>
                      </a:r>
                      <a:endParaRPr lang="en-US"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0365087"/>
                  </a:ext>
                </a:extLst>
              </a:tr>
              <a:tr h="418197">
                <a:tc>
                  <a:txBody>
                    <a:bodyPr/>
                    <a:lstStyle/>
                    <a:p>
                      <a:pPr marL="252095" algn="ctr">
                        <a:lnSpc>
                          <a:spcPct val="115000"/>
                        </a:lnSpc>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Master's Degree</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95" algn="ctr">
                        <a:lnSpc>
                          <a:spcPct val="115000"/>
                        </a:lnSpc>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95" algn="ctr">
                        <a:lnSpc>
                          <a:spcPct val="115000"/>
                        </a:lnSpc>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2.7</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0311548"/>
                  </a:ext>
                </a:extLst>
              </a:tr>
              <a:tr h="418197">
                <a:tc>
                  <a:txBody>
                    <a:bodyPr/>
                    <a:lstStyle/>
                    <a:p>
                      <a:pPr marL="252095" algn="ctr">
                        <a:lnSpc>
                          <a:spcPct val="115000"/>
                        </a:lnSpc>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Economic status  </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AD7"/>
                    </a:solidFill>
                  </a:tcPr>
                </a:tc>
                <a:tc>
                  <a:txBody>
                    <a:bodyPr/>
                    <a:lstStyle/>
                    <a:p>
                      <a:pPr marL="252095" algn="l">
                        <a:lnSpc>
                          <a:spcPct val="115000"/>
                        </a:lnSpc>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number </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AD7"/>
                    </a:solidFill>
                  </a:tcPr>
                </a:tc>
                <a:tc>
                  <a:txBody>
                    <a:bodyPr/>
                    <a:lstStyle/>
                    <a:p>
                      <a:pPr marL="252095" algn="ctr">
                        <a:lnSpc>
                          <a:spcPct val="115000"/>
                        </a:lnSpc>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AD7"/>
                    </a:solidFill>
                  </a:tcPr>
                </a:tc>
                <a:extLst>
                  <a:ext uri="{0D108BD9-81ED-4DB2-BD59-A6C34878D82A}">
                    <a16:rowId xmlns:a16="http://schemas.microsoft.com/office/drawing/2014/main" val="2326286854"/>
                  </a:ext>
                </a:extLst>
              </a:tr>
              <a:tr h="418197">
                <a:tc>
                  <a:txBody>
                    <a:bodyPr/>
                    <a:lstStyle/>
                    <a:p>
                      <a:pPr marL="252095" algn="ctr">
                        <a:lnSpc>
                          <a:spcPct val="115000"/>
                        </a:lnSpc>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good</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95" algn="ctr">
                        <a:lnSpc>
                          <a:spcPct val="115000"/>
                        </a:lnSpc>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85</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95" algn="ctr">
                        <a:lnSpc>
                          <a:spcPct val="115000"/>
                        </a:lnSpc>
                      </a:pPr>
                      <a:r>
                        <a:rPr lang="en-US"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45.2</a:t>
                      </a:r>
                      <a:endParaRPr lang="en-US"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873267"/>
                  </a:ext>
                </a:extLst>
              </a:tr>
              <a:tr h="418197">
                <a:tc>
                  <a:txBody>
                    <a:bodyPr/>
                    <a:lstStyle/>
                    <a:p>
                      <a:pPr marL="252095" algn="ctr">
                        <a:lnSpc>
                          <a:spcPct val="115000"/>
                        </a:lnSpc>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weak</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95" algn="ctr">
                        <a:lnSpc>
                          <a:spcPct val="115000"/>
                        </a:lnSpc>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9</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95" algn="ctr">
                        <a:lnSpc>
                          <a:spcPct val="115000"/>
                        </a:lnSpc>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4.8</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3809594"/>
                  </a:ext>
                </a:extLst>
              </a:tr>
              <a:tr h="418197">
                <a:tc>
                  <a:txBody>
                    <a:bodyPr/>
                    <a:lstStyle/>
                    <a:p>
                      <a:pPr marL="252095" algn="ctr">
                        <a:lnSpc>
                          <a:spcPct val="115000"/>
                        </a:lnSpc>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Medium</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95" algn="ctr">
                        <a:lnSpc>
                          <a:spcPct val="115000"/>
                        </a:lnSpc>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83</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95" algn="ctr">
                        <a:lnSpc>
                          <a:spcPct val="115000"/>
                        </a:lnSpc>
                      </a:pPr>
                      <a:r>
                        <a:rPr lang="en-US"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44.1</a:t>
                      </a:r>
                      <a:endParaRPr lang="en-US"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0209961"/>
                  </a:ext>
                </a:extLst>
              </a:tr>
              <a:tr h="418197">
                <a:tc>
                  <a:txBody>
                    <a:bodyPr/>
                    <a:lstStyle/>
                    <a:p>
                      <a:pPr marL="252095" algn="ctr">
                        <a:lnSpc>
                          <a:spcPct val="115000"/>
                        </a:lnSpc>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Excellent</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95" algn="ctr">
                        <a:lnSpc>
                          <a:spcPct val="115000"/>
                        </a:lnSpc>
                      </a:pPr>
                      <a:r>
                        <a:rPr lang="en-U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2095" algn="ctr">
                        <a:lnSpc>
                          <a:spcPct val="115000"/>
                        </a:lnSpc>
                      </a:pPr>
                      <a:r>
                        <a:rPr lang="en-US"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5.9</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8677280"/>
                  </a:ext>
                </a:extLst>
              </a:tr>
            </a:tbl>
          </a:graphicData>
        </a:graphic>
      </p:graphicFrame>
      <p:pic>
        <p:nvPicPr>
          <p:cNvPr id="5" name="Content Placeholder 4">
            <a:extLst>
              <a:ext uri="{FF2B5EF4-FFF2-40B4-BE49-F238E27FC236}">
                <a16:creationId xmlns:a16="http://schemas.microsoft.com/office/drawing/2014/main" id="{A378E65D-0CB0-1B9F-0014-4EABF4548762}"/>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61900" y="288348"/>
            <a:ext cx="1138899" cy="1197090"/>
          </a:xfrm>
          <a:prstGeom prst="rect">
            <a:avLst/>
          </a:prstGeom>
        </p:spPr>
      </p:pic>
      <p:pic>
        <p:nvPicPr>
          <p:cNvPr id="6" name="Picture 5">
            <a:extLst>
              <a:ext uri="{FF2B5EF4-FFF2-40B4-BE49-F238E27FC236}">
                <a16:creationId xmlns:a16="http://schemas.microsoft.com/office/drawing/2014/main" id="{CFB89BA5-089B-5876-C5D9-67D758FC5DD7}"/>
              </a:ext>
            </a:extLst>
          </p:cNvPr>
          <p:cNvPicPr/>
          <p:nvPr/>
        </p:nvPicPr>
        <p:blipFill rotWithShape="1">
          <a:blip r:embed="rId3" cstate="print">
            <a:extLst>
              <a:ext uri="{28A0092B-C50C-407E-A947-70E740481C1C}">
                <a14:useLocalDpi xmlns:a14="http://schemas.microsoft.com/office/drawing/2010/main" val="0"/>
              </a:ext>
            </a:extLst>
          </a:blip>
          <a:srcRect l="10788" t="6963" r="16327" b="12966"/>
          <a:stretch/>
        </p:blipFill>
        <p:spPr bwMode="auto">
          <a:xfrm>
            <a:off x="10712805" y="288348"/>
            <a:ext cx="1217295" cy="123253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701493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 </a:t>
            </a:r>
            <a:br>
              <a:rPr lang="en-US" dirty="0"/>
            </a:br>
            <a:endParaRPr lang="ar-IQ"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10788" t="6963" r="16327" b="12966"/>
          <a:stretch/>
        </p:blipFill>
        <p:spPr bwMode="auto">
          <a:xfrm>
            <a:off x="10450626" y="393915"/>
            <a:ext cx="1217295" cy="1232535"/>
          </a:xfrm>
          <a:prstGeom prst="rect">
            <a:avLst/>
          </a:prstGeom>
          <a:noFill/>
          <a:ln>
            <a:noFill/>
          </a:ln>
          <a:extLst>
            <a:ext uri="{53640926-AAD7-44D8-BBD7-CCE9431645EC}">
              <a14:shadowObscured xmlns:a14="http://schemas.microsoft.com/office/drawing/2010/main"/>
            </a:ext>
          </a:extLst>
        </p:spPr>
      </p:pic>
      <p:pic>
        <p:nvPicPr>
          <p:cNvPr id="5" name="Content Placeholder 4"/>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543674" y="429360"/>
            <a:ext cx="1138899" cy="1197090"/>
          </a:xfrm>
          <a:prstGeom prst="rect">
            <a:avLst/>
          </a:prstGeom>
        </p:spPr>
      </p:pic>
      <p:sp>
        <p:nvSpPr>
          <p:cNvPr id="7" name="Rectangle 6"/>
          <p:cNvSpPr/>
          <p:nvPr/>
        </p:nvSpPr>
        <p:spPr>
          <a:xfrm>
            <a:off x="3027525" y="5765922"/>
            <a:ext cx="6096000" cy="390684"/>
          </a:xfrm>
          <a:prstGeom prst="rect">
            <a:avLst/>
          </a:prstGeom>
        </p:spPr>
        <p:txBody>
          <a:bodyPr>
            <a:spAutoFit/>
          </a:bodyPr>
          <a:lstStyle/>
          <a:p>
            <a:pPr marL="252095" algn="ctr">
              <a:lnSpc>
                <a:spcPct val="115000"/>
              </a:lnSpc>
              <a:spcAft>
                <a:spcPts val="0"/>
              </a:spcAft>
            </a:pPr>
            <a:r>
              <a:rPr lang="en-US" b="1" dirty="0">
                <a:solidFill>
                  <a:srgbClr val="000000"/>
                </a:solidFill>
                <a:latin typeface="Times New Roman" panose="02020603050405020304" pitchFamily="18" charset="0"/>
                <a:ea typeface="Calibri" panose="020F0502020204030204" pitchFamily="34" charset="0"/>
              </a:rPr>
              <a:t>Figure(1): The females satisfied with their appearance.</a:t>
            </a:r>
            <a:endParaRPr lang="en-US" sz="1600" dirty="0">
              <a:latin typeface="Calibri" panose="020F0502020204030204" pitchFamily="34" charset="0"/>
              <a:ea typeface="Calibri" panose="020F0502020204030204" pitchFamily="34" charset="0"/>
            </a:endParaRPr>
          </a:p>
        </p:txBody>
      </p:sp>
      <p:graphicFrame>
        <p:nvGraphicFramePr>
          <p:cNvPr id="3" name="Chart 2">
            <a:extLst>
              <a:ext uri="{FF2B5EF4-FFF2-40B4-BE49-F238E27FC236}">
                <a16:creationId xmlns:a16="http://schemas.microsoft.com/office/drawing/2014/main" id="{0C35CE9A-9D6D-431F-9AEB-ECC0635D50B3}"/>
              </a:ext>
            </a:extLst>
          </p:cNvPr>
          <p:cNvGraphicFramePr/>
          <p:nvPr>
            <p:extLst>
              <p:ext uri="{D42A27DB-BD31-4B8C-83A1-F6EECF244321}">
                <p14:modId xmlns:p14="http://schemas.microsoft.com/office/powerpoint/2010/main" val="3671134375"/>
              </p:ext>
            </p:extLst>
          </p:nvPr>
        </p:nvGraphicFramePr>
        <p:xfrm>
          <a:off x="2054831" y="429360"/>
          <a:ext cx="8081673" cy="51597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710125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6483</TotalTime>
  <Words>1003</Words>
  <Application>Microsoft Office PowerPoint</Application>
  <PresentationFormat>Widescreen</PresentationFormat>
  <Paragraphs>161</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Times New Roman</vt:lpstr>
      <vt:lpstr>Wingdings</vt:lpstr>
      <vt:lpstr>Office Theme</vt:lpstr>
      <vt:lpstr>Ninevah University College of Medicine </vt:lpstr>
      <vt:lpstr>PowerPoint Presentation</vt:lpstr>
      <vt:lpstr>PowerPoint Presentation</vt:lpstr>
      <vt:lpstr>Introduction : </vt:lpstr>
      <vt:lpstr>PowerPoint Presentation</vt:lpstr>
      <vt:lpstr>PowerPoint Presentation</vt:lpstr>
      <vt:lpstr>PowerPoint Presentation</vt:lpstr>
      <vt:lpstr>PowerPoint Presentation</vt:lpstr>
      <vt:lpstr>  </vt:lpstr>
      <vt:lpstr> </vt:lpstr>
      <vt:lpstr>PowerPoint Presentation</vt:lpstr>
      <vt:lpstr>PowerPoint Presentation</vt:lpstr>
      <vt:lpstr> </vt:lpstr>
      <vt:lpstr>Discussion :</vt:lpstr>
      <vt:lpstr>PowerPoint Presentation</vt:lpstr>
      <vt:lpstr>PowerPoint Presentation</vt:lpstr>
      <vt:lpstr>PowerPoint Presentation</vt:lpstr>
      <vt:lpstr>Conclusion :</vt:lpstr>
      <vt:lpstr>Recommendation : </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Republic of Iraq Ministry of Higher Education and Scientific Research University of Nineveh College of Medicine</dc:title>
  <dc:creator>Future</dc:creator>
  <cp:lastModifiedBy>russl2001r@outlook.com</cp:lastModifiedBy>
  <cp:revision>63</cp:revision>
  <dcterms:created xsi:type="dcterms:W3CDTF">2023-04-25T12:36:55Z</dcterms:created>
  <dcterms:modified xsi:type="dcterms:W3CDTF">2023-05-06T18:38:24Z</dcterms:modified>
</cp:coreProperties>
</file>